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89" r:id="rId2"/>
    <p:sldId id="680" r:id="rId3"/>
    <p:sldId id="681" r:id="rId4"/>
    <p:sldId id="683" r:id="rId5"/>
    <p:sldId id="687" r:id="rId6"/>
    <p:sldId id="688" r:id="rId7"/>
    <p:sldId id="689" r:id="rId8"/>
    <p:sldId id="690" r:id="rId9"/>
    <p:sldId id="691" r:id="rId10"/>
    <p:sldId id="698" r:id="rId11"/>
    <p:sldId id="699" r:id="rId12"/>
    <p:sldId id="701" r:id="rId13"/>
    <p:sldId id="700" r:id="rId14"/>
    <p:sldId id="619" r:id="rId15"/>
    <p:sldId id="645" r:id="rId16"/>
    <p:sldId id="702" r:id="rId17"/>
    <p:sldId id="692" r:id="rId18"/>
    <p:sldId id="694" r:id="rId19"/>
    <p:sldId id="695" r:id="rId20"/>
    <p:sldId id="696" r:id="rId21"/>
  </p:sldIdLst>
  <p:sldSz cx="9144000" cy="6858000" type="screen4x3"/>
  <p:notesSz cx="7302500" cy="9588500"/>
  <p:defaultTextStyle>
    <a:defPPr>
      <a:defRPr lang="en-US"/>
    </a:defPPr>
    <a:lvl1pPr algn="l" rtl="0" fontAlgn="base">
      <a:spcBef>
        <a:spcPct val="0"/>
      </a:spcBef>
      <a:spcAft>
        <a:spcPct val="0"/>
      </a:spcAft>
      <a:defRPr sz="2400" b="1" kern="1200">
        <a:solidFill>
          <a:schemeClr val="tx1"/>
        </a:solidFill>
        <a:latin typeface="Times New Roman" pitchFamily="18" charset="0"/>
        <a:ea typeface="+mn-ea"/>
        <a:cs typeface="+mn-cs"/>
      </a:defRPr>
    </a:lvl1pPr>
    <a:lvl2pPr marL="457200" algn="l" rtl="0" fontAlgn="base">
      <a:spcBef>
        <a:spcPct val="0"/>
      </a:spcBef>
      <a:spcAft>
        <a:spcPct val="0"/>
      </a:spcAft>
      <a:defRPr sz="2400" b="1" kern="1200">
        <a:solidFill>
          <a:schemeClr val="tx1"/>
        </a:solidFill>
        <a:latin typeface="Times New Roman" pitchFamily="18" charset="0"/>
        <a:ea typeface="+mn-ea"/>
        <a:cs typeface="+mn-cs"/>
      </a:defRPr>
    </a:lvl2pPr>
    <a:lvl3pPr marL="914400" algn="l" rtl="0" fontAlgn="base">
      <a:spcBef>
        <a:spcPct val="0"/>
      </a:spcBef>
      <a:spcAft>
        <a:spcPct val="0"/>
      </a:spcAft>
      <a:defRPr sz="2400" b="1" kern="1200">
        <a:solidFill>
          <a:schemeClr val="tx1"/>
        </a:solidFill>
        <a:latin typeface="Times New Roman" pitchFamily="18" charset="0"/>
        <a:ea typeface="+mn-ea"/>
        <a:cs typeface="+mn-cs"/>
      </a:defRPr>
    </a:lvl3pPr>
    <a:lvl4pPr marL="1371600" algn="l" rtl="0" fontAlgn="base">
      <a:spcBef>
        <a:spcPct val="0"/>
      </a:spcBef>
      <a:spcAft>
        <a:spcPct val="0"/>
      </a:spcAft>
      <a:defRPr sz="2400" b="1" kern="1200">
        <a:solidFill>
          <a:schemeClr val="tx1"/>
        </a:solidFill>
        <a:latin typeface="Times New Roman" pitchFamily="18" charset="0"/>
        <a:ea typeface="+mn-ea"/>
        <a:cs typeface="+mn-cs"/>
      </a:defRPr>
    </a:lvl4pPr>
    <a:lvl5pPr marL="1828800" algn="l" rtl="0" fontAlgn="base">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94660"/>
  </p:normalViewPr>
  <p:slideViewPr>
    <p:cSldViewPr>
      <p:cViewPr>
        <p:scale>
          <a:sx n="97" d="100"/>
          <a:sy n="97" d="100"/>
        </p:scale>
        <p:origin x="-864"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164734" cy="480377"/>
          </a:xfrm>
          <a:prstGeom prst="rect">
            <a:avLst/>
          </a:prstGeom>
          <a:noFill/>
          <a:ln w="9525">
            <a:noFill/>
            <a:miter lim="800000"/>
            <a:headEnd/>
            <a:tailEnd/>
          </a:ln>
          <a:effectLst/>
        </p:spPr>
        <p:txBody>
          <a:bodyPr vert="horz" wrap="square" lIns="96498" tIns="48250" rIns="96498" bIns="48250" numCol="1" anchor="t" anchorCtr="0" compatLnSpc="1">
            <a:prstTxWarp prst="textNoShape">
              <a:avLst/>
            </a:prstTxWarp>
          </a:bodyPr>
          <a:lstStyle>
            <a:lvl1pPr defTabSz="965241">
              <a:defRPr sz="1200" b="0"/>
            </a:lvl1pPr>
          </a:lstStyle>
          <a:p>
            <a:pPr>
              <a:defRPr/>
            </a:pPr>
            <a:endParaRPr lang="en-US"/>
          </a:p>
        </p:txBody>
      </p:sp>
      <p:sp>
        <p:nvSpPr>
          <p:cNvPr id="28675" name="Rectangle 3"/>
          <p:cNvSpPr>
            <a:spLocks noGrp="1" noChangeArrowheads="1"/>
          </p:cNvSpPr>
          <p:nvPr>
            <p:ph type="dt" sz="quarter" idx="1"/>
          </p:nvPr>
        </p:nvSpPr>
        <p:spPr bwMode="auto">
          <a:xfrm>
            <a:off x="4137767" y="0"/>
            <a:ext cx="3164733" cy="480377"/>
          </a:xfrm>
          <a:prstGeom prst="rect">
            <a:avLst/>
          </a:prstGeom>
          <a:noFill/>
          <a:ln w="9525">
            <a:noFill/>
            <a:miter lim="800000"/>
            <a:headEnd/>
            <a:tailEnd/>
          </a:ln>
          <a:effectLst/>
        </p:spPr>
        <p:txBody>
          <a:bodyPr vert="horz" wrap="square" lIns="96498" tIns="48250" rIns="96498" bIns="48250" numCol="1" anchor="t" anchorCtr="0" compatLnSpc="1">
            <a:prstTxWarp prst="textNoShape">
              <a:avLst/>
            </a:prstTxWarp>
          </a:bodyPr>
          <a:lstStyle>
            <a:lvl1pPr algn="r" defTabSz="965241">
              <a:defRPr sz="1200" b="0"/>
            </a:lvl1pPr>
          </a:lstStyle>
          <a:p>
            <a:pPr>
              <a:defRPr/>
            </a:pPr>
            <a:endParaRPr lang="en-US"/>
          </a:p>
        </p:txBody>
      </p:sp>
      <p:sp>
        <p:nvSpPr>
          <p:cNvPr id="28676" name="Rectangle 4"/>
          <p:cNvSpPr>
            <a:spLocks noGrp="1" noChangeArrowheads="1"/>
          </p:cNvSpPr>
          <p:nvPr>
            <p:ph type="ftr" sz="quarter" idx="2"/>
          </p:nvPr>
        </p:nvSpPr>
        <p:spPr bwMode="auto">
          <a:xfrm>
            <a:off x="0" y="9108124"/>
            <a:ext cx="3164734" cy="480376"/>
          </a:xfrm>
          <a:prstGeom prst="rect">
            <a:avLst/>
          </a:prstGeom>
          <a:noFill/>
          <a:ln w="9525">
            <a:noFill/>
            <a:miter lim="800000"/>
            <a:headEnd/>
            <a:tailEnd/>
          </a:ln>
          <a:effectLst/>
        </p:spPr>
        <p:txBody>
          <a:bodyPr vert="horz" wrap="square" lIns="96498" tIns="48250" rIns="96498" bIns="48250" numCol="1" anchor="b" anchorCtr="0" compatLnSpc="1">
            <a:prstTxWarp prst="textNoShape">
              <a:avLst/>
            </a:prstTxWarp>
          </a:bodyPr>
          <a:lstStyle>
            <a:lvl1pPr defTabSz="965241">
              <a:defRPr sz="1200" b="0"/>
            </a:lvl1pPr>
          </a:lstStyle>
          <a:p>
            <a:pPr>
              <a:defRPr/>
            </a:pPr>
            <a:endParaRPr lang="en-US"/>
          </a:p>
        </p:txBody>
      </p:sp>
      <p:sp>
        <p:nvSpPr>
          <p:cNvPr id="28677" name="Rectangle 5"/>
          <p:cNvSpPr>
            <a:spLocks noGrp="1" noChangeArrowheads="1"/>
          </p:cNvSpPr>
          <p:nvPr>
            <p:ph type="sldNum" sz="quarter" idx="3"/>
          </p:nvPr>
        </p:nvSpPr>
        <p:spPr bwMode="auto">
          <a:xfrm>
            <a:off x="4137767" y="9108124"/>
            <a:ext cx="3164733" cy="480376"/>
          </a:xfrm>
          <a:prstGeom prst="rect">
            <a:avLst/>
          </a:prstGeom>
          <a:noFill/>
          <a:ln w="9525">
            <a:noFill/>
            <a:miter lim="800000"/>
            <a:headEnd/>
            <a:tailEnd/>
          </a:ln>
          <a:effectLst/>
        </p:spPr>
        <p:txBody>
          <a:bodyPr vert="horz" wrap="square" lIns="96498" tIns="48250" rIns="96498" bIns="48250" numCol="1" anchor="b" anchorCtr="0" compatLnSpc="1">
            <a:prstTxWarp prst="textNoShape">
              <a:avLst/>
            </a:prstTxWarp>
          </a:bodyPr>
          <a:lstStyle>
            <a:lvl1pPr algn="r" defTabSz="965241">
              <a:defRPr sz="1200" b="0"/>
            </a:lvl1pPr>
          </a:lstStyle>
          <a:p>
            <a:pPr>
              <a:defRPr/>
            </a:pPr>
            <a:fld id="{D3DE4194-FE21-42C8-9D66-3115993A0C93}" type="slidenum">
              <a:rPr lang="en-US"/>
              <a:pPr>
                <a:defRPr/>
              </a:pPr>
              <a:t>‹#›</a:t>
            </a:fld>
            <a:endParaRPr lang="en-US"/>
          </a:p>
        </p:txBody>
      </p:sp>
    </p:spTree>
    <p:extLst>
      <p:ext uri="{BB962C8B-B14F-4D97-AF65-F5344CB8AC3E}">
        <p14:creationId xmlns:p14="http://schemas.microsoft.com/office/powerpoint/2010/main" val="40119060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3164734" cy="480377"/>
          </a:xfrm>
          <a:prstGeom prst="rect">
            <a:avLst/>
          </a:prstGeom>
          <a:noFill/>
          <a:ln w="9525">
            <a:noFill/>
            <a:miter lim="800000"/>
            <a:headEnd/>
            <a:tailEnd/>
          </a:ln>
          <a:effectLst/>
        </p:spPr>
        <p:txBody>
          <a:bodyPr vert="horz" wrap="square" lIns="96498" tIns="48250" rIns="96498" bIns="48250" numCol="1" anchor="t" anchorCtr="0" compatLnSpc="1">
            <a:prstTxWarp prst="textNoShape">
              <a:avLst/>
            </a:prstTxWarp>
          </a:bodyPr>
          <a:lstStyle>
            <a:lvl1pPr defTabSz="965241">
              <a:defRPr sz="1200"/>
            </a:lvl1pPr>
          </a:lstStyle>
          <a:p>
            <a:pPr>
              <a:defRPr/>
            </a:pPr>
            <a:endParaRPr lang="en-US"/>
          </a:p>
        </p:txBody>
      </p:sp>
      <p:sp>
        <p:nvSpPr>
          <p:cNvPr id="48131" name="Rectangle 3"/>
          <p:cNvSpPr>
            <a:spLocks noGrp="1" noChangeArrowheads="1"/>
          </p:cNvSpPr>
          <p:nvPr>
            <p:ph type="dt" idx="1"/>
          </p:nvPr>
        </p:nvSpPr>
        <p:spPr bwMode="auto">
          <a:xfrm>
            <a:off x="4137767" y="0"/>
            <a:ext cx="3164733" cy="480377"/>
          </a:xfrm>
          <a:prstGeom prst="rect">
            <a:avLst/>
          </a:prstGeom>
          <a:noFill/>
          <a:ln w="9525">
            <a:noFill/>
            <a:miter lim="800000"/>
            <a:headEnd/>
            <a:tailEnd/>
          </a:ln>
          <a:effectLst/>
        </p:spPr>
        <p:txBody>
          <a:bodyPr vert="horz" wrap="square" lIns="96498" tIns="48250" rIns="96498" bIns="48250" numCol="1" anchor="t" anchorCtr="0" compatLnSpc="1">
            <a:prstTxWarp prst="textNoShape">
              <a:avLst/>
            </a:prstTxWarp>
          </a:bodyPr>
          <a:lstStyle>
            <a:lvl1pPr algn="r" defTabSz="965241">
              <a:defRPr sz="1200"/>
            </a:lvl1pPr>
          </a:lstStyle>
          <a:p>
            <a:pPr>
              <a:defRPr/>
            </a:pPr>
            <a:endParaRPr lang="en-US"/>
          </a:p>
        </p:txBody>
      </p:sp>
      <p:sp>
        <p:nvSpPr>
          <p:cNvPr id="21508" name="Rectangle 4"/>
          <p:cNvSpPr>
            <a:spLocks noGrp="1" noRot="1" noChangeAspect="1" noChangeArrowheads="1" noTextEdit="1"/>
          </p:cNvSpPr>
          <p:nvPr>
            <p:ph type="sldImg" idx="2"/>
          </p:nvPr>
        </p:nvSpPr>
        <p:spPr bwMode="auto">
          <a:xfrm>
            <a:off x="1254125" y="717550"/>
            <a:ext cx="4794250" cy="3595688"/>
          </a:xfrm>
          <a:prstGeom prst="rect">
            <a:avLst/>
          </a:prstGeom>
          <a:noFill/>
          <a:ln w="9525">
            <a:solidFill>
              <a:srgbClr val="000000"/>
            </a:solidFill>
            <a:miter lim="800000"/>
            <a:headEnd/>
            <a:tailEnd/>
          </a:ln>
        </p:spPr>
      </p:sp>
      <p:sp>
        <p:nvSpPr>
          <p:cNvPr id="48133" name="Rectangle 5"/>
          <p:cNvSpPr>
            <a:spLocks noGrp="1" noChangeArrowheads="1"/>
          </p:cNvSpPr>
          <p:nvPr>
            <p:ph type="body" sz="quarter" idx="3"/>
          </p:nvPr>
        </p:nvSpPr>
        <p:spPr bwMode="auto">
          <a:xfrm>
            <a:off x="974618" y="4554856"/>
            <a:ext cx="5353265" cy="4315459"/>
          </a:xfrm>
          <a:prstGeom prst="rect">
            <a:avLst/>
          </a:prstGeom>
          <a:noFill/>
          <a:ln w="9525">
            <a:noFill/>
            <a:miter lim="800000"/>
            <a:headEnd/>
            <a:tailEnd/>
          </a:ln>
          <a:effectLst/>
        </p:spPr>
        <p:txBody>
          <a:bodyPr vert="horz" wrap="square" lIns="96498" tIns="48250" rIns="96498" bIns="4825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8134" name="Rectangle 6"/>
          <p:cNvSpPr>
            <a:spLocks noGrp="1" noChangeArrowheads="1"/>
          </p:cNvSpPr>
          <p:nvPr>
            <p:ph type="ftr" sz="quarter" idx="4"/>
          </p:nvPr>
        </p:nvSpPr>
        <p:spPr bwMode="auto">
          <a:xfrm>
            <a:off x="0" y="9108124"/>
            <a:ext cx="3164734" cy="480376"/>
          </a:xfrm>
          <a:prstGeom prst="rect">
            <a:avLst/>
          </a:prstGeom>
          <a:noFill/>
          <a:ln w="9525">
            <a:noFill/>
            <a:miter lim="800000"/>
            <a:headEnd/>
            <a:tailEnd/>
          </a:ln>
          <a:effectLst/>
        </p:spPr>
        <p:txBody>
          <a:bodyPr vert="horz" wrap="square" lIns="96498" tIns="48250" rIns="96498" bIns="48250" numCol="1" anchor="b" anchorCtr="0" compatLnSpc="1">
            <a:prstTxWarp prst="textNoShape">
              <a:avLst/>
            </a:prstTxWarp>
          </a:bodyPr>
          <a:lstStyle>
            <a:lvl1pPr defTabSz="965241">
              <a:defRPr sz="1200"/>
            </a:lvl1pPr>
          </a:lstStyle>
          <a:p>
            <a:pPr>
              <a:defRPr/>
            </a:pPr>
            <a:endParaRPr lang="en-US"/>
          </a:p>
        </p:txBody>
      </p:sp>
      <p:sp>
        <p:nvSpPr>
          <p:cNvPr id="48135" name="Rectangle 7"/>
          <p:cNvSpPr>
            <a:spLocks noGrp="1" noChangeArrowheads="1"/>
          </p:cNvSpPr>
          <p:nvPr>
            <p:ph type="sldNum" sz="quarter" idx="5"/>
          </p:nvPr>
        </p:nvSpPr>
        <p:spPr bwMode="auto">
          <a:xfrm>
            <a:off x="4137767" y="9108124"/>
            <a:ext cx="3164733" cy="480376"/>
          </a:xfrm>
          <a:prstGeom prst="rect">
            <a:avLst/>
          </a:prstGeom>
          <a:noFill/>
          <a:ln w="9525">
            <a:noFill/>
            <a:miter lim="800000"/>
            <a:headEnd/>
            <a:tailEnd/>
          </a:ln>
          <a:effectLst/>
        </p:spPr>
        <p:txBody>
          <a:bodyPr vert="horz" wrap="square" lIns="96498" tIns="48250" rIns="96498" bIns="48250" numCol="1" anchor="b" anchorCtr="0" compatLnSpc="1">
            <a:prstTxWarp prst="textNoShape">
              <a:avLst/>
            </a:prstTxWarp>
          </a:bodyPr>
          <a:lstStyle>
            <a:lvl1pPr algn="r" defTabSz="965241">
              <a:defRPr sz="1200"/>
            </a:lvl1pPr>
          </a:lstStyle>
          <a:p>
            <a:pPr>
              <a:defRPr/>
            </a:pPr>
            <a:fld id="{1DA4E569-BE90-4DDA-B626-A58E0E7DF948}" type="slidenum">
              <a:rPr lang="en-US"/>
              <a:pPr>
                <a:defRPr/>
              </a:pPr>
              <a:t>‹#›</a:t>
            </a:fld>
            <a:endParaRPr lang="en-US"/>
          </a:p>
        </p:txBody>
      </p:sp>
    </p:spTree>
    <p:extLst>
      <p:ext uri="{BB962C8B-B14F-4D97-AF65-F5344CB8AC3E}">
        <p14:creationId xmlns:p14="http://schemas.microsoft.com/office/powerpoint/2010/main" val="1678337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3F1BDE78-3BFD-4130-9FEF-A7CD264EDA35}" type="slidenum">
              <a:rPr lang="en-US" smtClean="0"/>
              <a:pPr/>
              <a:t>1</a:t>
            </a:fld>
            <a:endParaRPr lang="en-US" smtClean="0"/>
          </a:p>
        </p:txBody>
      </p:sp>
      <p:sp>
        <p:nvSpPr>
          <p:cNvPr id="22531" name="Rectangle 2"/>
          <p:cNvSpPr>
            <a:spLocks noGrp="1" noRot="1" noChangeAspect="1" noChangeArrowheads="1" noTextEdit="1"/>
          </p:cNvSpPr>
          <p:nvPr>
            <p:ph type="sldImg"/>
          </p:nvPr>
        </p:nvSpPr>
        <p:spPr>
          <a:xfrm>
            <a:off x="1243013" y="717550"/>
            <a:ext cx="4787900" cy="3590925"/>
          </a:xfrm>
          <a:solidFill>
            <a:srgbClr val="FFFFFF"/>
          </a:solidFill>
          <a:ln/>
        </p:spPr>
      </p:sp>
      <p:sp>
        <p:nvSpPr>
          <p:cNvPr id="22532" name="Rectangle 3"/>
          <p:cNvSpPr>
            <a:spLocks noGrp="1" noChangeArrowheads="1"/>
          </p:cNvSpPr>
          <p:nvPr>
            <p:ph type="body" idx="1"/>
          </p:nvPr>
        </p:nvSpPr>
        <p:spPr>
          <a:xfrm>
            <a:off x="947677" y="4523147"/>
            <a:ext cx="5380206" cy="4310702"/>
          </a:xfrm>
          <a:solidFill>
            <a:srgbClr val="FFFFFF"/>
          </a:solidFill>
          <a:ln>
            <a:solidFill>
              <a:srgbClr val="000000"/>
            </a:solidFill>
          </a:ln>
        </p:spPr>
        <p:txBody>
          <a:bodyPr lIns="94685" tIns="47342" rIns="94685" bIns="47342"/>
          <a:lstStyle/>
          <a:p>
            <a:pPr eaLnBrk="1" hangingPunct="1"/>
            <a:endParaRPr lang="en-US" smtClean="0"/>
          </a:p>
        </p:txBody>
      </p:sp>
    </p:spTree>
    <p:extLst>
      <p:ext uri="{BB962C8B-B14F-4D97-AF65-F5344CB8AC3E}">
        <p14:creationId xmlns:p14="http://schemas.microsoft.com/office/powerpoint/2010/main" val="926197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5FEC525-51A9-4BE9-B40C-897D30CA781E}" type="slidenum">
              <a:rPr lang="en-US" smtClean="0"/>
              <a:pPr/>
              <a:t>14</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937143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E3F5740D-8778-4131-A9AA-3684529CEB5C}" type="slidenum">
              <a:rPr lang="en-US" smtClean="0"/>
              <a:pPr/>
              <a:t>15</a:t>
            </a:fld>
            <a:endParaRPr 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542414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259118C-AEDF-4757-92C5-7E22A725398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81A180-8248-4458-9323-D27B9ED3D27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C700C8A-C628-40D3-BDE1-8205A12CDBA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FE3AB9F-0531-4A24-BD88-B9FDFB342B2C}"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B2FE3E0-3145-4C5E-B660-F792624A578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74DE06-CB10-4EF5-9423-A16A3CE3B37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15C58F-82F5-48D3-BDC9-40064584CA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509597B-7B43-4A42-BF95-979A00D8BB4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9EA9C65-AC72-4766-B493-F44212E9A0F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8889DB9-D739-42FC-BCAF-72094BB1152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A0D7588-B710-460B-BDF4-6C1BA3DD5FE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CA68D0A-93F1-4509-928E-C322C5B18D1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610D64D-065C-4B9D-9C27-CF9FB6F70D2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vl1pPr>
          </a:lstStyle>
          <a:p>
            <a:pPr>
              <a:defRPr/>
            </a:pPr>
            <a:fld id="{41EA7867-62AB-4705-A7A0-2A0CC9C9110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0" y="609600"/>
            <a:ext cx="7521575" cy="2590800"/>
          </a:xfrm>
        </p:spPr>
        <p:txBody>
          <a:bodyPr/>
          <a:lstStyle/>
          <a:p>
            <a:pPr eaLnBrk="1" hangingPunct="1">
              <a:tabLst>
                <a:tab pos="519113" algn="l"/>
              </a:tabLst>
            </a:pPr>
            <a:r>
              <a:rPr lang="en-US" sz="3200" b="1" dirty="0" smtClean="0">
                <a:latin typeface="Arial" charset="0"/>
                <a:cs typeface="Arial" charset="0"/>
              </a:rPr>
              <a:t/>
            </a:r>
            <a:br>
              <a:rPr lang="en-US" sz="3200" b="1" dirty="0" smtClean="0">
                <a:latin typeface="Arial" charset="0"/>
                <a:cs typeface="Arial" charset="0"/>
              </a:rPr>
            </a:br>
            <a:r>
              <a:rPr lang="en-US" sz="2800" b="1" dirty="0" smtClean="0">
                <a:latin typeface="Arial" charset="0"/>
                <a:cs typeface="Arial" charset="0"/>
              </a:rPr>
              <a:t> </a:t>
            </a:r>
            <a:br>
              <a:rPr lang="en-US" sz="2800" b="1" dirty="0" smtClean="0">
                <a:latin typeface="Arial" charset="0"/>
                <a:cs typeface="Arial" charset="0"/>
              </a:rPr>
            </a:br>
            <a:r>
              <a:rPr lang="en-US" sz="3200" b="1" dirty="0" smtClean="0">
                <a:latin typeface="Calibri" pitchFamily="34" charset="0"/>
                <a:cs typeface="Arial" charset="0"/>
              </a:rPr>
              <a:t>Finance for </a:t>
            </a:r>
            <a:r>
              <a:rPr lang="en-US" sz="3200" b="1" dirty="0" smtClean="0">
                <a:latin typeface="Calibri" pitchFamily="34" charset="0"/>
                <a:cs typeface="Arial" pitchFamily="34" charset="0"/>
              </a:rPr>
              <a:t>Normal People: </a:t>
            </a:r>
            <a:br>
              <a:rPr lang="en-US" sz="3200" b="1" dirty="0" smtClean="0">
                <a:latin typeface="Calibri" pitchFamily="34" charset="0"/>
                <a:cs typeface="Arial" pitchFamily="34" charset="0"/>
              </a:rPr>
            </a:br>
            <a:r>
              <a:rPr lang="en-US" sz="3200" b="1" dirty="0" smtClean="0">
                <a:latin typeface="Calibri" pitchFamily="34" charset="0"/>
                <a:cs typeface="Arial" pitchFamily="34" charset="0"/>
              </a:rPr>
              <a:t>How Investors and Markets Behave</a:t>
            </a:r>
            <a:r>
              <a:rPr lang="en-US" sz="3200" dirty="0">
                <a:latin typeface="Calibri" pitchFamily="34" charset="0"/>
                <a:cs typeface="Arial" charset="0"/>
              </a:rPr>
              <a:t/>
            </a:r>
            <a:br>
              <a:rPr lang="en-US" sz="3200" dirty="0">
                <a:latin typeface="Calibri" pitchFamily="34" charset="0"/>
                <a:cs typeface="Arial" charset="0"/>
              </a:rPr>
            </a:br>
            <a:r>
              <a:rPr lang="en-US" sz="3200" dirty="0" smtClean="0">
                <a:latin typeface="Calibri" pitchFamily="34" charset="0"/>
                <a:cs typeface="Arial" charset="0"/>
              </a:rPr>
              <a:t/>
            </a:r>
            <a:br>
              <a:rPr lang="en-US" sz="3200" dirty="0" smtClean="0">
                <a:latin typeface="Calibri" pitchFamily="34" charset="0"/>
                <a:cs typeface="Arial" charset="0"/>
              </a:rPr>
            </a:br>
            <a:r>
              <a:rPr lang="en-US" sz="2800" b="1" dirty="0" smtClean="0">
                <a:latin typeface="Calibri" pitchFamily="34" charset="0"/>
                <a:cs typeface="Arial" pitchFamily="34" charset="0"/>
              </a:rPr>
              <a:t>Introduction and Chapter 1</a:t>
            </a:r>
            <a:r>
              <a:rPr lang="en-US" sz="2800" b="1" dirty="0" smtClean="0">
                <a:latin typeface="Calibri" pitchFamily="34" charset="0"/>
                <a:cs typeface="Arial" charset="0"/>
              </a:rPr>
              <a:t/>
            </a:r>
            <a:br>
              <a:rPr lang="en-US" sz="2800" b="1" dirty="0" smtClean="0">
                <a:latin typeface="Calibri" pitchFamily="34" charset="0"/>
                <a:cs typeface="Arial" charset="0"/>
              </a:rPr>
            </a:br>
            <a:endParaRPr lang="en-US" sz="2800" b="1" dirty="0" smtClean="0">
              <a:latin typeface="Calibri" pitchFamily="34" charset="0"/>
              <a:cs typeface="Arial" charset="0"/>
            </a:endParaRPr>
          </a:p>
        </p:txBody>
      </p:sp>
      <p:sp>
        <p:nvSpPr>
          <p:cNvPr id="2051" name="Rectangle 3"/>
          <p:cNvSpPr>
            <a:spLocks noChangeArrowheads="1"/>
          </p:cNvSpPr>
          <p:nvPr/>
        </p:nvSpPr>
        <p:spPr bwMode="auto">
          <a:xfrm>
            <a:off x="457200" y="2438400"/>
            <a:ext cx="8382000" cy="3581400"/>
          </a:xfrm>
          <a:prstGeom prst="rect">
            <a:avLst/>
          </a:prstGeom>
          <a:noFill/>
          <a:ln w="9525">
            <a:noFill/>
            <a:miter lim="800000"/>
            <a:headEnd/>
            <a:tailEnd/>
          </a:ln>
        </p:spPr>
        <p:txBody>
          <a:bodyPr/>
          <a:lstStyle/>
          <a:p>
            <a:pPr algn="ctr"/>
            <a:endParaRPr lang="en-US" sz="2000" dirty="0" smtClean="0">
              <a:latin typeface="Arial" charset="0"/>
              <a:cs typeface="Arial" charset="0"/>
            </a:endParaRPr>
          </a:p>
          <a:p>
            <a:pPr algn="ctr"/>
            <a:endParaRPr lang="en-US" sz="2000" dirty="0" smtClean="0">
              <a:latin typeface="Arial" charset="0"/>
              <a:cs typeface="Arial" charset="0"/>
            </a:endParaRPr>
          </a:p>
          <a:p>
            <a:pPr algn="ctr"/>
            <a:endParaRPr lang="en-US" sz="2000" dirty="0" smtClean="0">
              <a:latin typeface="Arial" charset="0"/>
              <a:cs typeface="Arial" charset="0"/>
            </a:endParaRPr>
          </a:p>
          <a:p>
            <a:pPr algn="ctr"/>
            <a:endParaRPr lang="en-US" sz="2000" dirty="0" smtClean="0">
              <a:latin typeface="Arial" charset="0"/>
              <a:cs typeface="Arial" charset="0"/>
            </a:endParaRPr>
          </a:p>
          <a:p>
            <a:pPr algn="ctr"/>
            <a:endParaRPr lang="en-US" dirty="0" smtClean="0">
              <a:latin typeface="Arial" charset="0"/>
              <a:cs typeface="Arial" charset="0"/>
            </a:endParaRPr>
          </a:p>
          <a:p>
            <a:pPr algn="ctr"/>
            <a:endParaRPr lang="en-US" dirty="0">
              <a:latin typeface="Calibri" pitchFamily="34" charset="0"/>
              <a:cs typeface="Arial" charset="0"/>
            </a:endParaRPr>
          </a:p>
          <a:p>
            <a:pPr algn="ctr"/>
            <a:endParaRPr lang="en-US" sz="2000" dirty="0">
              <a:latin typeface="Arial" charset="0"/>
              <a:cs typeface="Arial" charset="0"/>
            </a:endParaRPr>
          </a:p>
          <a:p>
            <a:pPr algn="ctr"/>
            <a:endParaRPr lang="en-US" sz="2000" dirty="0">
              <a:latin typeface="Arial" charset="0"/>
              <a:cs typeface="Arial"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latin typeface="Calibri" pitchFamily="34" charset="0"/>
                <a:cs typeface="Arial" charset="0"/>
              </a:rPr>
              <a:t/>
            </a:r>
            <a:br>
              <a:rPr lang="en-US" sz="2800" b="1" dirty="0" smtClean="0">
                <a:latin typeface="Calibri" pitchFamily="34" charset="0"/>
                <a:cs typeface="Arial" charset="0"/>
              </a:rPr>
            </a:br>
            <a:r>
              <a:rPr lang="en-US" sz="2800" b="1" dirty="0" smtClean="0">
                <a:latin typeface="Calibri" pitchFamily="34" charset="0"/>
                <a:cs typeface="Arial" charset="0"/>
              </a:rPr>
              <a:t>Why </a:t>
            </a:r>
            <a:r>
              <a:rPr lang="en-US" sz="2800" b="1" dirty="0">
                <a:latin typeface="Calibri" pitchFamily="34" charset="0"/>
                <a:cs typeface="Arial" charset="0"/>
              </a:rPr>
              <a:t>do we behave as we do?</a:t>
            </a:r>
            <a:br>
              <a:rPr lang="en-US" sz="2800" b="1" dirty="0">
                <a:latin typeface="Calibri" pitchFamily="34" charset="0"/>
                <a:cs typeface="Arial" charset="0"/>
              </a:rPr>
            </a:br>
            <a:r>
              <a:rPr lang="en-US" sz="2400" b="1" dirty="0">
                <a:latin typeface="Calibri" pitchFamily="34" charset="0"/>
                <a:cs typeface="Arial" charset="0"/>
              </a:rPr>
              <a:t>Rational, Irrational, and Normal Behavior</a:t>
            </a:r>
            <a:br>
              <a:rPr lang="en-US" sz="2400" b="1" dirty="0">
                <a:latin typeface="Calibri" pitchFamily="34" charset="0"/>
                <a:cs typeface="Arial" charset="0"/>
              </a:rPr>
            </a:br>
            <a:endParaRPr lang="en-US" sz="2400" dirty="0"/>
          </a:p>
        </p:txBody>
      </p:sp>
      <p:sp>
        <p:nvSpPr>
          <p:cNvPr id="3" name="Text Placeholder 2"/>
          <p:cNvSpPr>
            <a:spLocks noGrp="1"/>
          </p:cNvSpPr>
          <p:nvPr>
            <p:ph type="body" idx="1"/>
          </p:nvPr>
        </p:nvSpPr>
        <p:spPr>
          <a:xfrm>
            <a:off x="457200" y="1535112"/>
            <a:ext cx="4040188" cy="979487"/>
          </a:xfrm>
        </p:spPr>
        <p:txBody>
          <a:bodyPr/>
          <a:lstStyle/>
          <a:p>
            <a:endParaRPr lang="en-US" dirty="0" smtClean="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1</a:t>
            </a:r>
            <a:r>
              <a:rPr lang="en-US" baseline="30000" dirty="0" smtClean="0">
                <a:latin typeface="Calibri" panose="020F0502020204030204" pitchFamily="34" charset="0"/>
                <a:cs typeface="Calibri" panose="020F0502020204030204" pitchFamily="34" charset="0"/>
              </a:rPr>
              <a:t>st</a:t>
            </a:r>
            <a:r>
              <a:rPr lang="en-US" dirty="0" smtClean="0">
                <a:latin typeface="Calibri" panose="020F0502020204030204" pitchFamily="34" charset="0"/>
                <a:cs typeface="Calibri" panose="020F0502020204030204" pitchFamily="34" charset="0"/>
              </a:rPr>
              <a:t> generation </a:t>
            </a:r>
          </a:p>
          <a:p>
            <a:r>
              <a:rPr lang="en-US" dirty="0" smtClean="0">
                <a:latin typeface="Calibri" panose="020F0502020204030204" pitchFamily="34" charset="0"/>
                <a:cs typeface="Calibri" panose="020F0502020204030204" pitchFamily="34" charset="0"/>
              </a:rPr>
              <a:t>behavioral finance</a:t>
            </a:r>
            <a:endParaRPr lang="en-US" dirty="0">
              <a:latin typeface="Calibri" panose="020F0502020204030204" pitchFamily="34" charset="0"/>
              <a:cs typeface="Calibri" panose="020F0502020204030204" pitchFamily="34" charset="0"/>
            </a:endParaRPr>
          </a:p>
        </p:txBody>
      </p:sp>
      <p:sp>
        <p:nvSpPr>
          <p:cNvPr id="4" name="Content Placeholder 3"/>
          <p:cNvSpPr>
            <a:spLocks noGrp="1"/>
          </p:cNvSpPr>
          <p:nvPr>
            <p:ph sz="half" idx="2"/>
          </p:nvPr>
        </p:nvSpPr>
        <p:spPr/>
        <p:txBody>
          <a:bodyPr/>
          <a:lstStyle/>
          <a:p>
            <a:pPr>
              <a:buFontTx/>
              <a:buNone/>
              <a:defRPr/>
            </a:pPr>
            <a:endParaRPr lang="en-US" b="1" dirty="0" smtClean="0">
              <a:latin typeface="Calibri" pitchFamily="34" charset="0"/>
              <a:cs typeface="Arial" pitchFamily="34" charset="0"/>
            </a:endParaRPr>
          </a:p>
          <a:p>
            <a:pPr>
              <a:buFontTx/>
              <a:buNone/>
              <a:defRPr/>
            </a:pPr>
            <a:endParaRPr lang="en-US" b="1" dirty="0">
              <a:latin typeface="Calibri" pitchFamily="34" charset="0"/>
              <a:cs typeface="Arial" pitchFamily="34" charset="0"/>
            </a:endParaRPr>
          </a:p>
          <a:p>
            <a:pPr>
              <a:buFontTx/>
              <a:buNone/>
              <a:defRPr/>
            </a:pPr>
            <a:r>
              <a:rPr lang="en-US" b="1" dirty="0" smtClean="0">
                <a:latin typeface="Calibri" pitchFamily="34" charset="0"/>
                <a:cs typeface="Arial" pitchFamily="34" charset="0"/>
              </a:rPr>
              <a:t>Because </a:t>
            </a:r>
            <a:r>
              <a:rPr lang="en-US" b="1" dirty="0">
                <a:latin typeface="Calibri" pitchFamily="34" charset="0"/>
                <a:cs typeface="Arial" pitchFamily="34" charset="0"/>
              </a:rPr>
              <a:t>we are </a:t>
            </a:r>
            <a:r>
              <a:rPr lang="en-US" b="1" i="1" dirty="0">
                <a:latin typeface="Calibri" pitchFamily="34" charset="0"/>
                <a:cs typeface="Arial" pitchFamily="34" charset="0"/>
              </a:rPr>
              <a:t>irrational</a:t>
            </a:r>
          </a:p>
          <a:p>
            <a:pPr>
              <a:buFontTx/>
              <a:buNone/>
              <a:defRPr/>
            </a:pPr>
            <a:endParaRPr lang="en-US" b="1" i="1" dirty="0">
              <a:latin typeface="Calibri" pitchFamily="34" charset="0"/>
              <a:cs typeface="Arial" pitchFamily="34" charset="0"/>
            </a:endParaRPr>
          </a:p>
          <a:p>
            <a:pPr>
              <a:buFontTx/>
              <a:buNone/>
              <a:defRPr/>
            </a:pPr>
            <a:endParaRPr lang="en-US" b="1" dirty="0">
              <a:latin typeface="Calibri" pitchFamily="34" charset="0"/>
              <a:cs typeface="Arial" pitchFamily="34" charset="0"/>
            </a:endParaRPr>
          </a:p>
          <a:p>
            <a:pPr>
              <a:buFontTx/>
              <a:buNone/>
              <a:defRPr/>
            </a:pPr>
            <a:r>
              <a:rPr lang="en-US" b="1" dirty="0">
                <a:latin typeface="Calibri" pitchFamily="34" charset="0"/>
                <a:cs typeface="Arial" pitchFamily="34" charset="0"/>
              </a:rPr>
              <a:t>We fall victim to cognitive and emotional errors</a:t>
            </a:r>
            <a:endParaRPr lang="en-US" b="1" i="1" dirty="0">
              <a:latin typeface="Calibri" pitchFamily="34" charset="0"/>
              <a:cs typeface="Arial" pitchFamily="34" charset="0"/>
            </a:endParaRPr>
          </a:p>
          <a:p>
            <a:endParaRPr lang="en-US" dirty="0"/>
          </a:p>
        </p:txBody>
      </p:sp>
      <p:sp>
        <p:nvSpPr>
          <p:cNvPr id="5" name="Text Placeholder 4"/>
          <p:cNvSpPr>
            <a:spLocks noGrp="1"/>
          </p:cNvSpPr>
          <p:nvPr>
            <p:ph type="body" sz="quarter" idx="3"/>
          </p:nvPr>
        </p:nvSpPr>
        <p:spPr>
          <a:xfrm>
            <a:off x="4645025" y="1535112"/>
            <a:ext cx="4041775" cy="903287"/>
          </a:xfrm>
        </p:spPr>
        <p:txBody>
          <a:bodyPr/>
          <a:lstStyle/>
          <a:p>
            <a:r>
              <a:rPr lang="en-US" dirty="0" smtClean="0">
                <a:latin typeface="Calibri" panose="020F0502020204030204" pitchFamily="34" charset="0"/>
                <a:cs typeface="Calibri" panose="020F0502020204030204" pitchFamily="34" charset="0"/>
              </a:rPr>
              <a:t>2</a:t>
            </a:r>
            <a:r>
              <a:rPr lang="en-US" baseline="30000" dirty="0" smtClean="0">
                <a:latin typeface="Calibri" panose="020F0502020204030204" pitchFamily="34" charset="0"/>
                <a:cs typeface="Calibri" panose="020F0502020204030204" pitchFamily="34" charset="0"/>
              </a:rPr>
              <a:t>nd</a:t>
            </a:r>
            <a:r>
              <a:rPr lang="en-US" dirty="0" smtClean="0">
                <a:latin typeface="Calibri" panose="020F0502020204030204" pitchFamily="34" charset="0"/>
                <a:cs typeface="Calibri" panose="020F0502020204030204" pitchFamily="34" charset="0"/>
              </a:rPr>
              <a:t> generation </a:t>
            </a:r>
          </a:p>
          <a:p>
            <a:r>
              <a:rPr lang="en-US" dirty="0" smtClean="0">
                <a:latin typeface="Calibri" panose="020F0502020204030204" pitchFamily="34" charset="0"/>
                <a:cs typeface="Calibri" panose="020F0502020204030204" pitchFamily="34" charset="0"/>
              </a:rPr>
              <a:t>behavioral finance</a:t>
            </a:r>
            <a:endParaRPr lang="en-US" dirty="0">
              <a:latin typeface="Calibri" panose="020F0502020204030204" pitchFamily="34" charset="0"/>
              <a:cs typeface="Calibri" panose="020F0502020204030204" pitchFamily="34" charset="0"/>
            </a:endParaRPr>
          </a:p>
        </p:txBody>
      </p:sp>
      <p:sp>
        <p:nvSpPr>
          <p:cNvPr id="6" name="Content Placeholder 5"/>
          <p:cNvSpPr>
            <a:spLocks noGrp="1"/>
          </p:cNvSpPr>
          <p:nvPr>
            <p:ph sz="quarter" idx="4"/>
          </p:nvPr>
        </p:nvSpPr>
        <p:spPr/>
        <p:txBody>
          <a:bodyPr/>
          <a:lstStyle/>
          <a:p>
            <a:pPr>
              <a:buFontTx/>
              <a:buNone/>
              <a:defRPr/>
            </a:pPr>
            <a:endParaRPr lang="en-US" b="1" dirty="0" smtClean="0">
              <a:latin typeface="Calibri" pitchFamily="34" charset="0"/>
              <a:cs typeface="Arial" pitchFamily="34" charset="0"/>
            </a:endParaRPr>
          </a:p>
          <a:p>
            <a:pPr>
              <a:buFontTx/>
              <a:buNone/>
              <a:defRPr/>
            </a:pPr>
            <a:r>
              <a:rPr lang="en-US" b="1" dirty="0" smtClean="0">
                <a:latin typeface="Calibri" pitchFamily="34" charset="0"/>
                <a:cs typeface="Arial" pitchFamily="34" charset="0"/>
              </a:rPr>
              <a:t>Because </a:t>
            </a:r>
            <a:r>
              <a:rPr lang="en-US" b="1" dirty="0">
                <a:latin typeface="Calibri" pitchFamily="34" charset="0"/>
                <a:cs typeface="Arial" pitchFamily="34" charset="0"/>
              </a:rPr>
              <a:t>we are </a:t>
            </a:r>
            <a:r>
              <a:rPr lang="en-US" b="1" i="1" dirty="0">
                <a:latin typeface="Calibri" pitchFamily="34" charset="0"/>
                <a:cs typeface="Arial" pitchFamily="34" charset="0"/>
              </a:rPr>
              <a:t>normal, </a:t>
            </a:r>
            <a:r>
              <a:rPr lang="en-US" b="1" dirty="0">
                <a:latin typeface="Calibri" pitchFamily="34" charset="0"/>
                <a:cs typeface="Arial" pitchFamily="34" charset="0"/>
              </a:rPr>
              <a:t>pursuing what normal people want </a:t>
            </a:r>
          </a:p>
          <a:p>
            <a:pPr>
              <a:buFontTx/>
              <a:buNone/>
              <a:defRPr/>
            </a:pPr>
            <a:endParaRPr lang="en-US" b="1" dirty="0">
              <a:latin typeface="Calibri" pitchFamily="34" charset="0"/>
              <a:cs typeface="Arial" pitchFamily="34" charset="0"/>
            </a:endParaRPr>
          </a:p>
          <a:p>
            <a:pPr>
              <a:buFontTx/>
              <a:buNone/>
              <a:defRPr/>
            </a:pPr>
            <a:r>
              <a:rPr lang="en-US" b="1" dirty="0" smtClean="0">
                <a:latin typeface="Calibri" pitchFamily="34" charset="0"/>
                <a:cs typeface="Arial" pitchFamily="34" charset="0"/>
              </a:rPr>
              <a:t>We </a:t>
            </a:r>
            <a:r>
              <a:rPr lang="en-US" b="1" dirty="0">
                <a:latin typeface="Calibri" pitchFamily="34" charset="0"/>
                <a:cs typeface="Arial" pitchFamily="34" charset="0"/>
              </a:rPr>
              <a:t>fall victim to cognitive and emotional errors </a:t>
            </a:r>
            <a:r>
              <a:rPr lang="en-US" b="1" i="1" dirty="0">
                <a:latin typeface="Calibri" pitchFamily="34" charset="0"/>
                <a:cs typeface="Arial" pitchFamily="34" charset="0"/>
              </a:rPr>
              <a:t>on our way to what we want</a:t>
            </a:r>
          </a:p>
          <a:p>
            <a:endParaRPr lang="en-US" dirty="0"/>
          </a:p>
        </p:txBody>
      </p:sp>
    </p:spTree>
    <p:extLst>
      <p:ext uri="{BB962C8B-B14F-4D97-AF65-F5344CB8AC3E}">
        <p14:creationId xmlns:p14="http://schemas.microsoft.com/office/powerpoint/2010/main" val="3378600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2800" b="1" dirty="0">
                <a:latin typeface="Calibri" pitchFamily="34" charset="0"/>
                <a:cs typeface="Arial" charset="0"/>
              </a:rPr>
              <a:t>Why do we behave as we do?</a:t>
            </a:r>
            <a:br>
              <a:rPr lang="en-US" sz="2800" b="1" dirty="0">
                <a:latin typeface="Calibri" pitchFamily="34" charset="0"/>
                <a:cs typeface="Arial" charset="0"/>
              </a:rPr>
            </a:br>
            <a:r>
              <a:rPr lang="en-US" sz="2400" b="1" dirty="0">
                <a:latin typeface="Calibri" pitchFamily="34" charset="0"/>
                <a:cs typeface="Arial" charset="0"/>
              </a:rPr>
              <a:t>Rational, Irrational, and Normal Behavior</a:t>
            </a:r>
            <a:endParaRPr lang="en-US" sz="2400" dirty="0"/>
          </a:p>
        </p:txBody>
      </p:sp>
      <p:sp>
        <p:nvSpPr>
          <p:cNvPr id="8" name="Content Placeholder 7"/>
          <p:cNvSpPr>
            <a:spLocks noGrp="1"/>
          </p:cNvSpPr>
          <p:nvPr>
            <p:ph idx="1"/>
          </p:nvPr>
        </p:nvSpPr>
        <p:spPr/>
        <p:txBody>
          <a:bodyPr/>
          <a:lstStyle/>
          <a:p>
            <a:pPr marL="0" indent="0">
              <a:buNone/>
            </a:pPr>
            <a:endParaRPr lang="en-US" sz="2800" b="1" dirty="0" smtClean="0">
              <a:latin typeface="Calibri" panose="020F0502020204030204" pitchFamily="34" charset="0"/>
              <a:cs typeface="Calibri" panose="020F0502020204030204" pitchFamily="34" charset="0"/>
            </a:endParaRPr>
          </a:p>
          <a:p>
            <a:pPr marL="0" indent="0">
              <a:buNone/>
            </a:pPr>
            <a:endParaRPr lang="en-US" sz="2800" b="1" dirty="0">
              <a:latin typeface="Calibri" panose="020F0502020204030204" pitchFamily="34" charset="0"/>
              <a:cs typeface="Calibri" panose="020F0502020204030204" pitchFamily="34" charset="0"/>
            </a:endParaRPr>
          </a:p>
          <a:p>
            <a:pPr marL="0" indent="0">
              <a:buNone/>
            </a:pPr>
            <a:r>
              <a:rPr lang="en-US" sz="2800" b="1" dirty="0" smtClean="0">
                <a:latin typeface="Calibri" panose="020F0502020204030204" pitchFamily="34" charset="0"/>
                <a:cs typeface="Calibri" panose="020F0502020204030204" pitchFamily="34" charset="0"/>
              </a:rPr>
              <a:t>Standard Finance says:</a:t>
            </a:r>
          </a:p>
          <a:p>
            <a:pPr marL="0" indent="0">
              <a:buNone/>
            </a:pPr>
            <a:endParaRPr lang="en-US" sz="2400" b="1" i="1" dirty="0" smtClean="0">
              <a:latin typeface="Calibri" panose="020F0502020204030204" pitchFamily="34" charset="0"/>
              <a:cs typeface="Calibri" panose="020F0502020204030204" pitchFamily="34" charset="0"/>
            </a:endParaRPr>
          </a:p>
          <a:p>
            <a:pPr marL="0" indent="0">
              <a:buNone/>
            </a:pPr>
            <a:r>
              <a:rPr lang="en-US" sz="2400" b="1" i="1" dirty="0" smtClean="0">
                <a:latin typeface="Calibri" panose="020F0502020204030204" pitchFamily="34" charset="0"/>
                <a:cs typeface="Calibri" panose="020F0502020204030204" pitchFamily="34" charset="0"/>
              </a:rPr>
              <a:t>Rational </a:t>
            </a:r>
            <a:r>
              <a:rPr lang="en-US" sz="2400" b="1" dirty="0" smtClean="0">
                <a:latin typeface="Calibri" panose="020F0502020204030204" pitchFamily="34" charset="0"/>
                <a:cs typeface="Calibri" panose="020F0502020204030204" pitchFamily="34" charset="0"/>
              </a:rPr>
              <a:t>people do not buy lottery tickets</a:t>
            </a:r>
          </a:p>
          <a:p>
            <a:pPr marL="0" indent="0">
              <a:buNone/>
            </a:pPr>
            <a:endParaRPr lang="en-US" sz="2400" b="1" dirty="0" smtClean="0">
              <a:latin typeface="Calibri" panose="020F0502020204030204" pitchFamily="34" charset="0"/>
              <a:cs typeface="Calibri" panose="020F0502020204030204" pitchFamily="34" charset="0"/>
            </a:endParaRPr>
          </a:p>
          <a:p>
            <a:pPr marL="0" indent="0">
              <a:buNone/>
            </a:pPr>
            <a:endParaRPr lang="en-US" sz="2400" b="1" dirty="0" smtClean="0">
              <a:latin typeface="Calibri" panose="020F0502020204030204" pitchFamily="34" charset="0"/>
              <a:cs typeface="Calibri" panose="020F0502020204030204" pitchFamily="34" charset="0"/>
            </a:endParaRPr>
          </a:p>
          <a:p>
            <a:pPr marL="0" indent="0">
              <a:buNone/>
            </a:pPr>
            <a:endParaRPr lang="en-US" sz="2400" b="1" dirty="0" smtClean="0">
              <a:latin typeface="Calibri" panose="020F0502020204030204" pitchFamily="34" charset="0"/>
              <a:cs typeface="Calibri" panose="020F0502020204030204" pitchFamily="34" charset="0"/>
            </a:endParaRPr>
          </a:p>
          <a:p>
            <a:pPr marL="0" indent="0">
              <a:buNone/>
            </a:pPr>
            <a:endParaRPr lang="en-US"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25454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2800" b="1" dirty="0">
                <a:latin typeface="Calibri" pitchFamily="34" charset="0"/>
                <a:cs typeface="Arial" charset="0"/>
              </a:rPr>
              <a:t>Why do we behave as we do?</a:t>
            </a:r>
            <a:br>
              <a:rPr lang="en-US" sz="2800" b="1" dirty="0">
                <a:latin typeface="Calibri" pitchFamily="34" charset="0"/>
                <a:cs typeface="Arial" charset="0"/>
              </a:rPr>
            </a:br>
            <a:r>
              <a:rPr lang="en-US" sz="2400" b="1" dirty="0">
                <a:latin typeface="Calibri" pitchFamily="34" charset="0"/>
                <a:cs typeface="Arial" charset="0"/>
              </a:rPr>
              <a:t>Rational, Irrational, and Normal Behavior</a:t>
            </a:r>
            <a:endParaRPr lang="en-US" sz="2400" dirty="0"/>
          </a:p>
        </p:txBody>
      </p:sp>
      <p:sp>
        <p:nvSpPr>
          <p:cNvPr id="8" name="Content Placeholder 7"/>
          <p:cNvSpPr>
            <a:spLocks noGrp="1"/>
          </p:cNvSpPr>
          <p:nvPr>
            <p:ph idx="1"/>
          </p:nvPr>
        </p:nvSpPr>
        <p:spPr/>
        <p:txBody>
          <a:bodyPr/>
          <a:lstStyle/>
          <a:p>
            <a:pPr marL="0" indent="0">
              <a:buNone/>
            </a:pPr>
            <a:endParaRPr lang="en-US" sz="2800" b="1" dirty="0" smtClean="0">
              <a:latin typeface="Calibri" panose="020F0502020204030204" pitchFamily="34" charset="0"/>
              <a:cs typeface="Calibri" panose="020F0502020204030204" pitchFamily="34" charset="0"/>
            </a:endParaRPr>
          </a:p>
          <a:p>
            <a:pPr marL="0" indent="0">
              <a:buNone/>
            </a:pPr>
            <a:endParaRPr lang="en-US" sz="2800" b="1" dirty="0" smtClean="0">
              <a:latin typeface="Calibri" panose="020F0502020204030204" pitchFamily="34" charset="0"/>
              <a:cs typeface="Calibri" panose="020F0502020204030204" pitchFamily="34" charset="0"/>
            </a:endParaRPr>
          </a:p>
          <a:p>
            <a:pPr marL="0" indent="0">
              <a:buNone/>
            </a:pPr>
            <a:r>
              <a:rPr lang="en-US" sz="2800" b="1" dirty="0" smtClean="0">
                <a:latin typeface="Calibri" panose="020F0502020204030204" pitchFamily="34" charset="0"/>
                <a:cs typeface="Calibri" panose="020F0502020204030204" pitchFamily="34" charset="0"/>
              </a:rPr>
              <a:t>1</a:t>
            </a:r>
            <a:r>
              <a:rPr lang="en-US" sz="2800" b="1" baseline="30000" dirty="0" smtClean="0">
                <a:latin typeface="Calibri" panose="020F0502020204030204" pitchFamily="34" charset="0"/>
                <a:cs typeface="Calibri" panose="020F0502020204030204" pitchFamily="34" charset="0"/>
              </a:rPr>
              <a:t>st</a:t>
            </a:r>
            <a:r>
              <a:rPr lang="en-US" sz="2800" b="1" dirty="0" smtClean="0">
                <a:latin typeface="Calibri" panose="020F0502020204030204" pitchFamily="34" charset="0"/>
                <a:cs typeface="Calibri" panose="020F0502020204030204" pitchFamily="34" charset="0"/>
              </a:rPr>
              <a:t> generation Behavioral Finance says:</a:t>
            </a:r>
          </a:p>
          <a:p>
            <a:pPr marL="0" indent="0">
              <a:buNone/>
            </a:pPr>
            <a:endParaRPr lang="en-US" sz="2800" b="1" dirty="0" smtClean="0">
              <a:latin typeface="Calibri" panose="020F0502020204030204" pitchFamily="34" charset="0"/>
              <a:cs typeface="Calibri" panose="020F0502020204030204" pitchFamily="34" charset="0"/>
            </a:endParaRPr>
          </a:p>
          <a:p>
            <a:pPr marL="0" indent="0">
              <a:buNone/>
            </a:pPr>
            <a:r>
              <a:rPr lang="en-US" sz="2400" b="1" i="1" dirty="0" smtClean="0">
                <a:latin typeface="Calibri" panose="020F0502020204030204" pitchFamily="34" charset="0"/>
                <a:cs typeface="Calibri" panose="020F0502020204030204" pitchFamily="34" charset="0"/>
              </a:rPr>
              <a:t>Irrational</a:t>
            </a:r>
            <a:r>
              <a:rPr lang="en-US" sz="2400" b="1" dirty="0" smtClean="0">
                <a:latin typeface="Calibri" panose="020F0502020204030204" pitchFamily="34" charset="0"/>
                <a:cs typeface="Calibri" panose="020F0502020204030204" pitchFamily="34" charset="0"/>
              </a:rPr>
              <a:t> people buy lottery tickets because they are fooled by cognitive errors – exaggerating the odds of winning</a:t>
            </a:r>
          </a:p>
          <a:p>
            <a:pPr marL="0" indent="0">
              <a:buNone/>
            </a:pPr>
            <a:endParaRPr lang="en-US" sz="2400" b="1" dirty="0">
              <a:latin typeface="Calibri" panose="020F0502020204030204" pitchFamily="34" charset="0"/>
              <a:cs typeface="Calibri" panose="020F0502020204030204" pitchFamily="34" charset="0"/>
            </a:endParaRPr>
          </a:p>
          <a:p>
            <a:pPr marL="0" indent="0">
              <a:buNone/>
            </a:pPr>
            <a:endParaRPr lang="en-US" sz="2400" b="1" dirty="0" smtClean="0">
              <a:latin typeface="Calibri" panose="020F0502020204030204" pitchFamily="34" charset="0"/>
              <a:cs typeface="Calibri" panose="020F0502020204030204" pitchFamily="34" charset="0"/>
            </a:endParaRPr>
          </a:p>
          <a:p>
            <a:pPr marL="0" indent="0">
              <a:buNone/>
            </a:pPr>
            <a:endParaRPr lang="en-US" sz="2400" b="1" dirty="0" smtClean="0">
              <a:latin typeface="Calibri" panose="020F0502020204030204" pitchFamily="34" charset="0"/>
              <a:cs typeface="Calibri" panose="020F0502020204030204" pitchFamily="34" charset="0"/>
            </a:endParaRPr>
          </a:p>
          <a:p>
            <a:pPr marL="0" indent="0">
              <a:buNone/>
            </a:pPr>
            <a:endParaRPr lang="en-US"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93302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2800" b="1" dirty="0">
                <a:latin typeface="Calibri" pitchFamily="34" charset="0"/>
                <a:cs typeface="Arial" charset="0"/>
              </a:rPr>
              <a:t>Why do we behave as we do?</a:t>
            </a:r>
            <a:br>
              <a:rPr lang="en-US" sz="2800" b="1" dirty="0">
                <a:latin typeface="Calibri" pitchFamily="34" charset="0"/>
                <a:cs typeface="Arial" charset="0"/>
              </a:rPr>
            </a:br>
            <a:r>
              <a:rPr lang="en-US" sz="2400" b="1" dirty="0">
                <a:latin typeface="Calibri" pitchFamily="34" charset="0"/>
                <a:cs typeface="Arial" charset="0"/>
              </a:rPr>
              <a:t>Rational, Irrational, and Normal Behavior</a:t>
            </a:r>
            <a:endParaRPr lang="en-US" sz="2400" dirty="0"/>
          </a:p>
        </p:txBody>
      </p:sp>
      <p:sp>
        <p:nvSpPr>
          <p:cNvPr id="8" name="Content Placeholder 7"/>
          <p:cNvSpPr>
            <a:spLocks noGrp="1"/>
          </p:cNvSpPr>
          <p:nvPr>
            <p:ph idx="1"/>
          </p:nvPr>
        </p:nvSpPr>
        <p:spPr/>
        <p:txBody>
          <a:bodyPr/>
          <a:lstStyle/>
          <a:p>
            <a:pPr marL="0" indent="0">
              <a:buNone/>
            </a:pPr>
            <a:endParaRPr lang="en-US" sz="2400" b="1" dirty="0">
              <a:latin typeface="Calibri" panose="020F0502020204030204" pitchFamily="34" charset="0"/>
              <a:cs typeface="Calibri" panose="020F0502020204030204" pitchFamily="34" charset="0"/>
            </a:endParaRPr>
          </a:p>
          <a:p>
            <a:pPr marL="0" indent="0">
              <a:buNone/>
            </a:pPr>
            <a:endParaRPr lang="en-US" sz="2800" b="1" dirty="0" smtClean="0">
              <a:latin typeface="Calibri" panose="020F0502020204030204" pitchFamily="34" charset="0"/>
              <a:cs typeface="Calibri" panose="020F0502020204030204" pitchFamily="34" charset="0"/>
            </a:endParaRPr>
          </a:p>
          <a:p>
            <a:pPr marL="0" indent="0">
              <a:buNone/>
            </a:pPr>
            <a:r>
              <a:rPr lang="en-US" sz="2800" b="1" dirty="0" smtClean="0">
                <a:latin typeface="Calibri" panose="020F0502020204030204" pitchFamily="34" charset="0"/>
                <a:cs typeface="Calibri" panose="020F0502020204030204" pitchFamily="34" charset="0"/>
              </a:rPr>
              <a:t>2nd </a:t>
            </a:r>
            <a:r>
              <a:rPr lang="en-US" sz="2800" b="1" dirty="0">
                <a:latin typeface="Calibri" panose="020F0502020204030204" pitchFamily="34" charset="0"/>
                <a:cs typeface="Calibri" panose="020F0502020204030204" pitchFamily="34" charset="0"/>
              </a:rPr>
              <a:t>generation Behavioral Finance says</a:t>
            </a:r>
            <a:r>
              <a:rPr lang="en-US" sz="2800" b="1" dirty="0" smtClean="0">
                <a:latin typeface="Calibri" panose="020F0502020204030204" pitchFamily="34" charset="0"/>
                <a:cs typeface="Calibri" panose="020F0502020204030204" pitchFamily="34" charset="0"/>
              </a:rPr>
              <a:t>:</a:t>
            </a:r>
          </a:p>
          <a:p>
            <a:pPr marL="0" indent="0">
              <a:buNone/>
            </a:pPr>
            <a:endParaRPr lang="en-US" sz="2400" b="1" dirty="0" smtClean="0">
              <a:latin typeface="Calibri" panose="020F0502020204030204" pitchFamily="34" charset="0"/>
              <a:cs typeface="Calibri" panose="020F0502020204030204" pitchFamily="34" charset="0"/>
            </a:endParaRPr>
          </a:p>
          <a:p>
            <a:pPr marL="0" indent="0">
              <a:buNone/>
            </a:pPr>
            <a:r>
              <a:rPr lang="en-US" sz="2400" b="1" dirty="0" smtClean="0">
                <a:latin typeface="Calibri" panose="020F0502020204030204" pitchFamily="34" charset="0"/>
                <a:cs typeface="Calibri" panose="020F0502020204030204" pitchFamily="34" charset="0"/>
              </a:rPr>
              <a:t>Normal people buy lottery tickets for the emotional benefits of hope of winning and the utilitarian benefits of the miniscule odds of winning</a:t>
            </a:r>
            <a:endParaRPr lang="en-US" sz="2400" b="1" dirty="0">
              <a:latin typeface="Calibri" panose="020F0502020204030204" pitchFamily="34" charset="0"/>
              <a:cs typeface="Calibri" panose="020F0502020204030204" pitchFamily="34" charset="0"/>
            </a:endParaRPr>
          </a:p>
          <a:p>
            <a:pPr marL="0" indent="0">
              <a:buNone/>
            </a:pPr>
            <a:endParaRPr lang="en-US" sz="2400" b="1" dirty="0" smtClean="0">
              <a:latin typeface="Calibri" panose="020F0502020204030204" pitchFamily="34" charset="0"/>
              <a:cs typeface="Calibri" panose="020F0502020204030204" pitchFamily="34" charset="0"/>
            </a:endParaRPr>
          </a:p>
          <a:p>
            <a:pPr marL="0" indent="0">
              <a:buNone/>
            </a:pPr>
            <a:endParaRPr lang="en-US" sz="2400" b="1" dirty="0" smtClean="0">
              <a:latin typeface="Calibri" panose="020F0502020204030204" pitchFamily="34" charset="0"/>
              <a:cs typeface="Calibri" panose="020F0502020204030204" pitchFamily="34" charset="0"/>
            </a:endParaRPr>
          </a:p>
          <a:p>
            <a:pPr marL="0" indent="0">
              <a:buNone/>
            </a:pPr>
            <a:endParaRPr lang="en-US"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93124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762000"/>
            <a:ext cx="7772400" cy="1143000"/>
          </a:xfrm>
        </p:spPr>
        <p:txBody>
          <a:bodyPr/>
          <a:lstStyle/>
          <a:p>
            <a:pPr eaLnBrk="1" hangingPunct="1">
              <a:lnSpc>
                <a:spcPct val="90000"/>
              </a:lnSpc>
            </a:pPr>
            <a:r>
              <a:rPr lang="en-US" sz="2800" b="1" dirty="0" smtClean="0">
                <a:latin typeface="Calibri" pitchFamily="34" charset="0"/>
                <a:cs typeface="Arial" charset="0"/>
              </a:rPr>
              <a:t>Rational and </a:t>
            </a:r>
            <a:r>
              <a:rPr lang="en-US" sz="2800" b="1" dirty="0">
                <a:latin typeface="Calibri" pitchFamily="34" charset="0"/>
                <a:cs typeface="Arial" charset="0"/>
              </a:rPr>
              <a:t>N</a:t>
            </a:r>
            <a:r>
              <a:rPr lang="en-US" sz="2800" b="1" dirty="0" smtClean="0">
                <a:latin typeface="Calibri" pitchFamily="34" charset="0"/>
                <a:cs typeface="Arial" charset="0"/>
              </a:rPr>
              <a:t>ormal </a:t>
            </a:r>
          </a:p>
        </p:txBody>
      </p:sp>
      <p:sp>
        <p:nvSpPr>
          <p:cNvPr id="14339" name="Rectangle 3"/>
          <p:cNvSpPr>
            <a:spLocks noGrp="1" noChangeArrowheads="1"/>
          </p:cNvSpPr>
          <p:nvPr>
            <p:ph type="body" idx="1"/>
          </p:nvPr>
        </p:nvSpPr>
        <p:spPr>
          <a:xfrm>
            <a:off x="381000" y="2057400"/>
            <a:ext cx="8382000" cy="4495800"/>
          </a:xfrm>
        </p:spPr>
        <p:txBody>
          <a:bodyPr/>
          <a:lstStyle/>
          <a:p>
            <a:pPr marL="0" indent="0" eaLnBrk="1" hangingPunct="1">
              <a:buNone/>
            </a:pPr>
            <a:r>
              <a:rPr lang="en-US" sz="2400" b="1" dirty="0" smtClean="0">
                <a:latin typeface="Calibri" pitchFamily="34" charset="0"/>
                <a:cs typeface="Arial" charset="0"/>
              </a:rPr>
              <a:t>Standard finance – People are rational  </a:t>
            </a:r>
          </a:p>
          <a:p>
            <a:pPr marL="609600" indent="-609600" eaLnBrk="1" hangingPunct="1">
              <a:buFontTx/>
              <a:buNone/>
            </a:pPr>
            <a:endParaRPr lang="en-US" sz="2000" b="1" dirty="0" smtClean="0">
              <a:latin typeface="Calibri" pitchFamily="34" charset="0"/>
              <a:cs typeface="Arial" charset="0"/>
            </a:endParaRPr>
          </a:p>
          <a:p>
            <a:pPr marL="609600" indent="-609600" eaLnBrk="1" hangingPunct="1">
              <a:buFontTx/>
              <a:buNone/>
            </a:pPr>
            <a:r>
              <a:rPr lang="en-US" sz="2000" b="1" dirty="0" smtClean="0">
                <a:latin typeface="Calibri" pitchFamily="34" charset="0"/>
                <a:cs typeface="Arial" charset="0"/>
              </a:rPr>
              <a:t>Merton Miller and Franco Modigliani in their 1961 article on dividends:</a:t>
            </a:r>
          </a:p>
          <a:p>
            <a:pPr marL="609600" indent="-609600" eaLnBrk="1" hangingPunct="1">
              <a:buFontTx/>
              <a:buNone/>
            </a:pPr>
            <a:r>
              <a:rPr lang="en-US" sz="2000" b="1" dirty="0" smtClean="0">
                <a:latin typeface="Calibri" pitchFamily="34" charset="0"/>
                <a:cs typeface="Arial" charset="0"/>
              </a:rPr>
              <a:t>a.  Rational people always prefer more wealth to less</a:t>
            </a:r>
          </a:p>
          <a:p>
            <a:pPr marL="609600" indent="-609600" eaLnBrk="1" hangingPunct="1">
              <a:buFontTx/>
              <a:buNone/>
            </a:pPr>
            <a:r>
              <a:rPr lang="en-US" sz="2000" b="1" dirty="0" smtClean="0">
                <a:latin typeface="Calibri" pitchFamily="34" charset="0"/>
                <a:cs typeface="Arial" charset="0"/>
              </a:rPr>
              <a:t>b.  Rational people are never confused by the form of wealth	</a:t>
            </a:r>
            <a:r>
              <a:rPr lang="en-US" sz="2800" b="1" dirty="0" smtClean="0">
                <a:latin typeface="Calibri" pitchFamily="34" charset="0"/>
                <a:cs typeface="Arial" charset="0"/>
              </a:rPr>
              <a:t>	</a:t>
            </a:r>
          </a:p>
          <a:p>
            <a:pPr marL="609600" indent="-609600" eaLnBrk="1" hangingPunct="1">
              <a:buFontTx/>
              <a:buNone/>
            </a:pPr>
            <a:r>
              <a:rPr lang="en-US" sz="2000" b="1" dirty="0" smtClean="0">
                <a:latin typeface="Calibri" pitchFamily="34" charset="0"/>
                <a:cs typeface="Arial" charset="0"/>
              </a:rPr>
              <a:t>Rational people are indifferent between company-paid dividends and “homemade” dividends created by selling shares</a:t>
            </a:r>
          </a:p>
          <a:p>
            <a:pPr marL="609600" indent="-609600" eaLnBrk="1" hangingPunct="1">
              <a:buFontTx/>
              <a:buNone/>
            </a:pPr>
            <a:endParaRPr lang="en-US" sz="2400" b="1" dirty="0" smtClean="0">
              <a:latin typeface="Calibri" pitchFamily="34" charset="0"/>
              <a:cs typeface="Arial" charset="0"/>
            </a:endParaRPr>
          </a:p>
          <a:p>
            <a:pPr marL="609600" indent="-609600" eaLnBrk="1" hangingPunct="1">
              <a:buFontTx/>
              <a:buNone/>
            </a:pPr>
            <a:r>
              <a:rPr lang="en-US" sz="2000" b="1" dirty="0" smtClean="0">
                <a:latin typeface="Calibri" pitchFamily="34" charset="0"/>
                <a:cs typeface="Arial" charset="0"/>
              </a:rPr>
              <a:t>Normal people are not </a:t>
            </a:r>
            <a:r>
              <a:rPr lang="en-US" sz="2000" b="1" dirty="0">
                <a:latin typeface="Calibri" pitchFamily="34" charset="0"/>
                <a:cs typeface="Arial" charset="0"/>
              </a:rPr>
              <a:t>indifferent between company-paid dividends and “homemade” dividends </a:t>
            </a:r>
            <a:endParaRPr lang="en-US" sz="2000" b="1" dirty="0" smtClean="0">
              <a:latin typeface="Calibri" pitchFamily="34" charset="0"/>
              <a:cs typeface="Arial"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457200"/>
            <a:ext cx="7772400" cy="1371600"/>
          </a:xfrm>
        </p:spPr>
        <p:txBody>
          <a:bodyPr/>
          <a:lstStyle/>
          <a:p>
            <a:pPr eaLnBrk="1" hangingPunct="1"/>
            <a:r>
              <a:rPr lang="en-US" sz="2800" b="1" dirty="0">
                <a:latin typeface="Calibri" pitchFamily="34" charset="0"/>
                <a:cs typeface="Arial" charset="0"/>
              </a:rPr>
              <a:t>Rational and Normal </a:t>
            </a:r>
            <a:endParaRPr lang="en-US" sz="2800" b="1" dirty="0" smtClean="0">
              <a:latin typeface="Calibri" pitchFamily="34" charset="0"/>
              <a:cs typeface="Arial" charset="0"/>
            </a:endParaRPr>
          </a:p>
        </p:txBody>
      </p:sp>
      <p:sp>
        <p:nvSpPr>
          <p:cNvPr id="13315" name="Rectangle 3"/>
          <p:cNvSpPr>
            <a:spLocks noGrp="1" noChangeArrowheads="1"/>
          </p:cNvSpPr>
          <p:nvPr>
            <p:ph type="body" idx="1"/>
          </p:nvPr>
        </p:nvSpPr>
        <p:spPr>
          <a:xfrm>
            <a:off x="304800" y="1905000"/>
            <a:ext cx="8534400" cy="4648200"/>
          </a:xfrm>
        </p:spPr>
        <p:txBody>
          <a:bodyPr/>
          <a:lstStyle/>
          <a:p>
            <a:pPr marL="0" indent="0" eaLnBrk="1" hangingPunct="1">
              <a:lnSpc>
                <a:spcPct val="90000"/>
              </a:lnSpc>
              <a:spcBef>
                <a:spcPct val="0"/>
              </a:spcBef>
              <a:buNone/>
            </a:pPr>
            <a:endParaRPr lang="en-US" sz="2400" b="1" dirty="0" smtClean="0">
              <a:latin typeface="Calibri" pitchFamily="34" charset="0"/>
              <a:cs typeface="Arial" charset="0"/>
            </a:endParaRPr>
          </a:p>
          <a:p>
            <a:pPr marL="0" indent="0" eaLnBrk="1" hangingPunct="1">
              <a:lnSpc>
                <a:spcPct val="90000"/>
              </a:lnSpc>
              <a:spcBef>
                <a:spcPct val="0"/>
              </a:spcBef>
              <a:buNone/>
            </a:pPr>
            <a:r>
              <a:rPr lang="en-US" sz="2400" b="1" dirty="0" smtClean="0">
                <a:latin typeface="Calibri" pitchFamily="34" charset="0"/>
                <a:cs typeface="Arial" charset="0"/>
              </a:rPr>
              <a:t>Behavioral finance - People are normal</a:t>
            </a:r>
          </a:p>
          <a:p>
            <a:pPr marL="609600" indent="-609600" eaLnBrk="1" hangingPunct="1">
              <a:lnSpc>
                <a:spcPct val="90000"/>
              </a:lnSpc>
              <a:spcBef>
                <a:spcPct val="0"/>
              </a:spcBef>
              <a:buFontTx/>
              <a:buNone/>
            </a:pPr>
            <a:r>
              <a:rPr lang="en-US" sz="2400" b="1" dirty="0" smtClean="0">
                <a:latin typeface="Calibri" pitchFamily="34" charset="0"/>
                <a:cs typeface="Arial" charset="0"/>
              </a:rPr>
              <a:t>	</a:t>
            </a:r>
          </a:p>
          <a:p>
            <a:pPr marL="609600" indent="-609600" eaLnBrk="1" hangingPunct="1">
              <a:lnSpc>
                <a:spcPct val="90000"/>
              </a:lnSpc>
              <a:spcBef>
                <a:spcPct val="0"/>
              </a:spcBef>
              <a:buFontTx/>
              <a:buNone/>
            </a:pPr>
            <a:r>
              <a:rPr lang="en-US" sz="2000" b="1" dirty="0" smtClean="0">
                <a:latin typeface="Calibri" pitchFamily="34" charset="0"/>
                <a:cs typeface="Arial" charset="0"/>
              </a:rPr>
              <a:t>Normal people have normal wants, such as social responsibility, social status, and caring for family</a:t>
            </a:r>
          </a:p>
          <a:p>
            <a:pPr marL="609600" indent="-609600" eaLnBrk="1" hangingPunct="1">
              <a:lnSpc>
                <a:spcPct val="90000"/>
              </a:lnSpc>
              <a:spcBef>
                <a:spcPct val="0"/>
              </a:spcBef>
              <a:buFontTx/>
              <a:buNone/>
            </a:pPr>
            <a:endParaRPr lang="en-US" sz="2000" b="1" dirty="0" smtClean="0">
              <a:latin typeface="Calibri" pitchFamily="34" charset="0"/>
              <a:cs typeface="Arial" charset="0"/>
            </a:endParaRPr>
          </a:p>
          <a:p>
            <a:pPr marL="609600" indent="-609600" eaLnBrk="1" hangingPunct="1">
              <a:lnSpc>
                <a:spcPct val="90000"/>
              </a:lnSpc>
              <a:spcBef>
                <a:spcPct val="0"/>
              </a:spcBef>
              <a:buNone/>
            </a:pPr>
            <a:r>
              <a:rPr lang="en-US" sz="2000" b="1" dirty="0">
                <a:latin typeface="Calibri" pitchFamily="34" charset="0"/>
                <a:cs typeface="Arial" charset="0"/>
              </a:rPr>
              <a:t>Normal people </a:t>
            </a:r>
            <a:r>
              <a:rPr lang="en-US" sz="2000" b="1" dirty="0" smtClean="0">
                <a:latin typeface="Calibri" pitchFamily="34" charset="0"/>
                <a:cs typeface="Arial" charset="0"/>
              </a:rPr>
              <a:t>use </a:t>
            </a:r>
            <a:r>
              <a:rPr lang="en-US" sz="2000" b="1" dirty="0">
                <a:latin typeface="Calibri" pitchFamily="34" charset="0"/>
                <a:cs typeface="Arial" charset="0"/>
              </a:rPr>
              <a:t>cognitive and emotional </a:t>
            </a:r>
            <a:r>
              <a:rPr lang="en-US" sz="2000" b="1" dirty="0" smtClean="0">
                <a:latin typeface="Calibri" pitchFamily="34" charset="0"/>
                <a:cs typeface="Arial" charset="0"/>
              </a:rPr>
              <a:t>shortcuts </a:t>
            </a:r>
            <a:r>
              <a:rPr lang="en-US" sz="2000" b="1" dirty="0">
                <a:latin typeface="Calibri" pitchFamily="34" charset="0"/>
                <a:cs typeface="Arial" charset="0"/>
              </a:rPr>
              <a:t>on the way to their want </a:t>
            </a:r>
          </a:p>
          <a:p>
            <a:pPr marL="609600" indent="-609600" eaLnBrk="1" hangingPunct="1">
              <a:lnSpc>
                <a:spcPct val="90000"/>
              </a:lnSpc>
              <a:spcBef>
                <a:spcPct val="0"/>
              </a:spcBef>
              <a:buFontTx/>
              <a:buNone/>
            </a:pPr>
            <a:endParaRPr lang="en-US" sz="2000" b="1" dirty="0" smtClean="0">
              <a:latin typeface="Calibri" pitchFamily="34" charset="0"/>
              <a:cs typeface="Arial" charset="0"/>
            </a:endParaRPr>
          </a:p>
          <a:p>
            <a:pPr marL="609600" indent="-609600" eaLnBrk="1" hangingPunct="1">
              <a:lnSpc>
                <a:spcPct val="90000"/>
              </a:lnSpc>
              <a:spcBef>
                <a:spcPct val="0"/>
              </a:spcBef>
              <a:buFontTx/>
              <a:buNone/>
            </a:pPr>
            <a:r>
              <a:rPr lang="en-US" sz="2000" b="1" dirty="0" smtClean="0">
                <a:latin typeface="Calibri" pitchFamily="34" charset="0"/>
                <a:cs typeface="Arial" charset="0"/>
              </a:rPr>
              <a:t>At times, cognitive and emotional shortcuts </a:t>
            </a:r>
            <a:r>
              <a:rPr lang="en-US" sz="2000" b="1" dirty="0">
                <a:latin typeface="Calibri" pitchFamily="34" charset="0"/>
                <a:cs typeface="Arial" charset="0"/>
              </a:rPr>
              <a:t>become cognitive and emotional errors</a:t>
            </a:r>
            <a:endParaRPr lang="en-US" sz="2000" b="1" dirty="0" smtClean="0">
              <a:latin typeface="Calibri" pitchFamily="34" charset="0"/>
              <a:cs typeface="Arial" charset="0"/>
            </a:endParaRPr>
          </a:p>
          <a:p>
            <a:pPr marL="609600" indent="-609600" eaLnBrk="1" hangingPunct="1">
              <a:lnSpc>
                <a:spcPct val="90000"/>
              </a:lnSpc>
              <a:spcBef>
                <a:spcPct val="0"/>
              </a:spcBef>
              <a:buFontTx/>
              <a:buNone/>
            </a:pPr>
            <a:endParaRPr lang="en-US" sz="3000" b="1" dirty="0" smtClean="0">
              <a:latin typeface="Calibri" pitchFamily="34" charset="0"/>
              <a:cs typeface="Arial" charset="0"/>
            </a:endParaRPr>
          </a:p>
          <a:p>
            <a:pPr marL="609600" indent="-609600" eaLnBrk="1" hangingPunct="1">
              <a:lnSpc>
                <a:spcPct val="90000"/>
              </a:lnSpc>
              <a:spcBef>
                <a:spcPct val="0"/>
              </a:spcBef>
              <a:buFontTx/>
              <a:buNone/>
            </a:pPr>
            <a:r>
              <a:rPr lang="en-US" sz="2000" b="1" dirty="0" smtClean="0">
                <a:latin typeface="Calibri" pitchFamily="34" charset="0"/>
                <a:cs typeface="Arial" charset="0"/>
              </a:rPr>
              <a:t>Framing errors are one example:</a:t>
            </a:r>
          </a:p>
          <a:p>
            <a:pPr marL="609600" indent="-609600" eaLnBrk="1" hangingPunct="1">
              <a:lnSpc>
                <a:spcPct val="90000"/>
              </a:lnSpc>
              <a:spcBef>
                <a:spcPct val="0"/>
              </a:spcBef>
              <a:buFontTx/>
              <a:buNone/>
            </a:pPr>
            <a:endParaRPr lang="en-US" sz="2000" b="1" dirty="0" smtClean="0">
              <a:latin typeface="Calibri" pitchFamily="34" charset="0"/>
              <a:cs typeface="Arial" charset="0"/>
            </a:endParaRPr>
          </a:p>
          <a:p>
            <a:pPr marL="609600" indent="-609600" eaLnBrk="1" hangingPunct="1">
              <a:lnSpc>
                <a:spcPct val="90000"/>
              </a:lnSpc>
              <a:spcBef>
                <a:spcPct val="0"/>
              </a:spcBef>
              <a:buFontTx/>
              <a:buNone/>
            </a:pPr>
            <a:r>
              <a:rPr lang="en-US" sz="2000" b="1" dirty="0" smtClean="0">
                <a:latin typeface="Calibri" pitchFamily="34" charset="0"/>
                <a:cs typeface="Arial" charset="0"/>
              </a:rPr>
              <a:t>Normal people are often confused by the form of wealth</a:t>
            </a:r>
          </a:p>
          <a:p>
            <a:pPr marL="609600" indent="-609600" eaLnBrk="1" hangingPunct="1">
              <a:lnSpc>
                <a:spcPct val="90000"/>
              </a:lnSpc>
              <a:spcBef>
                <a:spcPct val="0"/>
              </a:spcBef>
              <a:buFontTx/>
              <a:buNone/>
            </a:pPr>
            <a:endParaRPr lang="en-US" sz="3000" b="1" dirty="0" smtClean="0">
              <a:latin typeface="Calibri" pitchFamily="34" charset="0"/>
              <a:cs typeface="Arial" charset="0"/>
            </a:endParaRPr>
          </a:p>
          <a:p>
            <a:pPr marL="609600" indent="-609600" eaLnBrk="1" hangingPunct="1">
              <a:lnSpc>
                <a:spcPct val="90000"/>
              </a:lnSpc>
              <a:spcBef>
                <a:spcPct val="0"/>
              </a:spcBef>
              <a:buFontTx/>
              <a:buNone/>
            </a:pPr>
            <a:r>
              <a:rPr lang="en-US" sz="3000" b="1" dirty="0" smtClean="0">
                <a:latin typeface="Calibri" pitchFamily="34" charset="0"/>
                <a:cs typeface="Arial" charset="0"/>
              </a:rPr>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latin typeface="Calibri" panose="020F0502020204030204" pitchFamily="34" charset="0"/>
              </a:rPr>
              <a:t>Rational and Normal</a:t>
            </a:r>
            <a:br>
              <a:rPr lang="en-US" sz="2400" b="1" dirty="0" smtClean="0">
                <a:latin typeface="Calibri" panose="020F0502020204030204" pitchFamily="34" charset="0"/>
              </a:rPr>
            </a:br>
            <a:r>
              <a:rPr lang="en-US" sz="2400" b="1" dirty="0" smtClean="0">
                <a:latin typeface="Calibri" panose="020F0502020204030204" pitchFamily="34" charset="0"/>
              </a:rPr>
              <a:t>Company-paid dividends versus “homemade” dividends</a:t>
            </a:r>
            <a:br>
              <a:rPr lang="en-US" sz="2400" b="1" dirty="0" smtClean="0">
                <a:latin typeface="Calibri" panose="020F0502020204030204" pitchFamily="34" charset="0"/>
              </a:rPr>
            </a:br>
            <a:r>
              <a:rPr lang="en-US" sz="2400" b="1" dirty="0" smtClean="0">
                <a:latin typeface="Calibri" panose="020F0502020204030204" pitchFamily="34" charset="0"/>
              </a:rPr>
              <a:t>(in the absence of transaction costs or taxes)</a:t>
            </a:r>
            <a:endParaRPr lang="en-US" sz="2400" b="1" dirty="0">
              <a:latin typeface="Calibri" panose="020F0502020204030204" pitchFamily="34" charset="0"/>
            </a:endParaRPr>
          </a:p>
        </p:txBody>
      </p:sp>
      <p:graphicFrame>
        <p:nvGraphicFramePr>
          <p:cNvPr id="5" name="Table 4"/>
          <p:cNvGraphicFramePr>
            <a:graphicFrameLocks noGrp="1"/>
          </p:cNvGraphicFramePr>
          <p:nvPr>
            <p:extLst/>
          </p:nvPr>
        </p:nvGraphicFramePr>
        <p:xfrm>
          <a:off x="1240471" y="3499874"/>
          <a:ext cx="6663055" cy="731520"/>
        </p:xfrm>
        <a:graphic>
          <a:graphicData uri="http://schemas.openxmlformats.org/drawingml/2006/table">
            <a:tbl>
              <a:tblPr firstRow="1" firstCol="1" bandRow="1"/>
              <a:tblGrid>
                <a:gridCol w="6663055">
                  <a:extLst>
                    <a:ext uri="{9D8B030D-6E8A-4147-A177-3AD203B41FA5}">
                      <a16:colId xmlns:a16="http://schemas.microsoft.com/office/drawing/2014/main" xmlns="" val="1485511301"/>
                    </a:ext>
                  </a:extLst>
                </a:gridCol>
              </a:tblGrid>
              <a:tr h="731520">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$50,000 Capital</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138254401"/>
                  </a:ext>
                </a:extLst>
              </a:tr>
            </a:tbl>
          </a:graphicData>
        </a:graphic>
      </p:graphicFrame>
      <p:graphicFrame>
        <p:nvGraphicFramePr>
          <p:cNvPr id="7" name="Table 6"/>
          <p:cNvGraphicFramePr>
            <a:graphicFrameLocks noGrp="1"/>
          </p:cNvGraphicFramePr>
          <p:nvPr>
            <p:extLst/>
          </p:nvPr>
        </p:nvGraphicFramePr>
        <p:xfrm>
          <a:off x="1240472" y="4584349"/>
          <a:ext cx="6663055" cy="731520"/>
        </p:xfrm>
        <a:graphic>
          <a:graphicData uri="http://schemas.openxmlformats.org/drawingml/2006/table">
            <a:tbl>
              <a:tblPr firstRow="1" firstCol="1" bandRow="1"/>
              <a:tblGrid>
                <a:gridCol w="6114415">
                  <a:extLst>
                    <a:ext uri="{9D8B030D-6E8A-4147-A177-3AD203B41FA5}">
                      <a16:colId xmlns:a16="http://schemas.microsoft.com/office/drawing/2014/main" xmlns="" val="1076273941"/>
                    </a:ext>
                  </a:extLst>
                </a:gridCol>
                <a:gridCol w="548640">
                  <a:extLst>
                    <a:ext uri="{9D8B030D-6E8A-4147-A177-3AD203B41FA5}">
                      <a16:colId xmlns:a16="http://schemas.microsoft.com/office/drawing/2014/main" xmlns="" val="2860000837"/>
                    </a:ext>
                  </a:extLst>
                </a:gridCol>
              </a:tblGrid>
              <a:tr h="731520">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$48,500 Capital</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6339309"/>
                  </a:ext>
                </a:extLst>
              </a:tr>
            </a:tbl>
          </a:graphicData>
        </a:graphic>
      </p:graphicFrame>
      <p:sp>
        <p:nvSpPr>
          <p:cNvPr id="8" name="TextBox 7"/>
          <p:cNvSpPr txBox="1"/>
          <p:nvPr/>
        </p:nvSpPr>
        <p:spPr>
          <a:xfrm>
            <a:off x="6812782" y="5546690"/>
            <a:ext cx="1200778" cy="707886"/>
          </a:xfrm>
          <a:prstGeom prst="rect">
            <a:avLst/>
          </a:prstGeom>
          <a:noFill/>
        </p:spPr>
        <p:txBody>
          <a:bodyPr wrap="square" rtlCol="0">
            <a:spAutoFit/>
          </a:bodyPr>
          <a:lstStyle/>
          <a:p>
            <a:r>
              <a:rPr lang="en-US" sz="2000" b="0" dirty="0">
                <a:latin typeface="Calibri" panose="020F0502020204030204" pitchFamily="34" charset="0"/>
              </a:rPr>
              <a:t>$1,500 Dividend</a:t>
            </a:r>
          </a:p>
        </p:txBody>
      </p:sp>
      <p:cxnSp>
        <p:nvCxnSpPr>
          <p:cNvPr id="10" name="Straight Arrow Connector 9"/>
          <p:cNvCxnSpPr/>
          <p:nvPr/>
        </p:nvCxnSpPr>
        <p:spPr>
          <a:xfrm flipV="1">
            <a:off x="7581481" y="5069394"/>
            <a:ext cx="5024" cy="477296"/>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58317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latin typeface="Calibri" panose="020F0502020204030204" pitchFamily="34" charset="0"/>
              </a:rPr>
              <a:t/>
            </a:r>
            <a:br>
              <a:rPr lang="en-US" sz="2800" b="1" dirty="0" smtClean="0">
                <a:latin typeface="Calibri" panose="020F0502020204030204" pitchFamily="34" charset="0"/>
              </a:rPr>
            </a:br>
            <a:r>
              <a:rPr lang="en-US" sz="2400" b="1" dirty="0" smtClean="0">
                <a:latin typeface="Calibri" panose="020F0502020204030204" pitchFamily="34" charset="0"/>
              </a:rPr>
              <a:t>Cognitive </a:t>
            </a:r>
            <a:r>
              <a:rPr lang="en-US" sz="2400" b="1" dirty="0">
                <a:latin typeface="Calibri" panose="020F0502020204030204" pitchFamily="34" charset="0"/>
              </a:rPr>
              <a:t>and Emotional Shortcuts and Errors</a:t>
            </a:r>
            <a:r>
              <a:rPr lang="en-US" sz="2400" dirty="0">
                <a:latin typeface="Calibri" panose="020F0502020204030204" pitchFamily="34" charset="0"/>
              </a:rPr>
              <a:t/>
            </a:r>
            <a:br>
              <a:rPr lang="en-US" sz="2400" dirty="0">
                <a:latin typeface="Calibri" panose="020F0502020204030204" pitchFamily="34" charset="0"/>
              </a:rPr>
            </a:br>
            <a:endParaRPr lang="en-US" sz="2400" dirty="0"/>
          </a:p>
        </p:txBody>
      </p:sp>
      <p:sp>
        <p:nvSpPr>
          <p:cNvPr id="3" name="Content Placeholder 2"/>
          <p:cNvSpPr>
            <a:spLocks noGrp="1"/>
          </p:cNvSpPr>
          <p:nvPr>
            <p:ph idx="1"/>
          </p:nvPr>
        </p:nvSpPr>
        <p:spPr/>
        <p:txBody>
          <a:bodyPr/>
          <a:lstStyle/>
          <a:p>
            <a:pPr marL="0" indent="0">
              <a:buNone/>
            </a:pPr>
            <a:r>
              <a:rPr lang="en-US" sz="2000" b="1" dirty="0" smtClean="0">
                <a:latin typeface="Calibri" panose="020F0502020204030204" pitchFamily="34" charset="0"/>
                <a:cs typeface="Calibri" panose="020F0502020204030204" pitchFamily="34" charset="0"/>
              </a:rPr>
              <a:t>Which </a:t>
            </a:r>
            <a:r>
              <a:rPr lang="en-US" sz="2000" b="1" dirty="0">
                <a:latin typeface="Calibri" panose="020F0502020204030204" pitchFamily="34" charset="0"/>
                <a:cs typeface="Calibri" panose="020F0502020204030204" pitchFamily="34" charset="0"/>
              </a:rPr>
              <a:t>restaurant should we choose for dinner tonight? </a:t>
            </a:r>
            <a:endParaRPr lang="en-US" sz="2000" b="1" dirty="0" smtClean="0">
              <a:latin typeface="Calibri" panose="020F0502020204030204" pitchFamily="34" charset="0"/>
              <a:cs typeface="Calibri" panose="020F0502020204030204" pitchFamily="34" charset="0"/>
            </a:endParaRPr>
          </a:p>
          <a:p>
            <a:pPr marL="0" indent="0">
              <a:buNone/>
            </a:pPr>
            <a:endParaRPr lang="en-US" sz="2000" b="1" dirty="0" smtClean="0">
              <a:latin typeface="Calibri" panose="020F0502020204030204" pitchFamily="34" charset="0"/>
              <a:cs typeface="Calibri" panose="020F0502020204030204" pitchFamily="34" charset="0"/>
            </a:endParaRPr>
          </a:p>
          <a:p>
            <a:pPr marL="0" indent="0">
              <a:buNone/>
            </a:pPr>
            <a:endParaRPr lang="en-US" sz="2000" b="1" dirty="0" smtClean="0">
              <a:latin typeface="Calibri" panose="020F0502020204030204" pitchFamily="34" charset="0"/>
              <a:cs typeface="Calibri" panose="020F0502020204030204" pitchFamily="34" charset="0"/>
            </a:endParaRPr>
          </a:p>
          <a:p>
            <a:pPr marL="0" indent="0">
              <a:buNone/>
            </a:pPr>
            <a:r>
              <a:rPr lang="en-US" sz="2000" b="1" dirty="0" smtClean="0">
                <a:latin typeface="Calibri" panose="020F0502020204030204" pitchFamily="34" charset="0"/>
                <a:cs typeface="Calibri" panose="020F0502020204030204" pitchFamily="34" charset="0"/>
              </a:rPr>
              <a:t>Good </a:t>
            </a:r>
            <a:r>
              <a:rPr lang="en-US" sz="2000" b="1" dirty="0">
                <a:latin typeface="Calibri" panose="020F0502020204030204" pitchFamily="34" charset="0"/>
                <a:cs typeface="Calibri" panose="020F0502020204030204" pitchFamily="34" charset="0"/>
              </a:rPr>
              <a:t>shortcuts take us close to the best choices, solutions, and </a:t>
            </a:r>
            <a:r>
              <a:rPr lang="en-US" sz="2000" b="1" dirty="0" smtClean="0">
                <a:latin typeface="Calibri" panose="020F0502020204030204" pitchFamily="34" charset="0"/>
                <a:cs typeface="Calibri" panose="020F0502020204030204" pitchFamily="34" charset="0"/>
              </a:rPr>
              <a:t>answers </a:t>
            </a:r>
          </a:p>
          <a:p>
            <a:pPr marL="0" indent="0">
              <a:buNone/>
            </a:pPr>
            <a:endParaRPr lang="en-US" sz="2000" b="1" dirty="0" smtClean="0">
              <a:latin typeface="Calibri" panose="020F0502020204030204" pitchFamily="34" charset="0"/>
              <a:cs typeface="Calibri" panose="020F0502020204030204" pitchFamily="34" charset="0"/>
            </a:endParaRPr>
          </a:p>
          <a:p>
            <a:pPr marL="0" indent="0">
              <a:buNone/>
            </a:pPr>
            <a:endParaRPr lang="en-US" sz="2000" b="1" dirty="0">
              <a:latin typeface="Calibri" panose="020F0502020204030204" pitchFamily="34" charset="0"/>
              <a:cs typeface="Calibri" panose="020F0502020204030204" pitchFamily="34" charset="0"/>
            </a:endParaRPr>
          </a:p>
          <a:p>
            <a:pPr marL="0" indent="0">
              <a:buNone/>
            </a:pPr>
            <a:r>
              <a:rPr lang="en-US" sz="2000" b="1" dirty="0" smtClean="0">
                <a:latin typeface="Calibri" panose="020F0502020204030204" pitchFamily="34" charset="0"/>
                <a:cs typeface="Calibri" panose="020F0502020204030204" pitchFamily="34" charset="0"/>
              </a:rPr>
              <a:t>Cognitive </a:t>
            </a:r>
            <a:r>
              <a:rPr lang="en-US" sz="2000" b="1" dirty="0">
                <a:latin typeface="Calibri" panose="020F0502020204030204" pitchFamily="34" charset="0"/>
                <a:cs typeface="Calibri" panose="020F0502020204030204" pitchFamily="34" charset="0"/>
              </a:rPr>
              <a:t>and emotional shortcuts turn into errors when they take us far from our best </a:t>
            </a:r>
            <a:r>
              <a:rPr lang="en-US" sz="2000" b="1" dirty="0" smtClean="0">
                <a:latin typeface="Calibri" panose="020F0502020204030204" pitchFamily="34" charset="0"/>
                <a:cs typeface="Calibri" panose="020F0502020204030204" pitchFamily="34" charset="0"/>
              </a:rPr>
              <a:t>choices </a:t>
            </a:r>
            <a:r>
              <a:rPr lang="en-US" b="1" dirty="0">
                <a:latin typeface="Calibri" panose="020F0502020204030204" pitchFamily="34" charset="0"/>
                <a:cs typeface="Calibri" panose="020F0502020204030204" pitchFamily="34" charset="0"/>
              </a:rPr>
              <a:t> </a:t>
            </a:r>
          </a:p>
          <a:p>
            <a:pPr marL="0" indent="0">
              <a:buNone/>
            </a:pPr>
            <a:endParaRPr lang="en-US" dirty="0">
              <a:latin typeface="Calibri" panose="020F0502020204030204" pitchFamily="34" charset="0"/>
            </a:endParaRPr>
          </a:p>
        </p:txBody>
      </p:sp>
    </p:spTree>
    <p:extLst>
      <p:ext uri="{BB962C8B-B14F-4D97-AF65-F5344CB8AC3E}">
        <p14:creationId xmlns:p14="http://schemas.microsoft.com/office/powerpoint/2010/main" val="19507759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a:latin typeface="Calibri" panose="020F0502020204030204" pitchFamily="34" charset="0"/>
              </a:rPr>
              <a:t>System 1 and System 2</a:t>
            </a:r>
            <a:r>
              <a:rPr lang="en-US" sz="2400" dirty="0">
                <a:latin typeface="Calibri" panose="020F0502020204030204" pitchFamily="34" charset="0"/>
              </a:rPr>
              <a:t>	</a:t>
            </a:r>
            <a:br>
              <a:rPr lang="en-US" sz="2400" dirty="0">
                <a:latin typeface="Calibri" panose="020F0502020204030204" pitchFamily="34" charset="0"/>
              </a:rPr>
            </a:br>
            <a:endParaRPr lang="en-US" sz="2400" dirty="0">
              <a:latin typeface="Calibri" panose="020F0502020204030204" pitchFamily="34" charset="0"/>
            </a:endParaRPr>
          </a:p>
        </p:txBody>
      </p:sp>
      <p:sp>
        <p:nvSpPr>
          <p:cNvPr id="3" name="Content Placeholder 2"/>
          <p:cNvSpPr>
            <a:spLocks noGrp="1"/>
          </p:cNvSpPr>
          <p:nvPr>
            <p:ph idx="1"/>
          </p:nvPr>
        </p:nvSpPr>
        <p:spPr/>
        <p:txBody>
          <a:bodyPr/>
          <a:lstStyle/>
          <a:p>
            <a:pPr marL="0" indent="0">
              <a:buNone/>
            </a:pPr>
            <a:r>
              <a:rPr lang="en-US" sz="2000" b="1" dirty="0">
                <a:latin typeface="Calibri" panose="020F0502020204030204" pitchFamily="34" charset="0"/>
              </a:rPr>
              <a:t>Intuition, reflected in cognitive and emotional shortcuts, leads us right in most of life. But reflection leads us better when intuition </a:t>
            </a:r>
            <a:r>
              <a:rPr lang="en-US" sz="2000" b="1" dirty="0" smtClean="0">
                <a:latin typeface="Calibri" panose="020F0502020204030204" pitchFamily="34" charset="0"/>
              </a:rPr>
              <a:t>misleads </a:t>
            </a:r>
          </a:p>
          <a:p>
            <a:pPr marL="0" indent="0">
              <a:buNone/>
            </a:pPr>
            <a:endParaRPr lang="en-US" sz="2000" b="1" i="1" dirty="0" smtClean="0">
              <a:latin typeface="Calibri" panose="020F0502020204030204" pitchFamily="34" charset="0"/>
            </a:endParaRPr>
          </a:p>
          <a:p>
            <a:pPr marL="0" indent="0">
              <a:buNone/>
            </a:pPr>
            <a:endParaRPr lang="en-US" sz="2000" b="1" i="1" dirty="0" smtClean="0">
              <a:latin typeface="Calibri" panose="020F0502020204030204" pitchFamily="34" charset="0"/>
            </a:endParaRPr>
          </a:p>
          <a:p>
            <a:pPr marL="0" indent="0">
              <a:buNone/>
            </a:pPr>
            <a:r>
              <a:rPr lang="en-US" sz="2000" b="1" i="1" dirty="0" smtClean="0">
                <a:latin typeface="Calibri" panose="020F0502020204030204" pitchFamily="34" charset="0"/>
              </a:rPr>
              <a:t>System </a:t>
            </a:r>
            <a:r>
              <a:rPr lang="en-US" sz="2000" b="1" i="1" dirty="0">
                <a:latin typeface="Calibri" panose="020F0502020204030204" pitchFamily="34" charset="0"/>
              </a:rPr>
              <a:t>1 is the intuitive “blink” system in our minds - automatic, fast, and effortless</a:t>
            </a:r>
            <a:endParaRPr lang="en-US" sz="2000" b="1" dirty="0">
              <a:latin typeface="Calibri" panose="020F0502020204030204" pitchFamily="34" charset="0"/>
            </a:endParaRPr>
          </a:p>
          <a:p>
            <a:pPr marL="0" indent="0">
              <a:buNone/>
            </a:pPr>
            <a:endParaRPr lang="en-US" sz="2000" b="1" i="1" dirty="0" smtClean="0">
              <a:latin typeface="Calibri" panose="020F0502020204030204" pitchFamily="34" charset="0"/>
            </a:endParaRPr>
          </a:p>
          <a:p>
            <a:pPr marL="0" indent="0">
              <a:buNone/>
            </a:pPr>
            <a:endParaRPr lang="en-US" sz="2000" b="1" i="1" dirty="0">
              <a:latin typeface="Calibri" panose="020F0502020204030204" pitchFamily="34" charset="0"/>
            </a:endParaRPr>
          </a:p>
          <a:p>
            <a:pPr marL="0" indent="0">
              <a:buNone/>
            </a:pPr>
            <a:r>
              <a:rPr lang="en-US" sz="2000" b="1" i="1" dirty="0" smtClean="0">
                <a:latin typeface="Calibri" panose="020F0502020204030204" pitchFamily="34" charset="0"/>
              </a:rPr>
              <a:t>System </a:t>
            </a:r>
            <a:r>
              <a:rPr lang="en-US" sz="2000" b="1" i="1" dirty="0">
                <a:latin typeface="Calibri" panose="020F0502020204030204" pitchFamily="34" charset="0"/>
              </a:rPr>
              <a:t>2 is the reflective “think” system in our minds - controlled, slow, and </a:t>
            </a:r>
            <a:r>
              <a:rPr lang="en-US" sz="2000" b="1" i="1" dirty="0" smtClean="0">
                <a:latin typeface="Calibri" panose="020F0502020204030204" pitchFamily="34" charset="0"/>
              </a:rPr>
              <a:t>effortful </a:t>
            </a:r>
            <a:endParaRPr lang="en-US" sz="2000" b="1" dirty="0">
              <a:latin typeface="Calibri" panose="020F0502020204030204" pitchFamily="34" charset="0"/>
            </a:endParaRPr>
          </a:p>
        </p:txBody>
      </p:sp>
    </p:spTree>
    <p:extLst>
      <p:ext uri="{BB962C8B-B14F-4D97-AF65-F5344CB8AC3E}">
        <p14:creationId xmlns:p14="http://schemas.microsoft.com/office/powerpoint/2010/main" val="3376727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a:latin typeface="Calibri" panose="020F0502020204030204" pitchFamily="34" charset="0"/>
              </a:rPr>
              <a:t>Three kinds of knowledge </a:t>
            </a:r>
          </a:p>
        </p:txBody>
      </p:sp>
      <p:sp>
        <p:nvSpPr>
          <p:cNvPr id="3" name="Content Placeholder 2"/>
          <p:cNvSpPr>
            <a:spLocks noGrp="1"/>
          </p:cNvSpPr>
          <p:nvPr>
            <p:ph idx="1"/>
          </p:nvPr>
        </p:nvSpPr>
        <p:spPr/>
        <p:txBody>
          <a:bodyPr/>
          <a:lstStyle/>
          <a:p>
            <a:pPr marL="457200" indent="-457200">
              <a:buAutoNum type="arabicPeriod"/>
            </a:pPr>
            <a:endParaRPr lang="en-US" sz="2000" dirty="0" smtClean="0">
              <a:latin typeface="Calibri" panose="020F0502020204030204" pitchFamily="34" charset="0"/>
            </a:endParaRPr>
          </a:p>
          <a:p>
            <a:pPr marL="457200" indent="-457200">
              <a:buAutoNum type="arabicPeriod"/>
            </a:pPr>
            <a:r>
              <a:rPr lang="en-US" sz="2000" b="1" dirty="0" smtClean="0">
                <a:latin typeface="Calibri" panose="020F0502020204030204" pitchFamily="34" charset="0"/>
              </a:rPr>
              <a:t>Financial-facts knowledge - Facts </a:t>
            </a:r>
            <a:r>
              <a:rPr lang="en-US" sz="2000" b="1" dirty="0">
                <a:latin typeface="Calibri" panose="020F0502020204030204" pitchFamily="34" charset="0"/>
              </a:rPr>
              <a:t>about finance and financial </a:t>
            </a:r>
            <a:r>
              <a:rPr lang="en-US" sz="2000" b="1" dirty="0" smtClean="0">
                <a:latin typeface="Calibri" panose="020F0502020204030204" pitchFamily="34" charset="0"/>
              </a:rPr>
              <a:t>markets</a:t>
            </a:r>
          </a:p>
          <a:p>
            <a:pPr marL="457200" indent="-457200">
              <a:buAutoNum type="arabicPeriod"/>
            </a:pPr>
            <a:endParaRPr lang="en-US" sz="2000" b="1" dirty="0" smtClean="0">
              <a:latin typeface="Calibri" panose="020F0502020204030204" pitchFamily="34" charset="0"/>
            </a:endParaRPr>
          </a:p>
          <a:p>
            <a:pPr marL="457200" indent="-457200">
              <a:buAutoNum type="arabicPeriod"/>
            </a:pPr>
            <a:r>
              <a:rPr lang="en-US" sz="2000" b="1" dirty="0" smtClean="0">
                <a:latin typeface="Calibri" panose="020F0502020204030204" pitchFamily="34" charset="0"/>
              </a:rPr>
              <a:t>human-behavior knowledge - Knowledge </a:t>
            </a:r>
            <a:r>
              <a:rPr lang="en-US" sz="2000" b="1" dirty="0">
                <a:latin typeface="Calibri" panose="020F0502020204030204" pitchFamily="34" charset="0"/>
              </a:rPr>
              <a:t>is about our wants, the cognitive and emotional shortcuts we take, and the errors we </a:t>
            </a:r>
            <a:r>
              <a:rPr lang="en-US" sz="2000" b="1" dirty="0" smtClean="0">
                <a:latin typeface="Calibri" panose="020F0502020204030204" pitchFamily="34" charset="0"/>
              </a:rPr>
              <a:t>make</a:t>
            </a:r>
          </a:p>
          <a:p>
            <a:pPr marL="457200" indent="-457200">
              <a:buAutoNum type="arabicPeriod"/>
            </a:pPr>
            <a:endParaRPr lang="en-US" sz="2000" b="1" dirty="0">
              <a:latin typeface="Calibri" panose="020F0502020204030204" pitchFamily="34" charset="0"/>
            </a:endParaRPr>
          </a:p>
          <a:p>
            <a:pPr marL="457200" indent="-457200">
              <a:buAutoNum type="arabicPeriod"/>
            </a:pPr>
            <a:r>
              <a:rPr lang="en-US" sz="2000" b="1" dirty="0" smtClean="0">
                <a:latin typeface="Calibri" panose="020F0502020204030204" pitchFamily="34" charset="0"/>
              </a:rPr>
              <a:t>Information knowledge</a:t>
            </a:r>
            <a:r>
              <a:rPr lang="en-US" sz="2000" b="1" dirty="0">
                <a:latin typeface="Calibri" panose="020F0502020204030204" pitchFamily="34" charset="0"/>
              </a:rPr>
              <a:t> </a:t>
            </a:r>
            <a:r>
              <a:rPr lang="en-US" sz="2000" b="1" dirty="0" smtClean="0">
                <a:latin typeface="Calibri" panose="020F0502020204030204" pitchFamily="34" charset="0"/>
              </a:rPr>
              <a:t>– Exclusively-available</a:t>
            </a:r>
            <a:r>
              <a:rPr lang="en-US" sz="2000" b="1" dirty="0">
                <a:latin typeface="Calibri" panose="020F0502020204030204" pitchFamily="34" charset="0"/>
              </a:rPr>
              <a:t>, narrowly available, and widely-available </a:t>
            </a:r>
            <a:r>
              <a:rPr lang="en-US" sz="2000" b="1" dirty="0" smtClean="0">
                <a:latin typeface="Calibri" panose="020F0502020204030204" pitchFamily="34" charset="0"/>
              </a:rPr>
              <a:t>information</a:t>
            </a:r>
            <a:endParaRPr lang="en-US" b="1" dirty="0"/>
          </a:p>
        </p:txBody>
      </p:sp>
    </p:spTree>
    <p:extLst>
      <p:ext uri="{BB962C8B-B14F-4D97-AF65-F5344CB8AC3E}">
        <p14:creationId xmlns:p14="http://schemas.microsoft.com/office/powerpoint/2010/main" val="1466177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latin typeface="Calibri" panose="020F0502020204030204" pitchFamily="34" charset="0"/>
              </a:rPr>
              <a:t/>
            </a:r>
            <a:br>
              <a:rPr lang="en-US" sz="2400" b="1" dirty="0" smtClean="0">
                <a:latin typeface="Calibri" panose="020F0502020204030204" pitchFamily="34" charset="0"/>
              </a:rPr>
            </a:br>
            <a:r>
              <a:rPr lang="en-US" sz="2400" b="1" dirty="0">
                <a:latin typeface="Calibri" panose="020F0502020204030204" pitchFamily="34" charset="0"/>
              </a:rPr>
              <a:t/>
            </a:r>
            <a:br>
              <a:rPr lang="en-US" sz="2400" b="1" dirty="0">
                <a:latin typeface="Calibri" panose="020F0502020204030204" pitchFamily="34" charset="0"/>
              </a:rPr>
            </a:br>
            <a:r>
              <a:rPr lang="en-US" sz="2400" b="1" dirty="0" smtClean="0">
                <a:latin typeface="Calibri" panose="020F0502020204030204" pitchFamily="34" charset="0"/>
              </a:rPr>
              <a:t/>
            </a:r>
            <a:br>
              <a:rPr lang="en-US" sz="2400" b="1" dirty="0" smtClean="0">
                <a:latin typeface="Calibri" panose="020F0502020204030204" pitchFamily="34" charset="0"/>
              </a:rPr>
            </a:br>
            <a:r>
              <a:rPr lang="en-US" sz="2800" b="1" dirty="0" smtClean="0">
                <a:latin typeface="Calibri" panose="020F0502020204030204" pitchFamily="34" charset="0"/>
              </a:rPr>
              <a:t>Finance </a:t>
            </a:r>
            <a:r>
              <a:rPr lang="en-US" sz="2800" b="1" dirty="0">
                <a:latin typeface="Calibri" panose="020F0502020204030204" pitchFamily="34" charset="0"/>
              </a:rPr>
              <a:t>For Normal People: </a:t>
            </a:r>
            <a:r>
              <a:rPr lang="en-US" sz="2800" b="1" dirty="0" smtClean="0">
                <a:latin typeface="Calibri" panose="020F0502020204030204" pitchFamily="34" charset="0"/>
              </a:rPr>
              <a:t/>
            </a:r>
            <a:br>
              <a:rPr lang="en-US" sz="2800" b="1" dirty="0" smtClean="0">
                <a:latin typeface="Calibri" panose="020F0502020204030204" pitchFamily="34" charset="0"/>
              </a:rPr>
            </a:br>
            <a:r>
              <a:rPr lang="en-US" sz="2800" b="1" dirty="0" smtClean="0">
                <a:latin typeface="Calibri" panose="020F0502020204030204" pitchFamily="34" charset="0"/>
              </a:rPr>
              <a:t>How Investors and Markets Behave</a:t>
            </a:r>
            <a:r>
              <a:rPr lang="en-US" sz="2800" b="1" dirty="0">
                <a:latin typeface="Calibri" panose="020F0502020204030204" pitchFamily="34" charset="0"/>
              </a:rPr>
              <a:t/>
            </a:r>
            <a:br>
              <a:rPr lang="en-US" sz="2800" b="1" dirty="0">
                <a:latin typeface="Calibri" panose="020F0502020204030204" pitchFamily="34" charset="0"/>
              </a:rPr>
            </a:br>
            <a:r>
              <a:rPr lang="en-US" sz="2800" dirty="0"/>
              <a:t/>
            </a:r>
            <a:br>
              <a:rPr lang="en-US" sz="2800" dirty="0"/>
            </a:br>
            <a:endParaRPr lang="en-US" sz="2800" dirty="0"/>
          </a:p>
        </p:txBody>
      </p:sp>
      <p:sp>
        <p:nvSpPr>
          <p:cNvPr id="3" name="Content Placeholder 2"/>
          <p:cNvSpPr>
            <a:spLocks noGrp="1"/>
          </p:cNvSpPr>
          <p:nvPr>
            <p:ph idx="1"/>
          </p:nvPr>
        </p:nvSpPr>
        <p:spPr/>
        <p:txBody>
          <a:bodyPr/>
          <a:lstStyle/>
          <a:p>
            <a:pPr marL="0" indent="0">
              <a:buNone/>
            </a:pPr>
            <a:endParaRPr lang="en-US" sz="2000" b="1" dirty="0" smtClean="0">
              <a:latin typeface="Calibri" panose="020F0502020204030204" pitchFamily="34" charset="0"/>
            </a:endParaRPr>
          </a:p>
          <a:p>
            <a:pPr marL="0" indent="0">
              <a:buNone/>
            </a:pPr>
            <a:r>
              <a:rPr lang="en-US" sz="2400" b="1" dirty="0" smtClean="0">
                <a:latin typeface="Calibri" panose="020F0502020204030204" pitchFamily="34" charset="0"/>
              </a:rPr>
              <a:t>Introduction</a:t>
            </a:r>
            <a:r>
              <a:rPr lang="en-US" sz="2400" b="1" dirty="0">
                <a:latin typeface="Calibri" panose="020F0502020204030204" pitchFamily="34" charset="0"/>
              </a:rPr>
              <a:t>: What is Behavioral Finance?</a:t>
            </a:r>
            <a:endParaRPr lang="en-US" sz="2400" dirty="0">
              <a:latin typeface="Calibri" panose="020F0502020204030204" pitchFamily="34" charset="0"/>
            </a:endParaRPr>
          </a:p>
          <a:p>
            <a:pPr marL="0" indent="0">
              <a:buNone/>
            </a:pPr>
            <a:r>
              <a:rPr lang="en-US" sz="2400" b="1" dirty="0">
                <a:latin typeface="Calibri" panose="020F0502020204030204" pitchFamily="34" charset="0"/>
              </a:rPr>
              <a:t>Part 1: Behavioral People are Normal People</a:t>
            </a:r>
            <a:endParaRPr lang="en-US" sz="2400" dirty="0">
              <a:latin typeface="Calibri" panose="020F0502020204030204" pitchFamily="34" charset="0"/>
            </a:endParaRPr>
          </a:p>
          <a:p>
            <a:pPr marL="0" indent="0">
              <a:buNone/>
            </a:pPr>
            <a:r>
              <a:rPr lang="en-US" sz="2400" b="1" dirty="0" smtClean="0">
                <a:latin typeface="Calibri" panose="020F0502020204030204" pitchFamily="34" charset="0"/>
              </a:rPr>
              <a:t>Chapter </a:t>
            </a:r>
            <a:r>
              <a:rPr lang="en-US" sz="2400" b="1" dirty="0">
                <a:latin typeface="Calibri" panose="020F0502020204030204" pitchFamily="34" charset="0"/>
              </a:rPr>
              <a:t>1: Normal people </a:t>
            </a:r>
            <a:endParaRPr lang="en-US" sz="2400" dirty="0">
              <a:latin typeface="Calibri" panose="020F0502020204030204" pitchFamily="34" charset="0"/>
            </a:endParaRPr>
          </a:p>
          <a:p>
            <a:pPr marL="0" indent="0">
              <a:buNone/>
            </a:pPr>
            <a:r>
              <a:rPr lang="en-US" sz="2400" b="1" dirty="0">
                <a:latin typeface="Calibri" panose="020F0502020204030204" pitchFamily="34" charset="0"/>
              </a:rPr>
              <a:t>Chapter 2: Our wants for utilitarian, expressive, and emotional benefits</a:t>
            </a:r>
            <a:endParaRPr lang="en-US" sz="2400" dirty="0">
              <a:latin typeface="Calibri" panose="020F0502020204030204" pitchFamily="34" charset="0"/>
            </a:endParaRPr>
          </a:p>
          <a:p>
            <a:pPr marL="0" indent="0">
              <a:buNone/>
            </a:pPr>
            <a:r>
              <a:rPr lang="en-US" sz="2400" b="1" dirty="0">
                <a:latin typeface="Calibri" panose="020F0502020204030204" pitchFamily="34" charset="0"/>
              </a:rPr>
              <a:t>Chapter 3: Cognitive shortcuts and errors</a:t>
            </a:r>
            <a:endParaRPr lang="en-US" sz="2400" dirty="0">
              <a:latin typeface="Calibri" panose="020F0502020204030204" pitchFamily="34" charset="0"/>
            </a:endParaRPr>
          </a:p>
          <a:p>
            <a:pPr marL="0" indent="0">
              <a:buNone/>
            </a:pPr>
            <a:r>
              <a:rPr lang="en-US" sz="2400" b="1" dirty="0" smtClean="0">
                <a:latin typeface="Calibri" panose="020F0502020204030204" pitchFamily="34" charset="0"/>
              </a:rPr>
              <a:t>Chapter </a:t>
            </a:r>
            <a:r>
              <a:rPr lang="en-US" sz="2400" b="1" dirty="0">
                <a:latin typeface="Calibri" panose="020F0502020204030204" pitchFamily="34" charset="0"/>
              </a:rPr>
              <a:t>4: Emotional shortcuts and errors </a:t>
            </a:r>
            <a:r>
              <a:rPr lang="en-US" sz="2400" b="1" dirty="0" smtClean="0">
                <a:latin typeface="Calibri" panose="020F0502020204030204" pitchFamily="34" charset="0"/>
              </a:rPr>
              <a:t>  </a:t>
            </a:r>
          </a:p>
          <a:p>
            <a:pPr marL="0" indent="0">
              <a:buNone/>
            </a:pPr>
            <a:r>
              <a:rPr lang="en-US" sz="2400" b="1" dirty="0" smtClean="0">
                <a:latin typeface="Calibri" panose="020F0502020204030204" pitchFamily="34" charset="0"/>
              </a:rPr>
              <a:t>Chapter </a:t>
            </a:r>
            <a:r>
              <a:rPr lang="en-US" sz="2400" b="1" dirty="0">
                <a:latin typeface="Calibri" panose="020F0502020204030204" pitchFamily="34" charset="0"/>
              </a:rPr>
              <a:t>5: Correcting cognitive and emotional errors</a:t>
            </a:r>
            <a:endParaRPr lang="en-US" sz="2400" dirty="0">
              <a:latin typeface="Calibri" panose="020F0502020204030204" pitchFamily="34" charset="0"/>
            </a:endParaRPr>
          </a:p>
        </p:txBody>
      </p:sp>
    </p:spTree>
    <p:extLst>
      <p:ext uri="{BB962C8B-B14F-4D97-AF65-F5344CB8AC3E}">
        <p14:creationId xmlns:p14="http://schemas.microsoft.com/office/powerpoint/2010/main" val="4182572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latin typeface="Calibri" panose="020F0502020204030204" pitchFamily="34" charset="0"/>
                <a:cs typeface="Calibri" panose="020F0502020204030204" pitchFamily="34" charset="0"/>
              </a:rPr>
              <a:t/>
            </a:r>
            <a:br>
              <a:rPr lang="en-US" sz="2400" b="1" dirty="0" smtClean="0">
                <a:latin typeface="Calibri" panose="020F0502020204030204" pitchFamily="34" charset="0"/>
                <a:cs typeface="Calibri" panose="020F0502020204030204" pitchFamily="34" charset="0"/>
              </a:rPr>
            </a:br>
            <a:r>
              <a:rPr lang="en-US" sz="2400" b="1" dirty="0" smtClean="0">
                <a:latin typeface="Calibri" panose="020F0502020204030204" pitchFamily="34" charset="0"/>
                <a:cs typeface="Calibri" panose="020F0502020204030204" pitchFamily="34" charset="0"/>
              </a:rPr>
              <a:t>Transformation from </a:t>
            </a:r>
            <a:r>
              <a:rPr lang="en-US" sz="2400" b="1" dirty="0">
                <a:latin typeface="Calibri" panose="020F0502020204030204" pitchFamily="34" charset="0"/>
                <a:cs typeface="Calibri" panose="020F0502020204030204" pitchFamily="34" charset="0"/>
              </a:rPr>
              <a:t>ignorant to knowledgeable</a:t>
            </a:r>
            <a:r>
              <a:rPr lang="en-US" dirty="0"/>
              <a:t/>
            </a:r>
            <a:br>
              <a:rPr lang="en-US" dirty="0"/>
            </a:br>
            <a:endParaRPr lang="en-US" dirty="0"/>
          </a:p>
        </p:txBody>
      </p:sp>
      <p:sp>
        <p:nvSpPr>
          <p:cNvPr id="3" name="Content Placeholder 2"/>
          <p:cNvSpPr>
            <a:spLocks noGrp="1"/>
          </p:cNvSpPr>
          <p:nvPr>
            <p:ph idx="1"/>
          </p:nvPr>
        </p:nvSpPr>
        <p:spPr>
          <a:xfrm>
            <a:off x="685800" y="1752600"/>
            <a:ext cx="7772400" cy="4343400"/>
          </a:xfrm>
        </p:spPr>
        <p:txBody>
          <a:bodyPr/>
          <a:lstStyle/>
          <a:p>
            <a:pPr marL="0" indent="0">
              <a:buNone/>
            </a:pPr>
            <a:r>
              <a:rPr lang="en-US" sz="2000" b="1" dirty="0" smtClean="0">
                <a:latin typeface="Calibri" panose="020F0502020204030204" pitchFamily="34" charset="0"/>
              </a:rPr>
              <a:t>Teachers guide </a:t>
            </a:r>
            <a:r>
              <a:rPr lang="en-US" sz="2000" b="1" dirty="0">
                <a:latin typeface="Calibri" panose="020F0502020204030204" pitchFamily="34" charset="0"/>
              </a:rPr>
              <a:t>in the search and application of financial-facts, human-behavior, and information </a:t>
            </a:r>
            <a:r>
              <a:rPr lang="en-US" sz="2000" b="1" dirty="0" smtClean="0">
                <a:latin typeface="Calibri" panose="020F0502020204030204" pitchFamily="34" charset="0"/>
              </a:rPr>
              <a:t>knowledge</a:t>
            </a:r>
          </a:p>
          <a:p>
            <a:pPr marL="0" indent="0">
              <a:buNone/>
            </a:pPr>
            <a:endParaRPr lang="en-US" sz="2000" b="1" dirty="0" smtClean="0">
              <a:latin typeface="Calibri" panose="020F0502020204030204" pitchFamily="34" charset="0"/>
            </a:endParaRPr>
          </a:p>
          <a:p>
            <a:pPr marL="0" indent="0">
              <a:buNone/>
            </a:pPr>
            <a:r>
              <a:rPr lang="en-US" sz="2000" b="1" dirty="0" smtClean="0">
                <a:latin typeface="Calibri" panose="020F0502020204030204" pitchFamily="34" charset="0"/>
              </a:rPr>
              <a:t>Experience </a:t>
            </a:r>
            <a:r>
              <a:rPr lang="en-US" sz="2000" b="1" dirty="0">
                <a:latin typeface="Calibri" panose="020F0502020204030204" pitchFamily="34" charset="0"/>
              </a:rPr>
              <a:t>can also be a good </a:t>
            </a:r>
            <a:r>
              <a:rPr lang="en-US" sz="2000" b="1" dirty="0" smtClean="0">
                <a:latin typeface="Calibri" panose="020F0502020204030204" pitchFamily="34" charset="0"/>
              </a:rPr>
              <a:t>teacher</a:t>
            </a:r>
          </a:p>
          <a:p>
            <a:pPr marL="0" indent="0">
              <a:buNone/>
            </a:pPr>
            <a:endParaRPr lang="en-US" sz="2000" b="1" dirty="0" smtClean="0">
              <a:latin typeface="Calibri" panose="020F0502020204030204" pitchFamily="34" charset="0"/>
            </a:endParaRPr>
          </a:p>
          <a:p>
            <a:pPr marL="0" indent="0">
              <a:buNone/>
            </a:pPr>
            <a:r>
              <a:rPr lang="en-US" sz="2000" b="1" dirty="0" smtClean="0">
                <a:latin typeface="Calibri" panose="020F0502020204030204" pitchFamily="34" charset="0"/>
              </a:rPr>
              <a:t>We </a:t>
            </a:r>
            <a:r>
              <a:rPr lang="en-US" sz="2000" b="1" dirty="0">
                <a:latin typeface="Calibri" panose="020F0502020204030204" pitchFamily="34" charset="0"/>
              </a:rPr>
              <a:t>pay in money, time, and exertion, both physical and mental, when we transform ourselves from ignorant into </a:t>
            </a:r>
            <a:r>
              <a:rPr lang="en-US" sz="2000" b="1" dirty="0" smtClean="0">
                <a:latin typeface="Calibri" panose="020F0502020204030204" pitchFamily="34" charset="0"/>
              </a:rPr>
              <a:t>knowledgeable</a:t>
            </a:r>
          </a:p>
          <a:p>
            <a:pPr marL="0" indent="0">
              <a:buNone/>
            </a:pPr>
            <a:r>
              <a:rPr lang="en-US" sz="2000" b="1" dirty="0" smtClean="0">
                <a:latin typeface="Calibri" panose="020F0502020204030204" pitchFamily="34" charset="0"/>
              </a:rPr>
              <a:t> </a:t>
            </a:r>
          </a:p>
          <a:p>
            <a:pPr marL="0" indent="0">
              <a:buNone/>
            </a:pPr>
            <a:r>
              <a:rPr lang="en-US" sz="2000" b="1" dirty="0">
                <a:latin typeface="Calibri" panose="020F0502020204030204" pitchFamily="34" charset="0"/>
              </a:rPr>
              <a:t>W</a:t>
            </a:r>
            <a:r>
              <a:rPr lang="en-US" sz="2000" b="1" dirty="0" smtClean="0">
                <a:latin typeface="Calibri" panose="020F0502020204030204" pitchFamily="34" charset="0"/>
              </a:rPr>
              <a:t>e </a:t>
            </a:r>
            <a:r>
              <a:rPr lang="en-US" sz="2000" b="1" dirty="0">
                <a:latin typeface="Calibri" panose="020F0502020204030204" pitchFamily="34" charset="0"/>
              </a:rPr>
              <a:t>pay in money, time, and exertion when we substitute the reflective System 2 for the intuitive System </a:t>
            </a:r>
            <a:r>
              <a:rPr lang="en-US" sz="2000" b="1" dirty="0" smtClean="0">
                <a:latin typeface="Calibri" panose="020F0502020204030204" pitchFamily="34" charset="0"/>
              </a:rPr>
              <a:t>1</a:t>
            </a:r>
          </a:p>
          <a:p>
            <a:pPr marL="0" indent="0">
              <a:buNone/>
            </a:pPr>
            <a:endParaRPr lang="en-US" sz="2000" b="1" dirty="0" smtClean="0">
              <a:latin typeface="Calibri" panose="020F0502020204030204" pitchFamily="34" charset="0"/>
            </a:endParaRPr>
          </a:p>
          <a:p>
            <a:pPr marL="0" indent="0">
              <a:buNone/>
            </a:pPr>
            <a:r>
              <a:rPr lang="en-US" sz="2000" b="1" dirty="0" smtClean="0">
                <a:latin typeface="Calibri" panose="020F0502020204030204" pitchFamily="34" charset="0"/>
              </a:rPr>
              <a:t>Transformation </a:t>
            </a:r>
            <a:r>
              <a:rPr lang="en-US" sz="2000" b="1" dirty="0">
                <a:latin typeface="Calibri" panose="020F0502020204030204" pitchFamily="34" charset="0"/>
              </a:rPr>
              <a:t>is worthwhile when benefits exceed </a:t>
            </a:r>
            <a:r>
              <a:rPr lang="en-US" sz="2000" b="1" dirty="0" smtClean="0">
                <a:latin typeface="Calibri" panose="020F0502020204030204" pitchFamily="34" charset="0"/>
              </a:rPr>
              <a:t>costs</a:t>
            </a:r>
            <a:endParaRPr lang="en-US" sz="2000" b="1" dirty="0">
              <a:latin typeface="Calibri" panose="020F0502020204030204" pitchFamily="34" charset="0"/>
            </a:endParaRPr>
          </a:p>
        </p:txBody>
      </p:sp>
    </p:spTree>
    <p:extLst>
      <p:ext uri="{BB962C8B-B14F-4D97-AF65-F5344CB8AC3E}">
        <p14:creationId xmlns:p14="http://schemas.microsoft.com/office/powerpoint/2010/main" val="2104096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latin typeface="Calibri" panose="020F0502020204030204" pitchFamily="34" charset="0"/>
              </a:rPr>
              <a:t/>
            </a:r>
            <a:br>
              <a:rPr lang="en-US" sz="2400" b="1" dirty="0" smtClean="0">
                <a:latin typeface="Calibri" panose="020F0502020204030204" pitchFamily="34" charset="0"/>
              </a:rPr>
            </a:br>
            <a:r>
              <a:rPr lang="en-US" sz="2400" b="1" dirty="0">
                <a:latin typeface="Calibri" panose="020F0502020204030204" pitchFamily="34" charset="0"/>
              </a:rPr>
              <a:t/>
            </a:r>
            <a:br>
              <a:rPr lang="en-US" sz="2400" b="1" dirty="0">
                <a:latin typeface="Calibri" panose="020F0502020204030204" pitchFamily="34" charset="0"/>
              </a:rPr>
            </a:br>
            <a:r>
              <a:rPr lang="en-US" sz="2400" b="1" dirty="0" smtClean="0">
                <a:latin typeface="Calibri" panose="020F0502020204030204" pitchFamily="34" charset="0"/>
              </a:rPr>
              <a:t/>
            </a:r>
            <a:br>
              <a:rPr lang="en-US" sz="2400" b="1" dirty="0" smtClean="0">
                <a:latin typeface="Calibri" panose="020F0502020204030204" pitchFamily="34" charset="0"/>
              </a:rPr>
            </a:br>
            <a:r>
              <a:rPr lang="en-US" sz="2800" b="1" dirty="0" smtClean="0">
                <a:latin typeface="Calibri" panose="020F0502020204030204" pitchFamily="34" charset="0"/>
              </a:rPr>
              <a:t>Finance </a:t>
            </a:r>
            <a:r>
              <a:rPr lang="en-US" sz="2800" b="1" dirty="0">
                <a:latin typeface="Calibri" panose="020F0502020204030204" pitchFamily="34" charset="0"/>
              </a:rPr>
              <a:t>For Normal People: </a:t>
            </a:r>
            <a:br>
              <a:rPr lang="en-US" sz="2800" b="1" dirty="0">
                <a:latin typeface="Calibri" panose="020F0502020204030204" pitchFamily="34" charset="0"/>
              </a:rPr>
            </a:br>
            <a:r>
              <a:rPr lang="en-US" sz="2800" b="1" dirty="0">
                <a:latin typeface="Calibri" panose="020F0502020204030204" pitchFamily="34" charset="0"/>
              </a:rPr>
              <a:t>How Investors and Markets Behave</a:t>
            </a:r>
            <a:br>
              <a:rPr lang="en-US" sz="2800" b="1" dirty="0">
                <a:latin typeface="Calibri" panose="020F0502020204030204" pitchFamily="34" charset="0"/>
              </a:rPr>
            </a:br>
            <a:r>
              <a:rPr lang="en-US" sz="2400" dirty="0"/>
              <a:t/>
            </a:r>
            <a:br>
              <a:rPr lang="en-US" sz="2400" dirty="0"/>
            </a:br>
            <a:endParaRPr lang="en-US" dirty="0"/>
          </a:p>
        </p:txBody>
      </p:sp>
      <p:sp>
        <p:nvSpPr>
          <p:cNvPr id="3" name="Content Placeholder 2"/>
          <p:cNvSpPr>
            <a:spLocks noGrp="1"/>
          </p:cNvSpPr>
          <p:nvPr>
            <p:ph idx="1"/>
          </p:nvPr>
        </p:nvSpPr>
        <p:spPr/>
        <p:txBody>
          <a:bodyPr/>
          <a:lstStyle/>
          <a:p>
            <a:pPr marL="0" indent="0">
              <a:buNone/>
            </a:pPr>
            <a:endParaRPr lang="en-US" sz="2000" b="1" dirty="0" smtClean="0">
              <a:latin typeface="Calibri" panose="020F0502020204030204" pitchFamily="34" charset="0"/>
            </a:endParaRPr>
          </a:p>
          <a:p>
            <a:pPr marL="0" indent="0">
              <a:buNone/>
            </a:pPr>
            <a:r>
              <a:rPr lang="en-US" sz="2400" b="1" dirty="0" smtClean="0">
                <a:latin typeface="Calibri" panose="020F0502020204030204" pitchFamily="34" charset="0"/>
              </a:rPr>
              <a:t>Chapter </a:t>
            </a:r>
            <a:r>
              <a:rPr lang="en-US" sz="2400" b="1" dirty="0">
                <a:latin typeface="Calibri" panose="020F0502020204030204" pitchFamily="34" charset="0"/>
              </a:rPr>
              <a:t>6: Experienced happiness, life-evaluation, and choices: Expected Utility Theory and Prospect Theory	</a:t>
            </a:r>
          </a:p>
          <a:p>
            <a:pPr marL="0" indent="0">
              <a:buNone/>
            </a:pPr>
            <a:endParaRPr lang="en-US" sz="2400" b="1" dirty="0" smtClean="0">
              <a:latin typeface="Calibri" panose="020F0502020204030204" pitchFamily="34" charset="0"/>
            </a:endParaRPr>
          </a:p>
          <a:p>
            <a:pPr marL="0" indent="0">
              <a:buNone/>
            </a:pPr>
            <a:endParaRPr lang="en-US" sz="2400" b="1" dirty="0">
              <a:latin typeface="Calibri" panose="020F0502020204030204" pitchFamily="34" charset="0"/>
            </a:endParaRPr>
          </a:p>
          <a:p>
            <a:pPr marL="0" indent="0">
              <a:buNone/>
            </a:pPr>
            <a:r>
              <a:rPr lang="en-US" sz="2400" b="1" dirty="0" smtClean="0">
                <a:latin typeface="Calibri" panose="020F0502020204030204" pitchFamily="34" charset="0"/>
              </a:rPr>
              <a:t>Chapter </a:t>
            </a:r>
            <a:r>
              <a:rPr lang="en-US" sz="2400" b="1" dirty="0">
                <a:latin typeface="Calibri" panose="020F0502020204030204" pitchFamily="34" charset="0"/>
              </a:rPr>
              <a:t>7: Behavioral Finance Puzzles: The dividend puzzle, the disposition puzzle, and the puzzles of dollar-cost-averaging and time-diversification</a:t>
            </a:r>
          </a:p>
          <a:p>
            <a:pPr marL="0" indent="0">
              <a:buNone/>
            </a:pPr>
            <a:endParaRPr lang="en-US" sz="2000" b="1" dirty="0">
              <a:latin typeface="Calibri" panose="020F0502020204030204" pitchFamily="34" charset="0"/>
            </a:endParaRPr>
          </a:p>
        </p:txBody>
      </p:sp>
    </p:spTree>
    <p:extLst>
      <p:ext uri="{BB962C8B-B14F-4D97-AF65-F5344CB8AC3E}">
        <p14:creationId xmlns:p14="http://schemas.microsoft.com/office/powerpoint/2010/main" val="466390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latin typeface="Calibri" panose="020F0502020204030204" pitchFamily="34" charset="0"/>
              </a:rPr>
              <a:t/>
            </a:r>
            <a:br>
              <a:rPr lang="en-US" sz="2400" b="1" dirty="0" smtClean="0">
                <a:latin typeface="Calibri" panose="020F0502020204030204" pitchFamily="34" charset="0"/>
              </a:rPr>
            </a:br>
            <a:r>
              <a:rPr lang="en-US" sz="2800" b="1" dirty="0" smtClean="0">
                <a:latin typeface="Calibri" panose="020F0502020204030204" pitchFamily="34" charset="0"/>
              </a:rPr>
              <a:t>Finance </a:t>
            </a:r>
            <a:r>
              <a:rPr lang="en-US" sz="2800" b="1" dirty="0">
                <a:latin typeface="Calibri" panose="020F0502020204030204" pitchFamily="34" charset="0"/>
              </a:rPr>
              <a:t>For Normal People: </a:t>
            </a:r>
            <a:br>
              <a:rPr lang="en-US" sz="2800" b="1" dirty="0">
                <a:latin typeface="Calibri" panose="020F0502020204030204" pitchFamily="34" charset="0"/>
              </a:rPr>
            </a:br>
            <a:r>
              <a:rPr lang="en-US" sz="2800" b="1" dirty="0">
                <a:latin typeface="Calibri" panose="020F0502020204030204" pitchFamily="34" charset="0"/>
              </a:rPr>
              <a:t>How Investors and Markets Behave</a:t>
            </a:r>
            <a:br>
              <a:rPr lang="en-US" sz="2800" b="1" dirty="0">
                <a:latin typeface="Calibri" panose="020F0502020204030204" pitchFamily="34" charset="0"/>
              </a:rPr>
            </a:br>
            <a:endParaRPr lang="en-US" sz="2800" dirty="0"/>
          </a:p>
        </p:txBody>
      </p:sp>
      <p:sp>
        <p:nvSpPr>
          <p:cNvPr id="3" name="Content Placeholder 2"/>
          <p:cNvSpPr>
            <a:spLocks noGrp="1"/>
          </p:cNvSpPr>
          <p:nvPr>
            <p:ph idx="1"/>
          </p:nvPr>
        </p:nvSpPr>
        <p:spPr/>
        <p:txBody>
          <a:bodyPr/>
          <a:lstStyle/>
          <a:p>
            <a:pPr marL="0" indent="0">
              <a:buNone/>
            </a:pPr>
            <a:endParaRPr lang="en-US" sz="2000" b="1" dirty="0" smtClean="0">
              <a:latin typeface="Calibri" panose="020F0502020204030204" pitchFamily="34" charset="0"/>
            </a:endParaRPr>
          </a:p>
          <a:p>
            <a:pPr marL="0" indent="0">
              <a:buNone/>
            </a:pPr>
            <a:r>
              <a:rPr lang="en-US" sz="2400" b="1" dirty="0" smtClean="0">
                <a:latin typeface="Calibri" panose="020F0502020204030204" pitchFamily="34" charset="0"/>
              </a:rPr>
              <a:t>Part </a:t>
            </a:r>
            <a:r>
              <a:rPr lang="en-US" sz="2400" b="1" dirty="0">
                <a:latin typeface="Calibri" panose="020F0502020204030204" pitchFamily="34" charset="0"/>
              </a:rPr>
              <a:t>2: Behavioral Finance in Portfolios, Life-Cycles, Asset Prices, and Market Efficiency</a:t>
            </a:r>
          </a:p>
          <a:p>
            <a:pPr marL="0" indent="0">
              <a:buNone/>
            </a:pPr>
            <a:endParaRPr lang="en-US" sz="2400" b="1" dirty="0" smtClean="0">
              <a:latin typeface="Calibri" panose="020F0502020204030204" pitchFamily="34" charset="0"/>
            </a:endParaRPr>
          </a:p>
          <a:p>
            <a:pPr marL="0" indent="0">
              <a:buNone/>
            </a:pPr>
            <a:r>
              <a:rPr lang="en-US" sz="2400" b="1" dirty="0" smtClean="0">
                <a:latin typeface="Calibri" panose="020F0502020204030204" pitchFamily="34" charset="0"/>
              </a:rPr>
              <a:t>Chapter </a:t>
            </a:r>
            <a:r>
              <a:rPr lang="en-US" sz="2400" b="1" dirty="0">
                <a:latin typeface="Calibri" panose="020F0502020204030204" pitchFamily="34" charset="0"/>
              </a:rPr>
              <a:t>8: Behavioral portfolios </a:t>
            </a:r>
          </a:p>
          <a:p>
            <a:pPr marL="0" indent="0">
              <a:buNone/>
            </a:pPr>
            <a:r>
              <a:rPr lang="en-US" sz="2400" b="1" dirty="0">
                <a:latin typeface="Calibri" panose="020F0502020204030204" pitchFamily="34" charset="0"/>
              </a:rPr>
              <a:t>Chapter 9: Behavioral life-cycle of saving and spending</a:t>
            </a:r>
          </a:p>
          <a:p>
            <a:pPr marL="0" indent="0">
              <a:buNone/>
            </a:pPr>
            <a:r>
              <a:rPr lang="en-US" sz="2400" b="1" dirty="0">
                <a:latin typeface="Calibri" panose="020F0502020204030204" pitchFamily="34" charset="0"/>
              </a:rPr>
              <a:t>Chapter 10: Behavioral asset pricing </a:t>
            </a:r>
          </a:p>
          <a:p>
            <a:pPr marL="0" indent="0">
              <a:buNone/>
            </a:pPr>
            <a:r>
              <a:rPr lang="en-US" sz="2400" b="1" dirty="0">
                <a:latin typeface="Calibri" panose="020F0502020204030204" pitchFamily="34" charset="0"/>
              </a:rPr>
              <a:t>Chapter 11: </a:t>
            </a:r>
            <a:r>
              <a:rPr lang="en-US" sz="2400" b="1" dirty="0" smtClean="0">
                <a:latin typeface="Calibri" panose="020F0502020204030204" pitchFamily="34" charset="0"/>
              </a:rPr>
              <a:t>Behavioral market efficiency </a:t>
            </a:r>
            <a:endParaRPr lang="en-US" sz="2400" b="1" dirty="0">
              <a:latin typeface="Calibri" panose="020F0502020204030204" pitchFamily="34" charset="0"/>
            </a:endParaRPr>
          </a:p>
          <a:p>
            <a:pPr marL="0" indent="0">
              <a:buNone/>
            </a:pPr>
            <a:r>
              <a:rPr lang="en-US" sz="2400" b="1" dirty="0">
                <a:latin typeface="Calibri" panose="020F0502020204030204" pitchFamily="34" charset="0"/>
              </a:rPr>
              <a:t>Chapter 12: Lessons of behavioral finance</a:t>
            </a:r>
          </a:p>
          <a:p>
            <a:pPr marL="0" indent="0">
              <a:buNone/>
            </a:pPr>
            <a:endParaRPr lang="en-US" sz="2400" b="1" dirty="0">
              <a:latin typeface="Calibri" panose="020F0502020204030204" pitchFamily="34" charset="0"/>
            </a:endParaRPr>
          </a:p>
        </p:txBody>
      </p:sp>
    </p:spTree>
    <p:extLst>
      <p:ext uri="{BB962C8B-B14F-4D97-AF65-F5344CB8AC3E}">
        <p14:creationId xmlns:p14="http://schemas.microsoft.com/office/powerpoint/2010/main" val="4237918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b="1" dirty="0" smtClean="0">
                <a:latin typeface="Calibri" panose="020F0502020204030204" pitchFamily="34" charset="0"/>
              </a:rPr>
              <a:t>Foundation blocks of </a:t>
            </a:r>
            <a:br>
              <a:rPr lang="en-US" sz="3200" b="1" dirty="0" smtClean="0">
                <a:latin typeface="Calibri" panose="020F0502020204030204" pitchFamily="34" charset="0"/>
              </a:rPr>
            </a:br>
            <a:r>
              <a:rPr lang="en-US" sz="3200" b="1" dirty="0" smtClean="0">
                <a:latin typeface="Calibri" panose="020F0502020204030204" pitchFamily="34" charset="0"/>
              </a:rPr>
              <a:t>standard and behavioral finance</a:t>
            </a:r>
            <a:endParaRPr lang="en-US" sz="3200" b="1" dirty="0">
              <a:latin typeface="Calibri" panose="020F0502020204030204" pitchFamily="34" charset="0"/>
            </a:endParaRPr>
          </a:p>
        </p:txBody>
      </p:sp>
      <p:sp>
        <p:nvSpPr>
          <p:cNvPr id="5" name="Text Placeholder 4"/>
          <p:cNvSpPr>
            <a:spLocks noGrp="1"/>
          </p:cNvSpPr>
          <p:nvPr>
            <p:ph type="body" idx="1"/>
          </p:nvPr>
        </p:nvSpPr>
        <p:spPr/>
        <p:txBody>
          <a:bodyPr/>
          <a:lstStyle/>
          <a:p>
            <a:r>
              <a:rPr lang="en-US" sz="2800" dirty="0" smtClean="0">
                <a:latin typeface="Calibri" panose="020F0502020204030204" pitchFamily="34" charset="0"/>
              </a:rPr>
              <a:t>Standard finance</a:t>
            </a:r>
            <a:endParaRPr lang="en-US" sz="2800" dirty="0">
              <a:latin typeface="Calibri" panose="020F0502020204030204" pitchFamily="34" charset="0"/>
            </a:endParaRPr>
          </a:p>
        </p:txBody>
      </p:sp>
      <p:sp>
        <p:nvSpPr>
          <p:cNvPr id="6" name="Content Placeholder 5"/>
          <p:cNvSpPr>
            <a:spLocks noGrp="1"/>
          </p:cNvSpPr>
          <p:nvPr>
            <p:ph sz="half" idx="2"/>
          </p:nvPr>
        </p:nvSpPr>
        <p:spPr/>
        <p:txBody>
          <a:bodyPr/>
          <a:lstStyle/>
          <a:p>
            <a:pPr marL="0" indent="0">
              <a:buNone/>
            </a:pPr>
            <a:endParaRPr lang="en-US" dirty="0" smtClean="0">
              <a:latin typeface="Calibri" panose="020F0502020204030204" pitchFamily="34" charset="0"/>
            </a:endParaRPr>
          </a:p>
          <a:p>
            <a:pPr marL="0" indent="0">
              <a:buNone/>
            </a:pPr>
            <a:endParaRPr lang="en-US" dirty="0" smtClean="0">
              <a:latin typeface="Calibri" panose="020F0502020204030204" pitchFamily="34" charset="0"/>
            </a:endParaRPr>
          </a:p>
          <a:p>
            <a:pPr marL="0" indent="0">
              <a:buNone/>
            </a:pPr>
            <a:r>
              <a:rPr lang="en-US" b="1" dirty="0" smtClean="0">
                <a:latin typeface="Calibri" panose="020F0502020204030204" pitchFamily="34" charset="0"/>
              </a:rPr>
              <a:t>1. People </a:t>
            </a:r>
            <a:r>
              <a:rPr lang="en-US" b="1" dirty="0">
                <a:latin typeface="Calibri" panose="020F0502020204030204" pitchFamily="34" charset="0"/>
              </a:rPr>
              <a:t>are rational</a:t>
            </a:r>
          </a:p>
          <a:p>
            <a:endParaRPr lang="en-US" dirty="0"/>
          </a:p>
        </p:txBody>
      </p:sp>
      <p:sp>
        <p:nvSpPr>
          <p:cNvPr id="7" name="Text Placeholder 6"/>
          <p:cNvSpPr>
            <a:spLocks noGrp="1"/>
          </p:cNvSpPr>
          <p:nvPr>
            <p:ph type="body" sz="quarter" idx="3"/>
          </p:nvPr>
        </p:nvSpPr>
        <p:spPr/>
        <p:txBody>
          <a:bodyPr/>
          <a:lstStyle/>
          <a:p>
            <a:r>
              <a:rPr lang="en-US" sz="2800" dirty="0" smtClean="0">
                <a:latin typeface="Calibri" panose="020F0502020204030204" pitchFamily="34" charset="0"/>
              </a:rPr>
              <a:t>Behavioral finance</a:t>
            </a:r>
            <a:endParaRPr lang="en-US" sz="2800" dirty="0">
              <a:latin typeface="Calibri" panose="020F0502020204030204" pitchFamily="34" charset="0"/>
            </a:endParaRPr>
          </a:p>
        </p:txBody>
      </p:sp>
      <p:sp>
        <p:nvSpPr>
          <p:cNvPr id="8" name="Content Placeholder 7"/>
          <p:cNvSpPr>
            <a:spLocks noGrp="1"/>
          </p:cNvSpPr>
          <p:nvPr>
            <p:ph sz="quarter" idx="4"/>
          </p:nvPr>
        </p:nvSpPr>
        <p:spPr/>
        <p:txBody>
          <a:bodyPr/>
          <a:lstStyle/>
          <a:p>
            <a:endParaRPr lang="en-US" dirty="0" smtClean="0"/>
          </a:p>
          <a:p>
            <a:pPr marL="0" indent="0">
              <a:buNone/>
            </a:pPr>
            <a:endParaRPr lang="en-US" dirty="0" smtClean="0">
              <a:latin typeface="Calibri" panose="020F0502020204030204" pitchFamily="34" charset="0"/>
            </a:endParaRPr>
          </a:p>
          <a:p>
            <a:pPr marL="0" indent="0">
              <a:buNone/>
            </a:pPr>
            <a:r>
              <a:rPr lang="en-US" b="1" dirty="0" smtClean="0">
                <a:latin typeface="Calibri" panose="020F0502020204030204" pitchFamily="34" charset="0"/>
              </a:rPr>
              <a:t>1. People are normal</a:t>
            </a:r>
            <a:endParaRPr lang="en-US" b="1" dirty="0">
              <a:latin typeface="Calibri" panose="020F0502020204030204" pitchFamily="34" charset="0"/>
            </a:endParaRPr>
          </a:p>
        </p:txBody>
      </p:sp>
    </p:spTree>
    <p:extLst>
      <p:ext uri="{BB962C8B-B14F-4D97-AF65-F5344CB8AC3E}">
        <p14:creationId xmlns:p14="http://schemas.microsoft.com/office/powerpoint/2010/main" val="1313729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b="1" dirty="0" smtClean="0">
                <a:latin typeface="Calibri" panose="020F0502020204030204" pitchFamily="34" charset="0"/>
              </a:rPr>
              <a:t>Foundation blocks of </a:t>
            </a:r>
            <a:br>
              <a:rPr lang="en-US" sz="3200" b="1" dirty="0" smtClean="0">
                <a:latin typeface="Calibri" panose="020F0502020204030204" pitchFamily="34" charset="0"/>
              </a:rPr>
            </a:br>
            <a:r>
              <a:rPr lang="en-US" sz="3200" b="1" dirty="0" smtClean="0">
                <a:latin typeface="Calibri" panose="020F0502020204030204" pitchFamily="34" charset="0"/>
              </a:rPr>
              <a:t>standard and behavioral finance</a:t>
            </a:r>
            <a:endParaRPr lang="en-US" sz="3200" b="1" dirty="0">
              <a:latin typeface="Calibri" panose="020F0502020204030204" pitchFamily="34" charset="0"/>
            </a:endParaRPr>
          </a:p>
        </p:txBody>
      </p:sp>
      <p:sp>
        <p:nvSpPr>
          <p:cNvPr id="5" name="Text Placeholder 4"/>
          <p:cNvSpPr>
            <a:spLocks noGrp="1"/>
          </p:cNvSpPr>
          <p:nvPr>
            <p:ph type="body" idx="1"/>
          </p:nvPr>
        </p:nvSpPr>
        <p:spPr/>
        <p:txBody>
          <a:bodyPr/>
          <a:lstStyle/>
          <a:p>
            <a:r>
              <a:rPr lang="en-US" sz="2800" dirty="0" smtClean="0">
                <a:latin typeface="Calibri" panose="020F0502020204030204" pitchFamily="34" charset="0"/>
              </a:rPr>
              <a:t>Standard finance</a:t>
            </a:r>
            <a:endParaRPr lang="en-US" sz="2800" dirty="0">
              <a:latin typeface="Calibri" panose="020F0502020204030204" pitchFamily="34" charset="0"/>
            </a:endParaRPr>
          </a:p>
        </p:txBody>
      </p:sp>
      <p:sp>
        <p:nvSpPr>
          <p:cNvPr id="6" name="Content Placeholder 5"/>
          <p:cNvSpPr>
            <a:spLocks noGrp="1"/>
          </p:cNvSpPr>
          <p:nvPr>
            <p:ph sz="half" idx="2"/>
          </p:nvPr>
        </p:nvSpPr>
        <p:spPr/>
        <p:txBody>
          <a:bodyPr/>
          <a:lstStyle/>
          <a:p>
            <a:pPr marL="0" indent="0">
              <a:buNone/>
            </a:pPr>
            <a:endParaRPr lang="en-US" dirty="0" smtClean="0">
              <a:latin typeface="Calibri" panose="020F0502020204030204" pitchFamily="34" charset="0"/>
            </a:endParaRPr>
          </a:p>
          <a:p>
            <a:pPr marL="0" indent="0">
              <a:buNone/>
            </a:pPr>
            <a:endParaRPr lang="en-US" dirty="0" smtClean="0">
              <a:latin typeface="Calibri" panose="020F0502020204030204" pitchFamily="34" charset="0"/>
            </a:endParaRPr>
          </a:p>
          <a:p>
            <a:pPr marL="0" indent="0">
              <a:buNone/>
            </a:pPr>
            <a:r>
              <a:rPr lang="en-US" b="1" dirty="0" smtClean="0">
                <a:latin typeface="Calibri" panose="020F0502020204030204" pitchFamily="34" charset="0"/>
              </a:rPr>
              <a:t>2. People </a:t>
            </a:r>
            <a:r>
              <a:rPr lang="en-US" b="1" dirty="0">
                <a:latin typeface="Calibri" panose="020F0502020204030204" pitchFamily="34" charset="0"/>
              </a:rPr>
              <a:t>construct portfolios as described by mean-variance portfolio theory, where people’s portfolio wants include only high expected returns and low risk </a:t>
            </a:r>
          </a:p>
          <a:p>
            <a:endParaRPr lang="en-US" dirty="0"/>
          </a:p>
        </p:txBody>
      </p:sp>
      <p:sp>
        <p:nvSpPr>
          <p:cNvPr id="7" name="Text Placeholder 6"/>
          <p:cNvSpPr>
            <a:spLocks noGrp="1"/>
          </p:cNvSpPr>
          <p:nvPr>
            <p:ph type="body" sz="quarter" idx="3"/>
          </p:nvPr>
        </p:nvSpPr>
        <p:spPr/>
        <p:txBody>
          <a:bodyPr/>
          <a:lstStyle/>
          <a:p>
            <a:r>
              <a:rPr lang="en-US" sz="2800" dirty="0" smtClean="0">
                <a:latin typeface="Calibri" panose="020F0502020204030204" pitchFamily="34" charset="0"/>
              </a:rPr>
              <a:t>Behavioral finance</a:t>
            </a:r>
            <a:endParaRPr lang="en-US" sz="2800" dirty="0">
              <a:latin typeface="Calibri" panose="020F0502020204030204" pitchFamily="34" charset="0"/>
            </a:endParaRPr>
          </a:p>
        </p:txBody>
      </p:sp>
      <p:sp>
        <p:nvSpPr>
          <p:cNvPr id="8" name="Content Placeholder 7"/>
          <p:cNvSpPr>
            <a:spLocks noGrp="1"/>
          </p:cNvSpPr>
          <p:nvPr>
            <p:ph sz="quarter" idx="4"/>
          </p:nvPr>
        </p:nvSpPr>
        <p:spPr/>
        <p:txBody>
          <a:bodyPr/>
          <a:lstStyle/>
          <a:p>
            <a:endParaRPr lang="en-US" dirty="0" smtClean="0"/>
          </a:p>
          <a:p>
            <a:pPr marL="0" indent="0">
              <a:buNone/>
            </a:pPr>
            <a:endParaRPr lang="en-US" dirty="0" smtClean="0">
              <a:latin typeface="Calibri" panose="020F0502020204030204" pitchFamily="34" charset="0"/>
            </a:endParaRPr>
          </a:p>
          <a:p>
            <a:pPr marL="0" indent="0">
              <a:buNone/>
            </a:pPr>
            <a:r>
              <a:rPr lang="en-US" b="1" dirty="0" smtClean="0">
                <a:latin typeface="Calibri" panose="020F0502020204030204" pitchFamily="34" charset="0"/>
              </a:rPr>
              <a:t>2. People </a:t>
            </a:r>
            <a:r>
              <a:rPr lang="en-US" b="1" dirty="0">
                <a:latin typeface="Calibri" panose="020F0502020204030204" pitchFamily="34" charset="0"/>
              </a:rPr>
              <a:t>construct portfolios as described by behavioral portfolio theory, where people’s portfolio wants extend beyond high expected returns and low risk, such as for social responsibility and social status </a:t>
            </a:r>
          </a:p>
        </p:txBody>
      </p:sp>
    </p:spTree>
    <p:extLst>
      <p:ext uri="{BB962C8B-B14F-4D97-AF65-F5344CB8AC3E}">
        <p14:creationId xmlns:p14="http://schemas.microsoft.com/office/powerpoint/2010/main" val="2821620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b="1" dirty="0" smtClean="0">
                <a:latin typeface="Calibri" panose="020F0502020204030204" pitchFamily="34" charset="0"/>
              </a:rPr>
              <a:t>Foundation blocks of </a:t>
            </a:r>
            <a:br>
              <a:rPr lang="en-US" sz="3200" b="1" dirty="0" smtClean="0">
                <a:latin typeface="Calibri" panose="020F0502020204030204" pitchFamily="34" charset="0"/>
              </a:rPr>
            </a:br>
            <a:r>
              <a:rPr lang="en-US" sz="3200" b="1" dirty="0" smtClean="0">
                <a:latin typeface="Calibri" panose="020F0502020204030204" pitchFamily="34" charset="0"/>
              </a:rPr>
              <a:t>standard and behavioral finance</a:t>
            </a:r>
            <a:endParaRPr lang="en-US" sz="3200" b="1" dirty="0">
              <a:latin typeface="Calibri" panose="020F0502020204030204" pitchFamily="34" charset="0"/>
            </a:endParaRPr>
          </a:p>
        </p:txBody>
      </p:sp>
      <p:sp>
        <p:nvSpPr>
          <p:cNvPr id="5" name="Text Placeholder 4"/>
          <p:cNvSpPr>
            <a:spLocks noGrp="1"/>
          </p:cNvSpPr>
          <p:nvPr>
            <p:ph type="body" idx="1"/>
          </p:nvPr>
        </p:nvSpPr>
        <p:spPr/>
        <p:txBody>
          <a:bodyPr/>
          <a:lstStyle/>
          <a:p>
            <a:r>
              <a:rPr lang="en-US" sz="2800" dirty="0" smtClean="0">
                <a:latin typeface="Calibri" panose="020F0502020204030204" pitchFamily="34" charset="0"/>
              </a:rPr>
              <a:t>Standard finance</a:t>
            </a:r>
            <a:endParaRPr lang="en-US" sz="2800" dirty="0">
              <a:latin typeface="Calibri" panose="020F0502020204030204" pitchFamily="34" charset="0"/>
            </a:endParaRPr>
          </a:p>
        </p:txBody>
      </p:sp>
      <p:sp>
        <p:nvSpPr>
          <p:cNvPr id="6" name="Content Placeholder 5"/>
          <p:cNvSpPr>
            <a:spLocks noGrp="1"/>
          </p:cNvSpPr>
          <p:nvPr>
            <p:ph sz="half" idx="2"/>
          </p:nvPr>
        </p:nvSpPr>
        <p:spPr/>
        <p:txBody>
          <a:bodyPr/>
          <a:lstStyle/>
          <a:p>
            <a:pPr marL="0" indent="0">
              <a:buNone/>
            </a:pPr>
            <a:endParaRPr lang="en-US" dirty="0" smtClean="0">
              <a:latin typeface="Calibri" panose="020F0502020204030204" pitchFamily="34" charset="0"/>
            </a:endParaRPr>
          </a:p>
          <a:p>
            <a:pPr marL="0" indent="0">
              <a:buNone/>
            </a:pPr>
            <a:endParaRPr lang="en-US" dirty="0" smtClean="0">
              <a:latin typeface="Calibri" panose="020F0502020204030204" pitchFamily="34" charset="0"/>
            </a:endParaRPr>
          </a:p>
          <a:p>
            <a:pPr marL="0" indent="0">
              <a:buNone/>
            </a:pPr>
            <a:r>
              <a:rPr lang="en-US" b="1" dirty="0">
                <a:latin typeface="Calibri" panose="020F0502020204030204" pitchFamily="34" charset="0"/>
              </a:rPr>
              <a:t>3. People save and spend as described by standard life-cycle theory, where people find it easy to find and follow the right way to save and spend </a:t>
            </a:r>
          </a:p>
          <a:p>
            <a:endParaRPr lang="en-US" dirty="0"/>
          </a:p>
        </p:txBody>
      </p:sp>
      <p:sp>
        <p:nvSpPr>
          <p:cNvPr id="7" name="Text Placeholder 6"/>
          <p:cNvSpPr>
            <a:spLocks noGrp="1"/>
          </p:cNvSpPr>
          <p:nvPr>
            <p:ph type="body" sz="quarter" idx="3"/>
          </p:nvPr>
        </p:nvSpPr>
        <p:spPr/>
        <p:txBody>
          <a:bodyPr/>
          <a:lstStyle/>
          <a:p>
            <a:r>
              <a:rPr lang="en-US" sz="2800" dirty="0" smtClean="0">
                <a:latin typeface="Calibri" panose="020F0502020204030204" pitchFamily="34" charset="0"/>
              </a:rPr>
              <a:t>Behavioral finance</a:t>
            </a:r>
            <a:endParaRPr lang="en-US" sz="2800" dirty="0">
              <a:latin typeface="Calibri" panose="020F0502020204030204" pitchFamily="34" charset="0"/>
            </a:endParaRPr>
          </a:p>
        </p:txBody>
      </p:sp>
      <p:sp>
        <p:nvSpPr>
          <p:cNvPr id="8" name="Content Placeholder 7"/>
          <p:cNvSpPr>
            <a:spLocks noGrp="1"/>
          </p:cNvSpPr>
          <p:nvPr>
            <p:ph sz="quarter" idx="4"/>
          </p:nvPr>
        </p:nvSpPr>
        <p:spPr/>
        <p:txBody>
          <a:bodyPr/>
          <a:lstStyle/>
          <a:p>
            <a:endParaRPr lang="en-US" dirty="0" smtClean="0"/>
          </a:p>
          <a:p>
            <a:pPr marL="0" indent="0">
              <a:buNone/>
            </a:pPr>
            <a:endParaRPr lang="en-US" dirty="0" smtClean="0">
              <a:latin typeface="Calibri" panose="020F0502020204030204" pitchFamily="34" charset="0"/>
            </a:endParaRPr>
          </a:p>
          <a:p>
            <a:pPr marL="0" indent="0">
              <a:buNone/>
            </a:pPr>
            <a:r>
              <a:rPr lang="en-US" b="1" dirty="0">
                <a:latin typeface="Calibri" panose="020F0502020204030204" pitchFamily="34" charset="0"/>
              </a:rPr>
              <a:t>3. People save and spend as described by behavioral life-cycle theory, where impediments, such as weak self-control, make it difficult to find and follow the right way to save and spend</a:t>
            </a:r>
          </a:p>
        </p:txBody>
      </p:sp>
    </p:spTree>
    <p:extLst>
      <p:ext uri="{BB962C8B-B14F-4D97-AF65-F5344CB8AC3E}">
        <p14:creationId xmlns:p14="http://schemas.microsoft.com/office/powerpoint/2010/main" val="704606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b="1" dirty="0" smtClean="0">
                <a:latin typeface="Calibri" panose="020F0502020204030204" pitchFamily="34" charset="0"/>
              </a:rPr>
              <a:t>Foundation blocks of </a:t>
            </a:r>
            <a:br>
              <a:rPr lang="en-US" sz="3200" b="1" dirty="0" smtClean="0">
                <a:latin typeface="Calibri" panose="020F0502020204030204" pitchFamily="34" charset="0"/>
              </a:rPr>
            </a:br>
            <a:r>
              <a:rPr lang="en-US" sz="3200" b="1" dirty="0" smtClean="0">
                <a:latin typeface="Calibri" panose="020F0502020204030204" pitchFamily="34" charset="0"/>
              </a:rPr>
              <a:t>standard and behavioral finance</a:t>
            </a:r>
            <a:endParaRPr lang="en-US" sz="3200" b="1" dirty="0">
              <a:latin typeface="Calibri" panose="020F0502020204030204" pitchFamily="34" charset="0"/>
            </a:endParaRPr>
          </a:p>
        </p:txBody>
      </p:sp>
      <p:sp>
        <p:nvSpPr>
          <p:cNvPr id="5" name="Text Placeholder 4"/>
          <p:cNvSpPr>
            <a:spLocks noGrp="1"/>
          </p:cNvSpPr>
          <p:nvPr>
            <p:ph type="body" idx="1"/>
          </p:nvPr>
        </p:nvSpPr>
        <p:spPr/>
        <p:txBody>
          <a:bodyPr/>
          <a:lstStyle/>
          <a:p>
            <a:r>
              <a:rPr lang="en-US" sz="2800" dirty="0" smtClean="0">
                <a:latin typeface="Calibri" panose="020F0502020204030204" pitchFamily="34" charset="0"/>
              </a:rPr>
              <a:t>Standard finance</a:t>
            </a:r>
            <a:endParaRPr lang="en-US" sz="2800" dirty="0">
              <a:latin typeface="Calibri" panose="020F0502020204030204" pitchFamily="34" charset="0"/>
            </a:endParaRPr>
          </a:p>
        </p:txBody>
      </p:sp>
      <p:sp>
        <p:nvSpPr>
          <p:cNvPr id="6" name="Content Placeholder 5"/>
          <p:cNvSpPr>
            <a:spLocks noGrp="1"/>
          </p:cNvSpPr>
          <p:nvPr>
            <p:ph sz="half" idx="2"/>
          </p:nvPr>
        </p:nvSpPr>
        <p:spPr/>
        <p:txBody>
          <a:bodyPr/>
          <a:lstStyle/>
          <a:p>
            <a:pPr marL="0" indent="0">
              <a:buNone/>
            </a:pPr>
            <a:endParaRPr lang="en-US" dirty="0" smtClean="0">
              <a:latin typeface="Calibri" panose="020F0502020204030204" pitchFamily="34" charset="0"/>
            </a:endParaRPr>
          </a:p>
          <a:p>
            <a:pPr marL="0" indent="0">
              <a:buNone/>
            </a:pPr>
            <a:r>
              <a:rPr lang="en-US" b="1" dirty="0" smtClean="0">
                <a:latin typeface="Calibri" panose="020F0502020204030204" pitchFamily="34" charset="0"/>
              </a:rPr>
              <a:t>4</a:t>
            </a:r>
            <a:r>
              <a:rPr lang="en-US" b="1" dirty="0">
                <a:latin typeface="Calibri" panose="020F0502020204030204" pitchFamily="34" charset="0"/>
              </a:rPr>
              <a:t>. Expected returns of investments are accounted for by standard asset pricing theory, where differences in expected returns are determined only by differences in risk</a:t>
            </a:r>
          </a:p>
        </p:txBody>
      </p:sp>
      <p:sp>
        <p:nvSpPr>
          <p:cNvPr id="7" name="Text Placeholder 6"/>
          <p:cNvSpPr>
            <a:spLocks noGrp="1"/>
          </p:cNvSpPr>
          <p:nvPr>
            <p:ph type="body" sz="quarter" idx="3"/>
          </p:nvPr>
        </p:nvSpPr>
        <p:spPr/>
        <p:txBody>
          <a:bodyPr/>
          <a:lstStyle/>
          <a:p>
            <a:r>
              <a:rPr lang="en-US" sz="2800" dirty="0" smtClean="0">
                <a:latin typeface="Calibri" panose="020F0502020204030204" pitchFamily="34" charset="0"/>
              </a:rPr>
              <a:t>Behavioral finance</a:t>
            </a:r>
            <a:endParaRPr lang="en-US" sz="2800" dirty="0">
              <a:latin typeface="Calibri" panose="020F0502020204030204" pitchFamily="34" charset="0"/>
            </a:endParaRPr>
          </a:p>
        </p:txBody>
      </p:sp>
      <p:sp>
        <p:nvSpPr>
          <p:cNvPr id="8" name="Content Placeholder 7"/>
          <p:cNvSpPr>
            <a:spLocks noGrp="1"/>
          </p:cNvSpPr>
          <p:nvPr>
            <p:ph sz="quarter" idx="4"/>
          </p:nvPr>
        </p:nvSpPr>
        <p:spPr/>
        <p:txBody>
          <a:bodyPr/>
          <a:lstStyle/>
          <a:p>
            <a:endParaRPr lang="en-US" dirty="0" smtClean="0"/>
          </a:p>
          <a:p>
            <a:pPr marL="0" indent="0">
              <a:buNone/>
            </a:pPr>
            <a:r>
              <a:rPr lang="en-US" b="1" dirty="0" smtClean="0">
                <a:latin typeface="Calibri" panose="020F0502020204030204" pitchFamily="34" charset="0"/>
              </a:rPr>
              <a:t>4</a:t>
            </a:r>
            <a:r>
              <a:rPr lang="en-US" b="1" dirty="0">
                <a:latin typeface="Calibri" panose="020F0502020204030204" pitchFamily="34" charset="0"/>
              </a:rPr>
              <a:t>. Expected returns of investments are accounted for by behavioral asset pricing theory, where differences in expected returns are determined by more than differences in risk, such as by levels of social responsibility and social status</a:t>
            </a:r>
          </a:p>
        </p:txBody>
      </p:sp>
    </p:spTree>
    <p:extLst>
      <p:ext uri="{BB962C8B-B14F-4D97-AF65-F5344CB8AC3E}">
        <p14:creationId xmlns:p14="http://schemas.microsoft.com/office/powerpoint/2010/main" val="2941257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b="1" dirty="0" smtClean="0">
                <a:latin typeface="Calibri" panose="020F0502020204030204" pitchFamily="34" charset="0"/>
              </a:rPr>
              <a:t>Foundation blocks of </a:t>
            </a:r>
            <a:br>
              <a:rPr lang="en-US" sz="3200" b="1" dirty="0" smtClean="0">
                <a:latin typeface="Calibri" panose="020F0502020204030204" pitchFamily="34" charset="0"/>
              </a:rPr>
            </a:br>
            <a:r>
              <a:rPr lang="en-US" sz="3200" b="1" dirty="0" smtClean="0">
                <a:latin typeface="Calibri" panose="020F0502020204030204" pitchFamily="34" charset="0"/>
              </a:rPr>
              <a:t>standard and behavioral finance</a:t>
            </a:r>
            <a:endParaRPr lang="en-US" sz="3200" b="1" dirty="0">
              <a:latin typeface="Calibri" panose="020F0502020204030204" pitchFamily="34" charset="0"/>
            </a:endParaRPr>
          </a:p>
        </p:txBody>
      </p:sp>
      <p:sp>
        <p:nvSpPr>
          <p:cNvPr id="5" name="Text Placeholder 4"/>
          <p:cNvSpPr>
            <a:spLocks noGrp="1"/>
          </p:cNvSpPr>
          <p:nvPr>
            <p:ph type="body" idx="1"/>
          </p:nvPr>
        </p:nvSpPr>
        <p:spPr/>
        <p:txBody>
          <a:bodyPr/>
          <a:lstStyle/>
          <a:p>
            <a:r>
              <a:rPr lang="en-US" sz="2800" dirty="0" smtClean="0">
                <a:latin typeface="Calibri" panose="020F0502020204030204" pitchFamily="34" charset="0"/>
              </a:rPr>
              <a:t>Standard finance</a:t>
            </a:r>
            <a:endParaRPr lang="en-US" sz="2800" dirty="0">
              <a:latin typeface="Calibri" panose="020F0502020204030204" pitchFamily="34" charset="0"/>
            </a:endParaRPr>
          </a:p>
        </p:txBody>
      </p:sp>
      <p:sp>
        <p:nvSpPr>
          <p:cNvPr id="6" name="Content Placeholder 5"/>
          <p:cNvSpPr>
            <a:spLocks noGrp="1"/>
          </p:cNvSpPr>
          <p:nvPr>
            <p:ph sz="half" idx="2"/>
          </p:nvPr>
        </p:nvSpPr>
        <p:spPr>
          <a:xfrm>
            <a:off x="457200" y="2133600"/>
            <a:ext cx="4040188" cy="3992563"/>
          </a:xfrm>
        </p:spPr>
        <p:txBody>
          <a:bodyPr/>
          <a:lstStyle/>
          <a:p>
            <a:pPr marL="0" indent="0">
              <a:buNone/>
            </a:pPr>
            <a:endParaRPr lang="en-US" dirty="0" smtClean="0">
              <a:latin typeface="Calibri" panose="020F0502020204030204" pitchFamily="34" charset="0"/>
            </a:endParaRPr>
          </a:p>
          <a:p>
            <a:pPr marL="0" indent="0">
              <a:buNone/>
            </a:pPr>
            <a:endParaRPr lang="en-US" dirty="0" smtClean="0">
              <a:latin typeface="Calibri" panose="020F0502020204030204" pitchFamily="34" charset="0"/>
            </a:endParaRPr>
          </a:p>
          <a:p>
            <a:pPr marL="0" indent="0">
              <a:buNone/>
            </a:pPr>
            <a:endParaRPr lang="en-US" sz="2000" b="1" dirty="0" smtClean="0">
              <a:latin typeface="Calibri" panose="020F0502020204030204" pitchFamily="34" charset="0"/>
            </a:endParaRPr>
          </a:p>
          <a:p>
            <a:pPr marL="0" indent="0">
              <a:buNone/>
            </a:pPr>
            <a:r>
              <a:rPr lang="en-US" b="1" dirty="0" smtClean="0">
                <a:latin typeface="Calibri" panose="020F0502020204030204" pitchFamily="34" charset="0"/>
              </a:rPr>
              <a:t>5</a:t>
            </a:r>
            <a:r>
              <a:rPr lang="en-US" b="1" dirty="0">
                <a:latin typeface="Calibri" panose="020F0502020204030204" pitchFamily="34" charset="0"/>
              </a:rPr>
              <a:t>. Markets are efficient, in the sense that prices equal values in them and in the sense that they are hard to beat</a:t>
            </a:r>
          </a:p>
          <a:p>
            <a:endParaRPr lang="en-US" dirty="0"/>
          </a:p>
        </p:txBody>
      </p:sp>
      <p:sp>
        <p:nvSpPr>
          <p:cNvPr id="7" name="Text Placeholder 6"/>
          <p:cNvSpPr>
            <a:spLocks noGrp="1"/>
          </p:cNvSpPr>
          <p:nvPr>
            <p:ph type="body" sz="quarter" idx="3"/>
          </p:nvPr>
        </p:nvSpPr>
        <p:spPr/>
        <p:txBody>
          <a:bodyPr/>
          <a:lstStyle/>
          <a:p>
            <a:r>
              <a:rPr lang="en-US" sz="2800" dirty="0" smtClean="0">
                <a:latin typeface="Calibri" panose="020F0502020204030204" pitchFamily="34" charset="0"/>
              </a:rPr>
              <a:t>Behavioral finance</a:t>
            </a:r>
            <a:endParaRPr lang="en-US" sz="2800" dirty="0">
              <a:latin typeface="Calibri" panose="020F0502020204030204" pitchFamily="34" charset="0"/>
            </a:endParaRPr>
          </a:p>
        </p:txBody>
      </p:sp>
      <p:sp>
        <p:nvSpPr>
          <p:cNvPr id="8" name="Content Placeholder 7"/>
          <p:cNvSpPr>
            <a:spLocks noGrp="1"/>
          </p:cNvSpPr>
          <p:nvPr>
            <p:ph sz="quarter" idx="4"/>
          </p:nvPr>
        </p:nvSpPr>
        <p:spPr/>
        <p:txBody>
          <a:bodyPr/>
          <a:lstStyle/>
          <a:p>
            <a:endParaRPr lang="en-US" dirty="0" smtClean="0"/>
          </a:p>
          <a:p>
            <a:pPr marL="0" indent="0">
              <a:buNone/>
            </a:pPr>
            <a:endParaRPr lang="en-US" sz="2000" b="1" dirty="0" smtClean="0">
              <a:latin typeface="Calibri" panose="020F0502020204030204" pitchFamily="34" charset="0"/>
            </a:endParaRPr>
          </a:p>
          <a:p>
            <a:pPr marL="0" indent="0">
              <a:buNone/>
            </a:pPr>
            <a:endParaRPr lang="en-US" sz="2000" b="1" dirty="0">
              <a:latin typeface="Calibri" panose="020F0502020204030204" pitchFamily="34" charset="0"/>
            </a:endParaRPr>
          </a:p>
          <a:p>
            <a:pPr marL="0" indent="0">
              <a:buNone/>
            </a:pPr>
            <a:r>
              <a:rPr lang="en-US" b="1" dirty="0" smtClean="0">
                <a:latin typeface="Calibri" panose="020F0502020204030204" pitchFamily="34" charset="0"/>
              </a:rPr>
              <a:t>5</a:t>
            </a:r>
            <a:r>
              <a:rPr lang="en-US" b="1" dirty="0">
                <a:latin typeface="Calibri" panose="020F0502020204030204" pitchFamily="34" charset="0"/>
              </a:rPr>
              <a:t>. Markets are not efficient in the sense that prices equal values in them, but they are efficient in the sense that they hard to beat</a:t>
            </a:r>
          </a:p>
          <a:p>
            <a:pPr marL="0" indent="0">
              <a:buNone/>
            </a:pPr>
            <a:endParaRPr lang="en-US" dirty="0">
              <a:latin typeface="Calibri" panose="020F0502020204030204" pitchFamily="34" charset="0"/>
            </a:endParaRPr>
          </a:p>
        </p:txBody>
      </p:sp>
    </p:spTree>
    <p:extLst>
      <p:ext uri="{BB962C8B-B14F-4D97-AF65-F5344CB8AC3E}">
        <p14:creationId xmlns:p14="http://schemas.microsoft.com/office/powerpoint/2010/main" val="1087076362"/>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15500</TotalTime>
  <Words>833</Words>
  <Application>Microsoft Office PowerPoint</Application>
  <PresentationFormat>On-screen Show (4:3)</PresentationFormat>
  <Paragraphs>181</Paragraphs>
  <Slides>20</Slides>
  <Notes>3</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Default Design</vt:lpstr>
      <vt:lpstr>   Finance for Normal People:  How Investors and Markets Behave  Introduction and Chapter 1 </vt:lpstr>
      <vt:lpstr>   Finance For Normal People:  How Investors and Markets Behave  </vt:lpstr>
      <vt:lpstr>   Finance For Normal People:  How Investors and Markets Behave  </vt:lpstr>
      <vt:lpstr> Finance For Normal People:  How Investors and Markets Behave </vt:lpstr>
      <vt:lpstr>Foundation blocks of  standard and behavioral finance</vt:lpstr>
      <vt:lpstr>Foundation blocks of  standard and behavioral finance</vt:lpstr>
      <vt:lpstr>Foundation blocks of  standard and behavioral finance</vt:lpstr>
      <vt:lpstr>Foundation blocks of  standard and behavioral finance</vt:lpstr>
      <vt:lpstr>Foundation blocks of  standard and behavioral finance</vt:lpstr>
      <vt:lpstr> Why do we behave as we do? Rational, Irrational, and Normal Behavior </vt:lpstr>
      <vt:lpstr>Why do we behave as we do? Rational, Irrational, and Normal Behavior</vt:lpstr>
      <vt:lpstr>Why do we behave as we do? Rational, Irrational, and Normal Behavior</vt:lpstr>
      <vt:lpstr>Why do we behave as we do? Rational, Irrational, and Normal Behavior</vt:lpstr>
      <vt:lpstr>Rational and Normal </vt:lpstr>
      <vt:lpstr>Rational and Normal </vt:lpstr>
      <vt:lpstr>Rational and Normal Company-paid dividends versus “homemade” dividends (in the absence of transaction costs or taxes)</vt:lpstr>
      <vt:lpstr> Cognitive and Emotional Shortcuts and Errors </vt:lpstr>
      <vt:lpstr>System 1 and System 2  </vt:lpstr>
      <vt:lpstr>Three kinds of knowledge </vt:lpstr>
      <vt:lpstr> Transformation from ignorant to knowledgeable </vt:lpstr>
    </vt:vector>
  </TitlesOfParts>
  <Company>SCU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SCU</dc:creator>
  <cp:lastModifiedBy>ddawson</cp:lastModifiedBy>
  <cp:revision>563</cp:revision>
  <cp:lastPrinted>2007-05-09T05:41:52Z</cp:lastPrinted>
  <dcterms:created xsi:type="dcterms:W3CDTF">2005-02-18T21:37:05Z</dcterms:created>
  <dcterms:modified xsi:type="dcterms:W3CDTF">2018-01-08T18:35:05Z</dcterms:modified>
</cp:coreProperties>
</file>