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2" r:id="rId3"/>
    <p:sldId id="283" r:id="rId4"/>
    <p:sldId id="380" r:id="rId5"/>
    <p:sldId id="284" r:id="rId6"/>
    <p:sldId id="285" r:id="rId7"/>
    <p:sldId id="381" r:id="rId8"/>
    <p:sldId id="286" r:id="rId9"/>
    <p:sldId id="287" r:id="rId10"/>
    <p:sldId id="289" r:id="rId11"/>
    <p:sldId id="277" r:id="rId12"/>
    <p:sldId id="331" r:id="rId13"/>
    <p:sldId id="334" r:id="rId14"/>
    <p:sldId id="333" r:id="rId15"/>
    <p:sldId id="279" r:id="rId16"/>
    <p:sldId id="280" r:id="rId17"/>
    <p:sldId id="382" r:id="rId18"/>
    <p:sldId id="383" r:id="rId19"/>
    <p:sldId id="384" r:id="rId20"/>
    <p:sldId id="385" r:id="rId21"/>
    <p:sldId id="386" r:id="rId22"/>
    <p:sldId id="387" r:id="rId23"/>
    <p:sldId id="388" r:id="rId24"/>
    <p:sldId id="389" r:id="rId25"/>
    <p:sldId id="390" r:id="rId26"/>
    <p:sldId id="391" r:id="rId27"/>
    <p:sldId id="281" r:id="rId28"/>
    <p:sldId id="269" r:id="rId29"/>
    <p:sldId id="270" r:id="rId30"/>
    <p:sldId id="335" r:id="rId31"/>
    <p:sldId id="271" r:id="rId32"/>
    <p:sldId id="343" r:id="rId33"/>
    <p:sldId id="272" r:id="rId34"/>
    <p:sldId id="336" r:id="rId35"/>
    <p:sldId id="344" r:id="rId36"/>
    <p:sldId id="273" r:id="rId37"/>
    <p:sldId id="393" r:id="rId38"/>
    <p:sldId id="337" r:id="rId39"/>
    <p:sldId id="392" r:id="rId40"/>
    <p:sldId id="261" r:id="rId41"/>
    <p:sldId id="294" r:id="rId42"/>
    <p:sldId id="345" r:id="rId43"/>
    <p:sldId id="346" r:id="rId44"/>
    <p:sldId id="347" r:id="rId45"/>
    <p:sldId id="293" r:id="rId46"/>
    <p:sldId id="296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35" autoAdjust="0"/>
  </p:normalViewPr>
  <p:slideViewPr>
    <p:cSldViewPr snapToGrid="0">
      <p:cViewPr varScale="1">
        <p:scale>
          <a:sx n="87" d="100"/>
          <a:sy n="87" d="100"/>
        </p:scale>
        <p:origin x="15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iden\Dropbox\MEIR_STATMAN\Folder_Random%20Requests\File%20Compilation%20for%20Publisher%20_082016\Ch%2010\Figure%2010-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348691124968731E-2"/>
          <c:y val="3.2894742522230715E-2"/>
          <c:w val="0.90633277424093617"/>
          <c:h val="0.91145097932224395"/>
        </c:manualLayout>
      </c:layout>
      <c:lineChart>
        <c:grouping val="standard"/>
        <c:varyColors val="0"/>
        <c:ser>
          <c:idx val="5"/>
          <c:order val="0"/>
          <c:tx>
            <c:v>Portfolio C</c:v>
          </c:tx>
          <c:marker>
            <c:symbol val="none"/>
          </c:marker>
          <c:val>
            <c:numRef>
              <c:f>'Data Figure 1,2,4'!$B$15</c:f>
              <c:numCache>
                <c:formatCode>General</c:formatCode>
                <c:ptCount val="1"/>
                <c:pt idx="0">
                  <c:v>0.1188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4D5-40AC-AB55-E609A22285D1}"/>
            </c:ext>
          </c:extLst>
        </c:ser>
        <c:ser>
          <c:idx val="1"/>
          <c:order val="1"/>
          <c:spPr>
            <a:ln w="25400"/>
          </c:spPr>
          <c:marker>
            <c:symbol val="none"/>
          </c:marker>
          <c:dPt>
            <c:idx val="0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4D5-40AC-AB55-E609A22285D1}"/>
              </c:ext>
            </c:extLst>
          </c:dPt>
          <c:dPt>
            <c:idx val="1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14D5-40AC-AB55-E609A22285D1}"/>
              </c:ext>
            </c:extLst>
          </c:dPt>
          <c:dPt>
            <c:idx val="2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14D5-40AC-AB55-E609A22285D1}"/>
              </c:ext>
            </c:extLst>
          </c:dPt>
          <c:dPt>
            <c:idx val="3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14D5-40AC-AB55-E609A22285D1}"/>
              </c:ext>
            </c:extLst>
          </c:dPt>
          <c:dPt>
            <c:idx val="4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14D5-40AC-AB55-E609A22285D1}"/>
              </c:ext>
            </c:extLst>
          </c:dPt>
          <c:dPt>
            <c:idx val="5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14D5-40AC-AB55-E609A22285D1}"/>
              </c:ext>
            </c:extLst>
          </c:dPt>
          <c:dPt>
            <c:idx val="6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14D5-40AC-AB55-E609A22285D1}"/>
              </c:ext>
            </c:extLst>
          </c:dPt>
          <c:dPt>
            <c:idx val="7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14D5-40AC-AB55-E609A22285D1}"/>
              </c:ext>
            </c:extLst>
          </c:dPt>
          <c:dPt>
            <c:idx val="8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14D5-40AC-AB55-E609A22285D1}"/>
              </c:ext>
            </c:extLst>
          </c:dPt>
          <c:dPt>
            <c:idx val="9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14D5-40AC-AB55-E609A22285D1}"/>
              </c:ext>
            </c:extLst>
          </c:dPt>
          <c:dPt>
            <c:idx val="10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14D5-40AC-AB55-E609A22285D1}"/>
              </c:ext>
            </c:extLst>
          </c:dPt>
          <c:dPt>
            <c:idx val="11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14D5-40AC-AB55-E609A22285D1}"/>
              </c:ext>
            </c:extLst>
          </c:dPt>
          <c:dPt>
            <c:idx val="12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14D5-40AC-AB55-E609A22285D1}"/>
              </c:ext>
            </c:extLst>
          </c:dPt>
          <c:dPt>
            <c:idx val="13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14D5-40AC-AB55-E609A22285D1}"/>
              </c:ext>
            </c:extLst>
          </c:dPt>
          <c:dPt>
            <c:idx val="14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14D5-40AC-AB55-E609A22285D1}"/>
              </c:ext>
            </c:extLst>
          </c:dPt>
          <c:dPt>
            <c:idx val="15"/>
            <c:marker>
              <c:symbol val="circle"/>
              <c:size val="7"/>
              <c:spPr>
                <a:solidFill>
                  <a:schemeClr val="tx2"/>
                </a:solidFill>
                <a:ln>
                  <a:solidFill>
                    <a:schemeClr val="tx2"/>
                  </a:solidFill>
                </a:ln>
              </c:spPr>
            </c:marker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14D5-40AC-AB55-E609A22285D1}"/>
              </c:ext>
            </c:extLst>
          </c:dPt>
          <c:dPt>
            <c:idx val="16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14D5-40AC-AB55-E609A22285D1}"/>
              </c:ext>
            </c:extLst>
          </c:dPt>
          <c:dPt>
            <c:idx val="17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14D5-40AC-AB55-E609A22285D1}"/>
              </c:ext>
            </c:extLst>
          </c:dPt>
          <c:dPt>
            <c:idx val="18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14D5-40AC-AB55-E609A22285D1}"/>
              </c:ext>
            </c:extLst>
          </c:dPt>
          <c:dPt>
            <c:idx val="19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14D5-40AC-AB55-E609A22285D1}"/>
              </c:ext>
            </c:extLst>
          </c:dPt>
          <c:dPt>
            <c:idx val="20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A-14D5-40AC-AB55-E609A22285D1}"/>
              </c:ext>
            </c:extLst>
          </c:dPt>
          <c:dPt>
            <c:idx val="21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C-14D5-40AC-AB55-E609A22285D1}"/>
              </c:ext>
            </c:extLst>
          </c:dPt>
          <c:dPt>
            <c:idx val="22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E-14D5-40AC-AB55-E609A22285D1}"/>
              </c:ext>
            </c:extLst>
          </c:dPt>
          <c:dPt>
            <c:idx val="23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0-14D5-40AC-AB55-E609A22285D1}"/>
              </c:ext>
            </c:extLst>
          </c:dPt>
          <c:dPt>
            <c:idx val="24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2-14D5-40AC-AB55-E609A22285D1}"/>
              </c:ext>
            </c:extLst>
          </c:dPt>
          <c:dPt>
            <c:idx val="25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4-14D5-40AC-AB55-E609A22285D1}"/>
              </c:ext>
            </c:extLst>
          </c:dPt>
          <c:dPt>
            <c:idx val="26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6-14D5-40AC-AB55-E609A22285D1}"/>
              </c:ext>
            </c:extLst>
          </c:dPt>
          <c:dPt>
            <c:idx val="27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8-14D5-40AC-AB55-E609A22285D1}"/>
              </c:ext>
            </c:extLst>
          </c:dPt>
          <c:dPt>
            <c:idx val="28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A-14D5-40AC-AB55-E609A22285D1}"/>
              </c:ext>
            </c:extLst>
          </c:dPt>
          <c:dPt>
            <c:idx val="29"/>
            <c:bubble3D val="0"/>
            <c:spPr>
              <a:ln w="25400">
                <a:solidFill>
                  <a:schemeClr val="tx2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C-14D5-40AC-AB55-E609A22285D1}"/>
              </c:ext>
            </c:extLst>
          </c:dPt>
          <c:dPt>
            <c:idx val="30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E-14D5-40AC-AB55-E609A22285D1}"/>
              </c:ext>
            </c:extLst>
          </c:dPt>
          <c:dPt>
            <c:idx val="31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0-14D5-40AC-AB55-E609A22285D1}"/>
              </c:ext>
            </c:extLst>
          </c:dPt>
          <c:dPt>
            <c:idx val="32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2-14D5-40AC-AB55-E609A22285D1}"/>
              </c:ext>
            </c:extLst>
          </c:dPt>
          <c:dPt>
            <c:idx val="33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4-14D5-40AC-AB55-E609A22285D1}"/>
              </c:ext>
            </c:extLst>
          </c:dPt>
          <c:dPt>
            <c:idx val="34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6-14D5-40AC-AB55-E609A22285D1}"/>
              </c:ext>
            </c:extLst>
          </c:dPt>
          <c:dPt>
            <c:idx val="35"/>
            <c:bubble3D val="0"/>
            <c:spPr>
              <a:ln w="254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8-14D5-40AC-AB55-E609A22285D1}"/>
              </c:ext>
            </c:extLst>
          </c:dPt>
          <c:val>
            <c:numRef>
              <c:f>'Data Figure 1,2,4'!$G$2:$G$37</c:f>
              <c:numCache>
                <c:formatCode>General</c:formatCode>
                <c:ptCount val="36"/>
                <c:pt idx="0">
                  <c:v>0.06</c:v>
                </c:pt>
                <c:pt idx="1">
                  <c:v>7.4399999999999994E-2</c:v>
                </c:pt>
                <c:pt idx="2">
                  <c:v>8.7915923669586074E-2</c:v>
                </c:pt>
                <c:pt idx="3">
                  <c:v>0.10080338531974928</c:v>
                </c:pt>
                <c:pt idx="4">
                  <c:v>0.11286454705421839</c:v>
                </c:pt>
                <c:pt idx="5">
                  <c:v>0.12403457436969804</c:v>
                </c:pt>
                <c:pt idx="6">
                  <c:v>0.1343671148992048</c:v>
                </c:pt>
                <c:pt idx="7">
                  <c:v>0.14401649012042581</c:v>
                </c:pt>
                <c:pt idx="8">
                  <c:v>0.15321998545074636</c:v>
                </c:pt>
                <c:pt idx="9">
                  <c:v>0.16149359900265856</c:v>
                </c:pt>
                <c:pt idx="10">
                  <c:v>0.16912847589215171</c:v>
                </c:pt>
                <c:pt idx="11">
                  <c:v>0.1764722208131132</c:v>
                </c:pt>
                <c:pt idx="12">
                  <c:v>0.18306548765352357</c:v>
                </c:pt>
                <c:pt idx="13">
                  <c:v>0.18885383874038611</c:v>
                </c:pt>
                <c:pt idx="14">
                  <c:v>0.19467210546584277</c:v>
                </c:pt>
                <c:pt idx="15">
                  <c:v>0.19962455457202122</c:v>
                </c:pt>
                <c:pt idx="16">
                  <c:v>0.20457862688061063</c:v>
                </c:pt>
                <c:pt idx="17">
                  <c:v>0.20907615475155944</c:v>
                </c:pt>
                <c:pt idx="18">
                  <c:v>0.21310252226656612</c:v>
                </c:pt>
                <c:pt idx="19">
                  <c:v>0.21664589168289383</c:v>
                </c:pt>
                <c:pt idx="20">
                  <c:v>0.21969715474608734</c:v>
                </c:pt>
                <c:pt idx="21">
                  <c:v>0.22271631995953808</c:v>
                </c:pt>
                <c:pt idx="22">
                  <c:v>0.22523457930272142</c:v>
                </c:pt>
                <c:pt idx="23">
                  <c:v>0.22771699668620893</c:v>
                </c:pt>
                <c:pt idx="24">
                  <c:v>0.23016299960764458</c:v>
                </c:pt>
                <c:pt idx="25">
                  <c:v>0.23163260365521829</c:v>
                </c:pt>
                <c:pt idx="26">
                  <c:v>0.23353455085100125</c:v>
                </c:pt>
                <c:pt idx="27">
                  <c:v>0.2349300434264415</c:v>
                </c:pt>
                <c:pt idx="28">
                  <c:v>0.23628882760266862</c:v>
                </c:pt>
                <c:pt idx="29">
                  <c:v>0.23714421225196286</c:v>
                </c:pt>
                <c:pt idx="30">
                  <c:v>0.23796565355047777</c:v>
                </c:pt>
                <c:pt idx="31">
                  <c:v>0.23875330264615682</c:v>
                </c:pt>
                <c:pt idx="32">
                  <c:v>0.23904581334460662</c:v>
                </c:pt>
                <c:pt idx="33">
                  <c:v>0.23930910027087318</c:v>
                </c:pt>
                <c:pt idx="34">
                  <c:v>0.23954343923487406</c:v>
                </c:pt>
                <c:pt idx="35">
                  <c:v>0.23974911108634903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9-14D5-40AC-AB55-E609A22285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1604256"/>
        <c:axId val="521603080"/>
      </c:lineChart>
      <c:catAx>
        <c:axId val="521604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Standard Deviation of Returns</a:t>
                </a:r>
              </a:p>
            </c:rich>
          </c:tx>
          <c:layout>
            <c:manualLayout>
              <c:xMode val="edge"/>
              <c:yMode val="edge"/>
              <c:x val="0.78969664670325679"/>
              <c:y val="0.95667573164278741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crossAx val="521603080"/>
        <c:crosses val="autoZero"/>
        <c:auto val="1"/>
        <c:lblAlgn val="ctr"/>
        <c:lblOffset val="100"/>
        <c:tickLblSkip val="1"/>
        <c:tickMarkSkip val="5"/>
        <c:noMultiLvlLbl val="0"/>
      </c:catAx>
      <c:valAx>
        <c:axId val="52160308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Expected</a:t>
                </a:r>
              </a:p>
              <a:p>
                <a:pPr>
                  <a:defRPr/>
                </a:pPr>
                <a:r>
                  <a:rPr lang="en-US"/>
                  <a:t>Returns</a:t>
                </a:r>
              </a:p>
            </c:rich>
          </c:tx>
          <c:layout>
            <c:manualLayout>
              <c:xMode val="edge"/>
              <c:yMode val="edge"/>
              <c:x val="9.4754032222213631E-3"/>
              <c:y val="3.0103873379463936E-2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none"/>
        <c:minorTickMark val="none"/>
        <c:tickLblPos val="none"/>
        <c:crossAx val="5216042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+mn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0.08312</cdr:x>
      <cdr:y>0.12254</cdr:y>
    </cdr:from>
    <cdr:to>
      <cdr:x>0.84467</cdr:x>
      <cdr:y>0.55607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="" xmlns:a16="http://schemas.microsoft.com/office/drawing/2014/main" id="{CD8D5E9F-F029-46C9-A840-AB2A60A68E10}"/>
            </a:ext>
          </a:extLst>
        </cdr:cNvPr>
        <cdr:cNvCxnSpPr/>
      </cdr:nvCxnSpPr>
      <cdr:spPr>
        <a:xfrm xmlns:a="http://schemas.openxmlformats.org/drawingml/2006/main" flipH="1">
          <a:off x="719829" y="770725"/>
          <a:ext cx="6594789" cy="2726622"/>
        </a:xfrm>
        <a:prstGeom xmlns:a="http://schemas.openxmlformats.org/drawingml/2006/main" prst="line">
          <a:avLst/>
        </a:prstGeom>
        <a:ln xmlns:a="http://schemas.openxmlformats.org/drawingml/2006/main" w="22225" cap="rnd">
          <a:solidFill>
            <a:sysClr val="windowText" lastClr="00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0.85473</cdr:x>
      <cdr:y>0.07629</cdr:y>
    </cdr:from>
    <cdr:to>
      <cdr:x>0.99468</cdr:x>
      <cdr:y>0.24185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B11C78C0-2C63-466B-AAF2-B5F9487AFD96}"/>
            </a:ext>
          </a:extLst>
        </cdr:cNvPr>
        <cdr:cNvSpPr txBox="1"/>
      </cdr:nvSpPr>
      <cdr:spPr>
        <a:xfrm xmlns:a="http://schemas.openxmlformats.org/drawingml/2006/main">
          <a:off x="6453818" y="418143"/>
          <a:ext cx="1056698" cy="907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dirty="0">
              <a:latin typeface="+mn-lt"/>
              <a:cs typeface="Arial" panose="020B0604020202020204" pitchFamily="34" charset="0"/>
            </a:rPr>
            <a:t>Capital</a:t>
          </a:r>
          <a:r>
            <a:rPr lang="en-US" sz="1800" b="1" baseline="0" dirty="0">
              <a:latin typeface="+mn-lt"/>
              <a:cs typeface="Arial" panose="020B0604020202020204" pitchFamily="34" charset="0"/>
            </a:rPr>
            <a:t> Market Line</a:t>
          </a:r>
        </a:p>
        <a:p xmlns:a="http://schemas.openxmlformats.org/drawingml/2006/main">
          <a:endParaRPr lang="en-US" sz="1800" b="1" dirty="0">
            <a:latin typeface="+mn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0.46934</cdr:x>
      <cdr:y>0.34102</cdr:y>
    </cdr:from>
    <cdr:to>
      <cdr:x>0.72544</cdr:x>
      <cdr:y>0.42081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9808D277-02DF-4D96-9FC9-19719FB7D2B1}"/>
            </a:ext>
          </a:extLst>
        </cdr:cNvPr>
        <cdr:cNvSpPr txBox="1"/>
      </cdr:nvSpPr>
      <cdr:spPr>
        <a:xfrm xmlns:a="http://schemas.openxmlformats.org/drawingml/2006/main">
          <a:off x="4064387" y="2144845"/>
          <a:ext cx="2217749" cy="5017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>
              <a:latin typeface="+mn-lt"/>
              <a:cs typeface="Arial" panose="020B0604020202020204" pitchFamily="34" charset="0"/>
            </a:rPr>
            <a:t>M  (Market Portfolio)</a:t>
          </a:r>
        </a:p>
      </cdr:txBody>
    </cdr:sp>
  </cdr:relSizeAnchor>
  <cdr:relSizeAnchor xmlns:cdr="http://schemas.openxmlformats.org/drawingml/2006/chartDrawing">
    <cdr:from>
      <cdr:x>0.00942</cdr:x>
      <cdr:y>0.5346</cdr:y>
    </cdr:from>
    <cdr:to>
      <cdr:x>0.1137</cdr:x>
      <cdr:y>0.66164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9101EDBE-5E0D-400E-A05A-E1E3ED9DB2A6}"/>
            </a:ext>
          </a:extLst>
        </cdr:cNvPr>
        <cdr:cNvSpPr txBox="1"/>
      </cdr:nvSpPr>
      <cdr:spPr>
        <a:xfrm xmlns:a="http://schemas.openxmlformats.org/drawingml/2006/main">
          <a:off x="71128" y="2930128"/>
          <a:ext cx="787379" cy="696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dirty="0">
              <a:latin typeface="+mn-lt"/>
              <a:cs typeface="Arial" panose="020B0604020202020204" pitchFamily="34" charset="0"/>
            </a:rPr>
            <a:t>Risk</a:t>
          </a:r>
          <a:r>
            <a:rPr lang="en-US" sz="1800" b="1" baseline="0" dirty="0">
              <a:latin typeface="+mn-lt"/>
              <a:cs typeface="Arial" panose="020B0604020202020204" pitchFamily="34" charset="0"/>
            </a:rPr>
            <a:t> Free </a:t>
          </a:r>
        </a:p>
        <a:p xmlns:a="http://schemas.openxmlformats.org/drawingml/2006/main">
          <a:r>
            <a:rPr lang="en-US" sz="1800" b="1" baseline="0" dirty="0">
              <a:latin typeface="+mn-lt"/>
              <a:cs typeface="Arial" panose="020B0604020202020204" pitchFamily="34" charset="0"/>
            </a:rPr>
            <a:t>Rate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73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5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1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8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9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0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6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6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3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6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0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03209-5B44-4C3F-95DD-FCFB7FB7354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C9A1-F2D7-4C32-A297-9DC7C21A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Calibri" pitchFamily="34" charset="0"/>
              <a:cs typeface="Arial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cs typeface="Arial" charset="0"/>
              </a:rPr>
              <a:t>Finance for </a:t>
            </a:r>
            <a:r>
              <a:rPr lang="en-US" sz="3200" b="1" dirty="0">
                <a:latin typeface="Calibri" pitchFamily="34" charset="0"/>
                <a:cs typeface="Arial" pitchFamily="34" charset="0"/>
              </a:rPr>
              <a:t>Normal People</a:t>
            </a:r>
            <a:r>
              <a:rPr lang="en-US" sz="3200" dirty="0">
                <a:latin typeface="Calibri" pitchFamily="34" charset="0"/>
                <a:cs typeface="Arial" charset="0"/>
              </a:rPr>
              <a:t/>
            </a:r>
            <a:br>
              <a:rPr lang="en-US" sz="3200" dirty="0">
                <a:latin typeface="Calibri" pitchFamily="34" charset="0"/>
                <a:cs typeface="Arial" charset="0"/>
              </a:rPr>
            </a:br>
            <a:endParaRPr lang="en-US" sz="3200" dirty="0"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endParaRPr lang="en-US" b="1" dirty="0"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r>
              <a:rPr lang="en-US" b="1" dirty="0"/>
              <a:t>Chapter 10: Behavioral Asset Pricing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313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Theoretical Capital Asset Pricing Model (CAPM)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The expected return of an asset is a function of: </a:t>
            </a:r>
          </a:p>
          <a:p>
            <a:pPr marL="0" indent="0">
              <a:buNone/>
            </a:pPr>
            <a:r>
              <a:rPr lang="en-US" b="1" dirty="0"/>
              <a:t> </a:t>
            </a:r>
          </a:p>
          <a:p>
            <a:pPr marL="0" lvl="0" indent="0">
              <a:buNone/>
            </a:pPr>
            <a:r>
              <a:rPr lang="en-US" b="1" dirty="0"/>
              <a:t>1.   Risk related the Market factor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0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br>
              <a:rPr lang="en-US" sz="2800" b="1" dirty="0">
                <a:latin typeface="+mn-lt"/>
              </a:rPr>
            </a:br>
            <a:r>
              <a:rPr lang="en-US" sz="2400" b="1" dirty="0">
                <a:latin typeface="+mn-lt"/>
              </a:rPr>
              <a:t>Figure 10-1: The capital Market Line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>
              <a:latin typeface="+mn-lt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073657"/>
              </p:ext>
            </p:extLst>
          </p:nvPr>
        </p:nvGraphicFramePr>
        <p:xfrm>
          <a:off x="392513" y="1106350"/>
          <a:ext cx="7550709" cy="5480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357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The theoretical CAPM </a:t>
            </a:r>
            <a:endParaRPr lang="en-US" sz="2800" dirty="0"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076" y="1872867"/>
            <a:ext cx="5945847" cy="387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4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The theoretical CAPM </a:t>
            </a:r>
            <a:endParaRPr lang="en-US" sz="2800" dirty="0"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1" y="1828800"/>
            <a:ext cx="5945847" cy="450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45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r>
              <a:rPr lang="en-US" sz="2800" b="1" dirty="0" smtClean="0">
                <a:latin typeface="+mn-lt"/>
              </a:rPr>
              <a:t/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The theoretical CAPM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5736"/>
            <a:ext cx="7886700" cy="458441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909" y="1690690"/>
            <a:ext cx="5945847" cy="501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67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913" y="1690689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The Empirical Three-Factor Asset Pricing Model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sz="2400" b="1" dirty="0"/>
              <a:t>The expected return of an asset is a function of: </a:t>
            </a:r>
          </a:p>
          <a:p>
            <a:pPr marL="0" indent="0">
              <a:buNone/>
            </a:pPr>
            <a:r>
              <a:rPr lang="en-US" sz="2400" b="1" dirty="0"/>
              <a:t> </a:t>
            </a:r>
          </a:p>
          <a:p>
            <a:pPr marL="457200" lvl="0" indent="-457200">
              <a:buAutoNum type="arabicPeriod"/>
            </a:pPr>
            <a:r>
              <a:rPr lang="en-US" sz="2400" b="1" dirty="0" smtClean="0"/>
              <a:t>Risk </a:t>
            </a:r>
            <a:r>
              <a:rPr lang="en-US" sz="2400" b="1" dirty="0"/>
              <a:t>related the Market factor; </a:t>
            </a:r>
            <a:endParaRPr lang="en-US" sz="2400" b="1" dirty="0" smtClean="0"/>
          </a:p>
          <a:p>
            <a:pPr marL="457200" lvl="0" indent="-457200">
              <a:buAutoNum type="arabicPeriod"/>
            </a:pPr>
            <a:endParaRPr lang="en-US" sz="2400" b="1" dirty="0"/>
          </a:p>
          <a:p>
            <a:pPr marL="457200" lvl="0" indent="-457200">
              <a:buAutoNum type="arabicPeriod" startAt="2"/>
            </a:pPr>
            <a:r>
              <a:rPr lang="en-US" sz="2400" b="1" dirty="0" smtClean="0"/>
              <a:t>Risk </a:t>
            </a:r>
            <a:r>
              <a:rPr lang="en-US" sz="2400" b="1" dirty="0"/>
              <a:t>related to the Small-Large factor</a:t>
            </a:r>
            <a:r>
              <a:rPr lang="en-US" sz="2400" b="1" dirty="0" smtClean="0"/>
              <a:t>;</a:t>
            </a:r>
          </a:p>
          <a:p>
            <a:pPr marL="457200" lvl="0" indent="-457200">
              <a:buAutoNum type="arabicPeriod" startAt="2"/>
            </a:pPr>
            <a:endParaRPr lang="en-US" sz="2400" b="1" dirty="0"/>
          </a:p>
          <a:p>
            <a:pPr marL="0" lvl="0" indent="0">
              <a:buNone/>
            </a:pPr>
            <a:r>
              <a:rPr lang="en-US" sz="2400" b="1" dirty="0"/>
              <a:t>3.   Risk related the Value-Growth factor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53240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CAPM and Three-Factor </a:t>
            </a:r>
            <a:r>
              <a:rPr lang="en-US" sz="2800" b="1" dirty="0">
                <a:latin typeface="+mn-lt"/>
              </a:rPr>
              <a:t>Model</a:t>
            </a:r>
            <a:br>
              <a:rPr lang="en-US" sz="2800" b="1" dirty="0">
                <a:latin typeface="+mn-lt"/>
              </a:rPr>
            </a:br>
            <a:r>
              <a:rPr lang="en-US" sz="2800" b="1" dirty="0" smtClean="0">
                <a:latin typeface="+mn-lt"/>
              </a:rPr>
              <a:t>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expected return of the Barrier Fund </a:t>
            </a:r>
            <a:r>
              <a:rPr lang="en-US" dirty="0" smtClean="0"/>
              <a:t>by the CAPM: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Risk-free rate + 0.84 [Expected Market-factor return]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The expected monthly return of the Barrier Fund by the three-factor </a:t>
            </a:r>
            <a:r>
              <a:rPr lang="en-US" dirty="0" smtClean="0"/>
              <a:t>model: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Risk-free </a:t>
            </a:r>
            <a:r>
              <a:rPr lang="en-US" dirty="0"/>
              <a:t>rate </a:t>
            </a:r>
          </a:p>
          <a:p>
            <a:pPr marL="0" indent="0">
              <a:buNone/>
            </a:pPr>
            <a:r>
              <a:rPr lang="en-US" dirty="0"/>
              <a:t>+ 0.82 [Expected Market-factor return] </a:t>
            </a:r>
          </a:p>
          <a:p>
            <a:pPr marL="0" indent="0">
              <a:buNone/>
            </a:pPr>
            <a:r>
              <a:rPr lang="en-US" dirty="0"/>
              <a:t>+ 0.05 [Expected Small-Large-factor return] </a:t>
            </a:r>
          </a:p>
          <a:p>
            <a:pPr marL="0" indent="0">
              <a:buNone/>
            </a:pPr>
            <a:r>
              <a:rPr lang="en-US" dirty="0"/>
              <a:t>– 0.05 [Expected Value-Growth-factor return]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50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sz="2400" b="1" dirty="0" smtClean="0"/>
              <a:t>Question</a:t>
            </a:r>
          </a:p>
          <a:p>
            <a:pPr marL="0" lvl="0" indent="0">
              <a:buNone/>
            </a:pPr>
            <a:endParaRPr lang="en-US" sz="2400" b="1" dirty="0"/>
          </a:p>
          <a:p>
            <a:pPr marL="0" lvl="0" indent="0">
              <a:buNone/>
            </a:pPr>
            <a:r>
              <a:rPr lang="en-US" sz="2400" b="1" dirty="0" smtClean="0"/>
              <a:t>Excel </a:t>
            </a:r>
            <a:r>
              <a:rPr lang="en-US" sz="2400" b="1" dirty="0"/>
              <a:t>file “factors-Students” includes monthly factor returns of 5 factors, market, small-large, value-growth, profitability, and investment. Factor returns are returns minus Treasury-bill returns that proxy for the risk free returns. It also includes monthly returns minus Treasury-bill returns of four mutual funds: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VISGX </a:t>
            </a:r>
            <a:r>
              <a:rPr lang="en-US" sz="2400" b="1" dirty="0"/>
              <a:t>- Vanguard Small Capitalization Growth Index Fund</a:t>
            </a:r>
          </a:p>
          <a:p>
            <a:pPr marL="0" indent="0">
              <a:buNone/>
            </a:pPr>
            <a:r>
              <a:rPr lang="en-US" sz="2400" b="1" dirty="0"/>
              <a:t>VISVX  - Vanguard Small Capitalization Value Index </a:t>
            </a:r>
            <a:r>
              <a:rPr lang="en-US" sz="2400" b="1" dirty="0" smtClean="0"/>
              <a:t>Fund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VUVLX  </a:t>
            </a:r>
            <a:r>
              <a:rPr lang="en-US" sz="2400" b="1" dirty="0"/>
              <a:t>- Vanguard US </a:t>
            </a:r>
            <a:r>
              <a:rPr lang="en-US" sz="2400" b="1" dirty="0" smtClean="0"/>
              <a:t>Value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VIGRX  - Vanguard Growth Index Fund 	 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12071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28658" y="1764983"/>
          <a:ext cx="7886700" cy="72728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  <a:gridCol w="394335"/>
              </a:tblGrid>
              <a:tr h="36420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 5 Factors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Mkt-RF is the return on a portfolio of all US stocks minus the return on Treasury bills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SMB (Small Minus Big) is the return on a small stock portfolio (small market capitalization) minus the return on big stock portfolio (large market capitalization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15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HML (High Minus Low) is the return on a value portfolio (high ratio of book to market) minus the return on a growth portfolio (low ratio of book to market)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RMW (Robust Minus Weak) is the return on a robust operating profitability portfolio minus the return on a weak operating profitability portfolio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20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</a:rPr>
                        <a:t>CMA (Conservative Minus Aggressive) is the return on a conservative investment portfolio minus the return on an aggressive investment portfolio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15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8437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544031">
                <a:tc gridSpan="20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.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  <a:tr h="19110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1" marR="6161" marT="616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68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	 </a:t>
            </a:r>
          </a:p>
          <a:p>
            <a:pPr marL="0" indent="0">
              <a:buNone/>
            </a:pPr>
            <a:r>
              <a:rPr lang="en-US" sz="2000" b="1" dirty="0"/>
              <a:t>Examine the returns minus Treasury-bill returns of each mutual fund by the CAPM, 3-factor model, and 5-factor </a:t>
            </a:r>
            <a:r>
              <a:rPr lang="en-US" sz="2000" b="1" dirty="0" smtClean="0"/>
              <a:t>model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What </a:t>
            </a:r>
            <a:r>
              <a:rPr lang="en-US" sz="2000" b="1" dirty="0"/>
              <a:t>are the betas of each factor according to each model? 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How </a:t>
            </a:r>
            <a:r>
              <a:rPr lang="en-US" sz="2000" b="1" dirty="0"/>
              <a:t>do you interpret the betas?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Are </a:t>
            </a:r>
            <a:r>
              <a:rPr lang="en-US" sz="2000" b="1" dirty="0"/>
              <a:t>the betas consistent with the names of the funds? 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How </a:t>
            </a:r>
            <a:r>
              <a:rPr lang="en-US" sz="2000" b="1" dirty="0"/>
              <a:t>are the betas similar or different across the 3 models?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365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b="1" dirty="0"/>
              <a:t>Useful asset pricing models associate expected returns of investment </a:t>
            </a:r>
            <a:r>
              <a:rPr lang="en-US" sz="2600" b="1" dirty="0" smtClean="0"/>
              <a:t>assets</a:t>
            </a:r>
            <a:r>
              <a:rPr lang="en-US" sz="2600" b="1" dirty="0"/>
              <a:t> </a:t>
            </a:r>
            <a:r>
              <a:rPr lang="en-US" sz="2600" b="1" dirty="0" smtClean="0"/>
              <a:t>with </a:t>
            </a:r>
            <a:r>
              <a:rPr lang="en-US" sz="2600" b="1" dirty="0"/>
              <a:t>factors or </a:t>
            </a:r>
            <a:r>
              <a:rPr lang="en-US" sz="2600" b="1" dirty="0" smtClean="0"/>
              <a:t>characteristics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 smtClean="0"/>
              <a:t>Factors </a:t>
            </a:r>
            <a:r>
              <a:rPr lang="en-US" sz="2600" b="1" dirty="0" smtClean="0"/>
              <a:t>and characteristics include risk and liquidity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Investment asset pricing models are like pricing models of meals, cars, movies and virtually every other product and service </a:t>
            </a:r>
          </a:p>
          <a:p>
            <a:pPr marL="0" indent="0">
              <a:buNone/>
            </a:pPr>
            <a:r>
              <a:rPr lang="en-US" sz="2600" b="1" dirty="0"/>
              <a:t> 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053555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28653" y="1446833"/>
          <a:ext cx="8029211" cy="4259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5066"/>
                <a:gridCol w="753113"/>
                <a:gridCol w="765066"/>
                <a:gridCol w="765066"/>
                <a:gridCol w="765066"/>
                <a:gridCol w="765066"/>
                <a:gridCol w="765066"/>
                <a:gridCol w="657479"/>
                <a:gridCol w="653494"/>
                <a:gridCol w="705295"/>
                <a:gridCol w="669434"/>
              </a:tblGrid>
              <a:tr h="87510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Mkt-RF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SMB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HML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RMW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VISGX-RF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VISVX-RF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VUVLX-RF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VIGRX-RF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-3.57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-3.01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-6.39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-4.26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-3.48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-3.99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-1.20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-0.76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-3.64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3.42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0.96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-5.70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-1.86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-2.42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2.03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-1.78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-1.82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-1.35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1.63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3.23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1.87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4.41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3.03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8348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200611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1.77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279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400" b="1" dirty="0">
                <a:latin typeface="+mn-lt"/>
              </a:rPr>
              <a:t>VISGX - Vanguard Small Capitalization Growth Index Fund</a:t>
            </a:r>
            <a:endParaRPr lang="en-US" sz="24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08880" y="2176039"/>
          <a:ext cx="6273478" cy="3345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5635"/>
                <a:gridCol w="1756573"/>
                <a:gridCol w="1505635"/>
                <a:gridCol w="1505635"/>
              </a:tblGrid>
              <a:tr h="548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VISGX-RF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48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CAPM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7579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48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Coefficients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 Stat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P-value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48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Intercept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757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Mkt-RF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31.47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144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VISGX </a:t>
            </a:r>
            <a:r>
              <a:rPr lang="en-US" sz="2400" dirty="0"/>
              <a:t>is a small growth </a:t>
            </a:r>
            <a:r>
              <a:rPr lang="en-US" sz="2400" dirty="0" smtClean="0"/>
              <a:t>fund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Based </a:t>
            </a:r>
            <a:r>
              <a:rPr lang="en-US" sz="2400" dirty="0"/>
              <a:t>on the </a:t>
            </a:r>
            <a:r>
              <a:rPr lang="en-US" sz="2400" dirty="0" smtClean="0"/>
              <a:t>CAPM (1-factor model) it has a market-factor beta of 1.23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So when the return of the stock market increases by 1 percentage point, the return </a:t>
            </a:r>
            <a:r>
              <a:rPr lang="en-US" sz="2400" dirty="0"/>
              <a:t>of </a:t>
            </a:r>
            <a:r>
              <a:rPr lang="en-US" sz="2400" dirty="0" smtClean="0"/>
              <a:t>VISGX can be expected to increase by 1.23 percentage points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5208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400" b="1" dirty="0">
                <a:latin typeface="+mn-lt"/>
              </a:rPr>
              <a:t>VISGX - Vanguard Small Capitalization Growth Index Fund</a:t>
            </a:r>
            <a:endParaRPr lang="en-US" sz="24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446835" y="1690691"/>
          <a:ext cx="6701742" cy="42095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688"/>
                <a:gridCol w="1883714"/>
                <a:gridCol w="1629159"/>
                <a:gridCol w="1710181"/>
              </a:tblGrid>
              <a:tr h="496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3-Factor Model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290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4905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29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Coefficients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 Stat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P-value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2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Intercept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-0.03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2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Mkt-RF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50.37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2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SMB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18.87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4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HML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-6.46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70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VISGX is a small growth </a:t>
            </a:r>
            <a:r>
              <a:rPr lang="en-US" sz="2400" dirty="0" smtClean="0"/>
              <a:t>fund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Based </a:t>
            </a:r>
            <a:r>
              <a:rPr lang="en-US" sz="2400" dirty="0"/>
              <a:t>on the </a:t>
            </a:r>
            <a:r>
              <a:rPr lang="en-US" sz="2400" dirty="0" smtClean="0"/>
              <a:t>3-factor </a:t>
            </a:r>
            <a:r>
              <a:rPr lang="en-US" sz="2400" dirty="0"/>
              <a:t>model, it tilts toward small capitalization stocks and away from large capitalization stocks (Its Small-Large (SMB) beta is </a:t>
            </a:r>
            <a:r>
              <a:rPr lang="en-US" sz="2400" dirty="0" smtClean="0"/>
              <a:t>positive 0.78)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tilts away from value stocks and toward growth stocks (Its Value-Growth (HML) beta is </a:t>
            </a:r>
            <a:r>
              <a:rPr lang="en-US" sz="2400" dirty="0" smtClean="0"/>
              <a:t>negative -0.25)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0006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sz="2400" b="1" dirty="0">
                <a:latin typeface="+mn-lt"/>
              </a:rPr>
              <a:t>VISGX - Vanguard Small Capitalization Growth Index Fund</a:t>
            </a:r>
            <a:endParaRPr lang="en-US" sz="24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180620" y="1481553"/>
          <a:ext cx="6979531" cy="4606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9285"/>
                <a:gridCol w="1941676"/>
                <a:gridCol w="1679285"/>
                <a:gridCol w="1679285"/>
              </a:tblGrid>
              <a:tr h="45611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5-Factor Model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891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Coefficients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 Stat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P-value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Intercept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1.02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Mkt-RF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48.64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SMB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18.83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HML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-3.79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6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RMW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-0.20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-3.19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-0.25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553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Behavioral asset pricing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VISGX is a small growth </a:t>
            </a:r>
            <a:r>
              <a:rPr lang="en-US" sz="2400" dirty="0" smtClean="0"/>
              <a:t>fund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Based </a:t>
            </a:r>
            <a:r>
              <a:rPr lang="en-US" sz="2400" dirty="0"/>
              <a:t>on the 5-factor model, </a:t>
            </a:r>
            <a:r>
              <a:rPr lang="en-US" sz="2400" dirty="0" smtClean="0"/>
              <a:t>it </a:t>
            </a:r>
            <a:r>
              <a:rPr lang="en-US" sz="2400" dirty="0"/>
              <a:t>tilts away from stocks with robust profitability and stocks with conservative </a:t>
            </a:r>
            <a:r>
              <a:rPr lang="en-US" sz="2400" dirty="0" smtClean="0"/>
              <a:t>investment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Its RMW coefficient is negative -0.20, and its CMA coefficient is negative -0.25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5508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Empirical Evidence and Theoretical Rationales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What is the rationale for the value-growth factor?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What is the rationale for the profitability factor?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3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Fleeting and sustained factors in asset pricing models</a:t>
            </a:r>
            <a:endParaRPr lang="en-US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Does the association between a factor and future returns </a:t>
            </a:r>
            <a:r>
              <a:rPr lang="en-US" sz="2400" b="1" dirty="0" smtClean="0"/>
              <a:t>disappear </a:t>
            </a:r>
            <a:r>
              <a:rPr lang="en-US" sz="2400" b="1" dirty="0"/>
              <a:t>with no evidence of arbitrage?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Does the association disappear with evidence of arbitrage?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Does the association not disappear even with evidence of arbitrage?</a:t>
            </a:r>
          </a:p>
        </p:txBody>
      </p:sp>
    </p:spTree>
    <p:extLst>
      <p:ext uri="{BB962C8B-B14F-4D97-AF65-F5344CB8AC3E}">
        <p14:creationId xmlns:p14="http://schemas.microsoft.com/office/powerpoint/2010/main" val="3070751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What is the rationale for </a:t>
            </a:r>
            <a:r>
              <a:rPr lang="en-US" sz="2400" b="1" dirty="0"/>
              <a:t>the empirical associations between stock returns and </a:t>
            </a:r>
            <a:r>
              <a:rPr lang="en-US" sz="2400" b="1" dirty="0" smtClean="0"/>
              <a:t>Small-Large </a:t>
            </a:r>
            <a:r>
              <a:rPr lang="en-US" sz="2400" b="1" dirty="0"/>
              <a:t>and Value-Growth </a:t>
            </a:r>
            <a:r>
              <a:rPr lang="en-US" sz="2400" b="1" dirty="0" smtClean="0"/>
              <a:t>factors?</a:t>
            </a:r>
            <a:endParaRPr lang="en-US" sz="2400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1.  Data </a:t>
            </a:r>
            <a:r>
              <a:rPr lang="en-US" sz="2400" b="1" dirty="0"/>
              <a:t>Mining Hypothesis: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The empirical associations </a:t>
            </a:r>
            <a:r>
              <a:rPr lang="en-US" sz="2400" b="1" dirty="0" smtClean="0"/>
              <a:t>are </a:t>
            </a:r>
            <a:r>
              <a:rPr lang="en-US" sz="2400" b="1" dirty="0"/>
              <a:t>due to “data mining” </a:t>
            </a:r>
          </a:p>
        </p:txBody>
      </p:sp>
    </p:spTree>
    <p:extLst>
      <p:ext uri="{BB962C8B-B14F-4D97-AF65-F5344CB8AC3E}">
        <p14:creationId xmlns:p14="http://schemas.microsoft.com/office/powerpoint/2010/main" val="382888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The expected price of a meal is a function of: </a:t>
            </a:r>
          </a:p>
          <a:p>
            <a:pPr marL="0" indent="0">
              <a:buNone/>
            </a:pPr>
            <a:r>
              <a:rPr lang="en-US" sz="2400" b="1" dirty="0"/>
              <a:t> </a:t>
            </a:r>
          </a:p>
          <a:p>
            <a:pPr marL="0" lvl="0" indent="0">
              <a:buNone/>
            </a:pPr>
            <a:r>
              <a:rPr lang="en-US" sz="2400" b="1" dirty="0"/>
              <a:t>1.      Wants for utilitarian benefits such as high nutrition and great convenience </a:t>
            </a:r>
          </a:p>
          <a:p>
            <a:pPr marL="0" lvl="0" indent="0">
              <a:buNone/>
            </a:pPr>
            <a:endParaRPr lang="en-US" sz="2400" b="1" dirty="0"/>
          </a:p>
          <a:p>
            <a:pPr marL="0" lvl="0" indent="0">
              <a:buNone/>
            </a:pPr>
            <a:r>
              <a:rPr lang="en-US" sz="2400" b="1" dirty="0"/>
              <a:t>2.      Wants for expressive and emotional benefits such as great prestige and pleasing esthetics </a:t>
            </a:r>
          </a:p>
          <a:p>
            <a:pPr marL="0" lvl="0" indent="0">
              <a:buNone/>
            </a:pPr>
            <a:endParaRPr lang="en-US" sz="2400" b="1" dirty="0"/>
          </a:p>
          <a:p>
            <a:pPr marL="0" lvl="0" indent="0">
              <a:buNone/>
            </a:pPr>
            <a:r>
              <a:rPr lang="en-US" sz="2400" b="1" dirty="0"/>
              <a:t>3.      Cognitive and emotional errors such as inferring wine quality from its price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361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Expectations of stock returns =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    3.47**</a:t>
            </a:r>
          </a:p>
          <a:p>
            <a:pPr marL="0" indent="0">
              <a:buNone/>
            </a:pPr>
            <a:r>
              <a:rPr lang="en-US" sz="2400" b="1" i="1" dirty="0"/>
              <a:t> - 0.54** (Book-to-market ratio) </a:t>
            </a:r>
          </a:p>
          <a:p>
            <a:pPr marL="0" indent="0">
              <a:buNone/>
            </a:pPr>
            <a:r>
              <a:rPr lang="en-US" sz="2400" b="1" i="1" dirty="0"/>
              <a:t>+ 0.31** (Market capitalization)</a:t>
            </a:r>
          </a:p>
          <a:p>
            <a:pPr marL="0" indent="0">
              <a:buNone/>
            </a:pPr>
            <a:r>
              <a:rPr lang="en-US" sz="2400" b="1" dirty="0"/>
              <a:t> – 0.05 (Market-factor beta)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** </a:t>
            </a:r>
            <a:r>
              <a:rPr lang="en-US" sz="2400" b="1" dirty="0"/>
              <a:t>Statistically significant at the 0.01 level or </a:t>
            </a:r>
            <a:r>
              <a:rPr lang="en-US" sz="2400" b="1" dirty="0" smtClean="0"/>
              <a:t>better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This is inconsistent with the data mining hypothesis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39823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What </a:t>
            </a:r>
            <a:r>
              <a:rPr lang="en-US" sz="2400" b="1" dirty="0"/>
              <a:t>is the rationale for the empirical associations between stock returns and Small-Large and Value-Growth factors?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400" b="1" dirty="0" smtClean="0"/>
              <a:t>2</a:t>
            </a:r>
            <a:r>
              <a:rPr lang="en-US" sz="2400" b="1" dirty="0"/>
              <a:t>.   Risk Hypothesis: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The empirical associations are due to the role of the Small-Large and Value-Growth factors as indicators of </a:t>
            </a:r>
            <a:r>
              <a:rPr lang="en-US" sz="2400" b="1" dirty="0" smtClean="0"/>
              <a:t>risk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546260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Expectations of stock returns =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    3.47**</a:t>
            </a:r>
          </a:p>
          <a:p>
            <a:pPr marL="0" indent="0">
              <a:buNone/>
            </a:pPr>
            <a:r>
              <a:rPr lang="en-US" sz="2400" b="1" dirty="0"/>
              <a:t> - 0.54** (Book-to-market ratio) </a:t>
            </a:r>
          </a:p>
          <a:p>
            <a:pPr marL="0" indent="0">
              <a:buNone/>
            </a:pPr>
            <a:r>
              <a:rPr lang="en-US" sz="2400" b="1" dirty="0"/>
              <a:t>+ 0.31** (Market capitalization)</a:t>
            </a:r>
          </a:p>
          <a:p>
            <a:pPr marL="0" indent="0">
              <a:buNone/>
            </a:pPr>
            <a:r>
              <a:rPr lang="en-US" sz="2400" b="1" i="1" dirty="0"/>
              <a:t> – 0.05 (Market-factor beta)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** </a:t>
            </a:r>
            <a:r>
              <a:rPr lang="en-US" sz="2400" b="1" dirty="0"/>
              <a:t>Statistically significant at the 0.01 level or </a:t>
            </a:r>
            <a:r>
              <a:rPr lang="en-US" sz="2400" b="1" dirty="0" smtClean="0"/>
              <a:t>better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This is inconsistent with the risk hypothesis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450614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What </a:t>
            </a:r>
            <a:r>
              <a:rPr lang="en-US" sz="2400" b="1" dirty="0"/>
              <a:t>is the rationale for the empirical associations between stock returns and Small-Large and Value-Growth factors?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400" b="1" dirty="0" smtClean="0"/>
              <a:t>3</a:t>
            </a:r>
            <a:r>
              <a:rPr lang="en-US" sz="2400" b="1" dirty="0"/>
              <a:t>.    Cognitive Errors Hypothesis: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The empirical associations are due to cognitive errors, such as representativeness, where investors extrapolate high past sales, earnings, and other measures into the future</a:t>
            </a:r>
          </a:p>
        </p:txBody>
      </p:sp>
    </p:spTree>
    <p:extLst>
      <p:ext uri="{BB962C8B-B14F-4D97-AF65-F5344CB8AC3E}">
        <p14:creationId xmlns:p14="http://schemas.microsoft.com/office/powerpoint/2010/main" val="731481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</a:t>
            </a:r>
            <a:r>
              <a:rPr lang="en-US" sz="2800" b="1" dirty="0" smtClean="0">
                <a:latin typeface="+mn-lt"/>
              </a:rPr>
              <a:t>Pricing</a:t>
            </a:r>
            <a:br>
              <a:rPr lang="en-US" sz="2800" b="1" dirty="0" smtClean="0">
                <a:latin typeface="+mn-lt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Table 10-2: Questionnaire where surveyed investors had only the characteristics of companies</a:t>
            </a:r>
            <a:r>
              <a:rPr lang="en-US" sz="2000" b="1" dirty="0" smtClean="0">
                <a:latin typeface="+mn-lt"/>
              </a:rPr>
              <a:t> 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784502"/>
              </p:ext>
            </p:extLst>
          </p:nvPr>
        </p:nvGraphicFramePr>
        <p:xfrm>
          <a:off x="628650" y="2110565"/>
          <a:ext cx="8036885" cy="334764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4528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32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78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00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891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71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8737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3526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28737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193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27140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28737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19875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669851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82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2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129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Company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Price-to-Book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Market Capitalization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Past Stock Return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Bad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Good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75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Company 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High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48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Company 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High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48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Company 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High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48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Company 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High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High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48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90100"/>
            <a:ext cx="11079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420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sz="2400" b="1" i="1" dirty="0" smtClean="0"/>
              <a:t>Fortune</a:t>
            </a:r>
            <a:r>
              <a:rPr lang="en-US" sz="2400" b="1" dirty="0" smtClean="0"/>
              <a:t> </a:t>
            </a:r>
            <a:r>
              <a:rPr lang="en-US" sz="2400" b="1" dirty="0"/>
              <a:t>ratings on long-term investment value =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5.93 </a:t>
            </a:r>
            <a:r>
              <a:rPr lang="en-US" sz="2400" b="1" dirty="0"/>
              <a:t>+ 0.06 (Characteristic score</a:t>
            </a:r>
            <a:r>
              <a:rPr lang="en-US" sz="2400" b="1" dirty="0" smtClean="0"/>
              <a:t>)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Not statistically significant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This is inconsistent with the cognitive errors hypothesis</a:t>
            </a:r>
            <a:endParaRPr lang="en-US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6845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4"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What is the rationale for the empirical associations between stock returns and Small-Large and Value-Growth factors?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AutoNum type="arabicPeriod" startAt="4"/>
            </a:pPr>
            <a:r>
              <a:rPr lang="en-US" b="1" dirty="0"/>
              <a:t>Emotional Errors Hypothesis: </a:t>
            </a:r>
          </a:p>
          <a:p>
            <a:pPr marL="514350" indent="-514350">
              <a:buAutoNum type="arabicPeriod" startAt="4"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The empirical associations are due to emotional errors, such as misleading affect </a:t>
            </a:r>
          </a:p>
        </p:txBody>
      </p:sp>
    </p:spTree>
    <p:extLst>
      <p:ext uri="{BB962C8B-B14F-4D97-AF65-F5344CB8AC3E}">
        <p14:creationId xmlns:p14="http://schemas.microsoft.com/office/powerpoint/2010/main" val="41147967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Expected-return </a:t>
            </a:r>
            <a:r>
              <a:rPr lang="en-US" sz="2400" b="1" dirty="0"/>
              <a:t>score = 8.4 – 0.4** (Risk score)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** </a:t>
            </a:r>
            <a:r>
              <a:rPr lang="en-US" sz="2400" b="1" dirty="0"/>
              <a:t>Statistically significant at the 0.01 level or better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This </a:t>
            </a:r>
            <a:r>
              <a:rPr lang="en-US" sz="2400" b="1" dirty="0"/>
              <a:t>is consistent with the emotional errors hypothesis. 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21366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r>
              <a:rPr lang="en-US" sz="2800" b="1" dirty="0" smtClean="0">
                <a:latin typeface="+mn-lt"/>
              </a:rPr>
              <a:t/>
            </a:r>
            <a:br>
              <a:rPr lang="en-US" sz="2800" b="1" dirty="0" smtClean="0">
                <a:latin typeface="+mn-lt"/>
              </a:rPr>
            </a:br>
            <a:r>
              <a:rPr lang="en-US" altLang="en-US" sz="2200" b="1" dirty="0"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Table 10-3: </a:t>
            </a:r>
            <a:r>
              <a:rPr lang="en-US" altLang="en-US" sz="22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Questionnaire where surveyed investors had only the names of companies and their industries</a:t>
            </a:r>
            <a:r>
              <a:rPr lang="en-US" altLang="en-US" sz="2200" b="1" dirty="0">
                <a:latin typeface="+mn-lt"/>
              </a:rPr>
              <a:t/>
            </a:r>
            <a:br>
              <a:rPr lang="en-US" altLang="en-US" sz="2200" b="1" dirty="0">
                <a:latin typeface="+mn-lt"/>
              </a:rPr>
            </a:br>
            <a:endParaRPr lang="en-US" sz="22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124148"/>
              </p:ext>
            </p:extLst>
          </p:nvPr>
        </p:nvGraphicFramePr>
        <p:xfrm>
          <a:off x="659219" y="2424224"/>
          <a:ext cx="7431567" cy="25280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164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10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69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78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028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528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3399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3399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24776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23399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233996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4169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16798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1493445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244319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6626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Company 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Industry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Bad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Good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Never heard of the company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Apache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Crude-Oil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○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1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Sara Lee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Food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○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1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Cardinal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Health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Health Care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○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1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Procter &amp;Gamble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Household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○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0752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sz="2400" b="1" i="1" dirty="0" smtClean="0"/>
              <a:t>Fortune</a:t>
            </a:r>
            <a:r>
              <a:rPr lang="en-US" sz="2400" b="1" dirty="0" smtClean="0"/>
              <a:t> </a:t>
            </a:r>
            <a:r>
              <a:rPr lang="en-US" sz="2400" b="1" dirty="0"/>
              <a:t>ratings on long-term investment value = </a:t>
            </a: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2.13 </a:t>
            </a:r>
            <a:r>
              <a:rPr lang="en-US" sz="2400" b="1" dirty="0"/>
              <a:t>+ 0.6** (Affect score)</a:t>
            </a:r>
          </a:p>
          <a:p>
            <a:pPr marL="0" indent="0">
              <a:buNone/>
            </a:pPr>
            <a:r>
              <a:rPr lang="en-US" sz="2400" b="1" dirty="0" smtClean="0"/>
              <a:t>** </a:t>
            </a:r>
            <a:r>
              <a:rPr lang="en-US" sz="2400" b="1" dirty="0"/>
              <a:t>Statistically significant at the 0.01 level or </a:t>
            </a:r>
            <a:r>
              <a:rPr lang="en-US" sz="2400" b="1" dirty="0" smtClean="0"/>
              <a:t>better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This </a:t>
            </a:r>
            <a:r>
              <a:rPr lang="en-US" sz="2400" b="1" dirty="0"/>
              <a:t>is consistent with the emotional errors </a:t>
            </a:r>
            <a:r>
              <a:rPr lang="en-US" sz="2400" b="1" dirty="0" smtClean="0"/>
              <a:t>hypothesis 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646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3800" b="1" dirty="0" smtClean="0"/>
              <a:t>Question</a:t>
            </a:r>
          </a:p>
          <a:p>
            <a:pPr marL="0" lvl="0" indent="0">
              <a:buNone/>
            </a:pPr>
            <a:r>
              <a:rPr lang="en-US" sz="3400" dirty="0" smtClean="0"/>
              <a:t> </a:t>
            </a:r>
          </a:p>
          <a:p>
            <a:pPr marL="0" indent="0">
              <a:buNone/>
            </a:pPr>
            <a:r>
              <a:rPr lang="en-US" sz="2900" dirty="0" smtClean="0"/>
              <a:t>Think </a:t>
            </a:r>
            <a:r>
              <a:rPr lang="en-US" sz="2900" dirty="0"/>
              <a:t>about a pricing model of cars, associating car prices with its features and </a:t>
            </a:r>
            <a:r>
              <a:rPr lang="en-US" sz="2900" dirty="0" smtClean="0"/>
              <a:t>characteristics</a:t>
            </a:r>
          </a:p>
          <a:p>
            <a:pPr marL="0" indent="0">
              <a:buNone/>
            </a:pPr>
            <a:r>
              <a:rPr lang="en-US" sz="2900" dirty="0" smtClean="0"/>
              <a:t>What </a:t>
            </a:r>
            <a:r>
              <a:rPr lang="en-US" sz="2900" dirty="0"/>
              <a:t>are some features and characteristics that account for the difference in price between a Toyota Corolla and a Rolls Royce Phantom, and between a Rolls Royce Phantom and a Lamborghini </a:t>
            </a:r>
            <a:r>
              <a:rPr lang="en-US" sz="2900" dirty="0" err="1"/>
              <a:t>Veneno</a:t>
            </a:r>
            <a:r>
              <a:rPr lang="en-US" sz="2900" dirty="0"/>
              <a:t>? </a:t>
            </a:r>
          </a:p>
          <a:p>
            <a:pPr marL="0" indent="0">
              <a:buNone/>
            </a:pPr>
            <a:r>
              <a:rPr lang="en-US" sz="2900" dirty="0"/>
              <a:t>Describe the utilitarian, expressive and emotional benefits of each </a:t>
            </a:r>
            <a:r>
              <a:rPr lang="en-US" sz="2900" dirty="0" smtClean="0"/>
              <a:t>feature </a:t>
            </a:r>
            <a:r>
              <a:rPr lang="en-US" sz="2900" dirty="0"/>
              <a:t>and </a:t>
            </a:r>
            <a:r>
              <a:rPr lang="en-US" sz="2900" dirty="0" smtClean="0"/>
              <a:t>characteristic</a:t>
            </a:r>
            <a:endParaRPr lang="en-US" sz="2900" dirty="0"/>
          </a:p>
          <a:p>
            <a:pPr marL="0" indent="0">
              <a:buNone/>
            </a:pPr>
            <a:r>
              <a:rPr lang="en-US" sz="2900" dirty="0"/>
              <a:t>What do car manufacturers do to enhance the utilitarian, expressive, and emotional benefits of their cars?</a:t>
            </a:r>
          </a:p>
          <a:p>
            <a:pPr marL="0" indent="0">
              <a:buNone/>
            </a:pPr>
            <a:r>
              <a:rPr lang="en-US" sz="2900" dirty="0"/>
              <a:t>How do car manufacturers and car sellers exploit the cognitive and emotional errors of car buyers?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04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What is the rationale for the empirical associations between stock returns and Small-Large and Value-Growth factors?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514350" indent="-514350">
              <a:buAutoNum type="arabicPeriod" startAt="5"/>
            </a:pPr>
            <a:r>
              <a:rPr lang="en-US" sz="2400" b="1" dirty="0"/>
              <a:t>Wants for Expressive and Emotional Benefits Hypothesis: </a:t>
            </a:r>
          </a:p>
          <a:p>
            <a:pPr marL="514350" indent="-514350">
              <a:buAutoNum type="arabicPeriod" startAt="5"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The empirical associations are due to wants for the </a:t>
            </a:r>
            <a:r>
              <a:rPr lang="en-US" sz="2400" b="1" dirty="0" smtClean="0"/>
              <a:t>high </a:t>
            </a:r>
            <a:r>
              <a:rPr lang="en-US" sz="2400" b="1" dirty="0"/>
              <a:t>expressive and emotional benefits delivered by stocks of large and growth </a:t>
            </a:r>
            <a:r>
              <a:rPr lang="en-US" sz="2400" b="1" dirty="0" smtClean="0"/>
              <a:t>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819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Standard and behavioral asset pricing rationales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Empirical findings </a:t>
            </a:r>
            <a:r>
              <a:rPr lang="en-US" sz="2400" b="1" dirty="0" smtClean="0"/>
              <a:t>can </a:t>
            </a:r>
            <a:r>
              <a:rPr lang="en-US" sz="2400" b="1" dirty="0"/>
              <a:t>consistent </a:t>
            </a:r>
            <a:r>
              <a:rPr lang="en-US" sz="2400" b="1" dirty="0" smtClean="0"/>
              <a:t>with </a:t>
            </a:r>
            <a:r>
              <a:rPr lang="en-US" sz="2400" b="1" dirty="0"/>
              <a:t>more than one possible rationale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Rationales for the momentum factor are one example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92725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smtClean="0"/>
              <a:t>We  </a:t>
            </a:r>
            <a:r>
              <a:rPr lang="en-US" sz="2400" b="1" dirty="0"/>
              <a:t>illustrate behavioral asset pricing models by adding two social responsibility factors to the four-factor asset pricing model with Market, Small-Large, Value-Growth, and Momentum </a:t>
            </a:r>
            <a:r>
              <a:rPr lang="en-US" sz="2400" b="1" dirty="0" smtClean="0"/>
              <a:t>factors: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The Top-Bottom factor – Reflecting cognitive errors</a:t>
            </a:r>
          </a:p>
          <a:p>
            <a:pPr marL="0" indent="0">
              <a:buNone/>
            </a:pPr>
            <a:r>
              <a:rPr lang="en-US" sz="2400" b="1" dirty="0" smtClean="0"/>
              <a:t>The Accepted-Shunned factor – Reflecting wants</a:t>
            </a:r>
          </a:p>
        </p:txBody>
      </p:sp>
    </p:spTree>
    <p:extLst>
      <p:ext uri="{BB962C8B-B14F-4D97-AF65-F5344CB8AC3E}">
        <p14:creationId xmlns:p14="http://schemas.microsoft.com/office/powerpoint/2010/main" val="19713262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The “</a:t>
            </a:r>
            <a:r>
              <a:rPr lang="en-US" sz="2400" b="1" dirty="0"/>
              <a:t>Top-Bottom” </a:t>
            </a:r>
            <a:r>
              <a:rPr lang="en-US" sz="2400" b="1" dirty="0" smtClean="0"/>
              <a:t>factor consists </a:t>
            </a:r>
            <a:r>
              <a:rPr lang="en-US" sz="2400" b="1" dirty="0"/>
              <a:t>of the difference between the returns of stocks of companies ranked high and low on five social responsibility </a:t>
            </a:r>
            <a:r>
              <a:rPr lang="en-US" sz="2400" b="1" dirty="0" smtClean="0"/>
              <a:t>criteria: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1.    Community </a:t>
            </a:r>
            <a:r>
              <a:rPr lang="en-US" sz="2400" b="1" dirty="0"/>
              <a:t>(e.g., generous giving, support for housing</a:t>
            </a:r>
            <a:r>
              <a:rPr lang="en-US" sz="2400" b="1" dirty="0" smtClean="0"/>
              <a:t>)</a:t>
            </a:r>
          </a:p>
          <a:p>
            <a:pPr marL="457200" indent="-457200">
              <a:buAutoNum type="arabicPeriod" startAt="2"/>
            </a:pPr>
            <a:r>
              <a:rPr lang="en-US" sz="2400" b="1" dirty="0" smtClean="0"/>
              <a:t>Diversity </a:t>
            </a:r>
            <a:r>
              <a:rPr lang="en-US" sz="2400" b="1" dirty="0"/>
              <a:t>(e.g., promotion of women and </a:t>
            </a:r>
            <a:r>
              <a:rPr lang="en-US" sz="2400" b="1" dirty="0" smtClean="0"/>
              <a:t>minorities) </a:t>
            </a:r>
          </a:p>
          <a:p>
            <a:pPr marL="457200" indent="-457200">
              <a:buAutoNum type="arabicPeriod" startAt="2"/>
            </a:pPr>
            <a:r>
              <a:rPr lang="en-US" sz="2400" b="1" dirty="0" smtClean="0"/>
              <a:t>Employee </a:t>
            </a:r>
            <a:r>
              <a:rPr lang="en-US" sz="2400" b="1" dirty="0"/>
              <a:t>relations (e.g., strong union </a:t>
            </a:r>
            <a:r>
              <a:rPr lang="en-US" sz="2400" b="1" dirty="0" smtClean="0"/>
              <a:t>relations)</a:t>
            </a:r>
          </a:p>
          <a:p>
            <a:pPr marL="457200" indent="-457200">
              <a:buAutoNum type="arabicPeriod" startAt="2"/>
            </a:pPr>
            <a:r>
              <a:rPr lang="en-US" sz="2400" b="1" dirty="0" smtClean="0"/>
              <a:t> </a:t>
            </a:r>
            <a:r>
              <a:rPr lang="en-US" sz="2400" b="1" dirty="0"/>
              <a:t>Environment (e.g., pollution </a:t>
            </a:r>
            <a:r>
              <a:rPr lang="en-US" sz="2400" b="1" dirty="0" smtClean="0"/>
              <a:t>prevention)</a:t>
            </a:r>
          </a:p>
          <a:p>
            <a:pPr marL="457200" indent="-457200">
              <a:buAutoNum type="arabicPeriod" startAt="2"/>
            </a:pPr>
            <a:r>
              <a:rPr lang="en-US" sz="2400" b="1" dirty="0" smtClean="0"/>
              <a:t> Products </a:t>
            </a:r>
            <a:r>
              <a:rPr lang="en-US" sz="2400" b="1" dirty="0"/>
              <a:t>(e.g., product quality and </a:t>
            </a:r>
            <a:r>
              <a:rPr lang="en-US" sz="2400" b="1" dirty="0" smtClean="0"/>
              <a:t>safety)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046907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The “</a:t>
            </a:r>
            <a:r>
              <a:rPr lang="en-US" sz="2400" b="1" dirty="0"/>
              <a:t>Accepted-Shunned” </a:t>
            </a:r>
            <a:r>
              <a:rPr lang="en-US" sz="2400" b="1" dirty="0" smtClean="0"/>
              <a:t>factor consists </a:t>
            </a:r>
            <a:r>
              <a:rPr lang="en-US" sz="2400" b="1" dirty="0"/>
              <a:t>of the difference between the returns of stocks of companies commonly accepted by socially responsible investors and the returns of company stocks commonly shunned by </a:t>
            </a:r>
            <a:r>
              <a:rPr lang="en-US" sz="2400" b="1" dirty="0" smtClean="0"/>
              <a:t>them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Shunned stocks </a:t>
            </a:r>
            <a:r>
              <a:rPr lang="en-US" sz="2400" b="1" dirty="0"/>
              <a:t>include stocks of companies in the alcohol, tobacco, gambling, firearms, military, and nuclear </a:t>
            </a:r>
            <a:r>
              <a:rPr lang="en-US" sz="2400" b="1" dirty="0" smtClean="0"/>
              <a:t>industries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302306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369299"/>
              </p:ext>
            </p:extLst>
          </p:nvPr>
        </p:nvGraphicFramePr>
        <p:xfrm>
          <a:off x="974649" y="2270927"/>
          <a:ext cx="6139583" cy="438666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443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26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26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55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269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016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549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8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b="1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Barrier fund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Vanguard 500 fund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49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Alpha (annualized)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1.48%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-0.68%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4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Beta of Market factor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0.87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0.98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4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Beta of Small-Large Factor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-0.16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9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Beta of Value-Growth Factor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-0.11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4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Beta of Momentum Factor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4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Beta of Top-Bottom Factor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-0.05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9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Beta of Accepted-Shunned Factor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-0.40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8650" y="1549067"/>
            <a:ext cx="737549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Table 10-4:  Comparison of the Barrier fund to the Vanguard 500 fund by a six factor model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479776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Factors </a:t>
            </a:r>
            <a:r>
              <a:rPr lang="en-US" b="1" dirty="0"/>
              <a:t>and characteristics in asset pricing </a:t>
            </a:r>
            <a:r>
              <a:rPr lang="en-US" b="1" dirty="0" smtClean="0"/>
              <a:t>models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“Smart Beta” and asset pricing models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196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/>
              <a:t>The expected return of a stock is a function of: </a:t>
            </a:r>
          </a:p>
          <a:p>
            <a:pPr marL="0" indent="0">
              <a:buNone/>
            </a:pPr>
            <a:r>
              <a:rPr lang="en-US" sz="2600" b="1" dirty="0"/>
              <a:t> </a:t>
            </a:r>
          </a:p>
          <a:p>
            <a:pPr marL="514350" indent="-514350">
              <a:buAutoNum type="arabicPeriod"/>
            </a:pPr>
            <a:r>
              <a:rPr lang="en-US" sz="2600" b="1" dirty="0"/>
              <a:t>Wants for utilitarian benefits such as low risk and high liquidity </a:t>
            </a:r>
          </a:p>
          <a:p>
            <a:pPr marL="514350" indent="-514350">
              <a:buAutoNum type="arabicPeriod"/>
            </a:pPr>
            <a:endParaRPr lang="en-US" sz="2600" b="1" dirty="0"/>
          </a:p>
          <a:p>
            <a:pPr marL="0" lvl="0" indent="0">
              <a:buNone/>
            </a:pPr>
            <a:r>
              <a:rPr lang="en-US" sz="2600" b="1" dirty="0"/>
              <a:t>2.     Wants for expressive and emotional benefits such as the virtue of socially responsible funds, the prestige in hedge funds, and the thrill of stock trading</a:t>
            </a:r>
          </a:p>
          <a:p>
            <a:pPr marL="0" lvl="0" indent="0">
              <a:buNone/>
            </a:pPr>
            <a:endParaRPr lang="en-US" sz="2600" b="1" dirty="0"/>
          </a:p>
          <a:p>
            <a:pPr marL="0" lvl="0" indent="0">
              <a:buNone/>
            </a:pPr>
            <a:r>
              <a:rPr lang="en-US" sz="2600" b="1" dirty="0"/>
              <a:t>3.     Cognitive and emotional errors such as a belief that stocks of admired companies are likely to yield higher returns than stock of spurned companies, and that frequent trading is likely to yield higher returns than rarer trading</a:t>
            </a:r>
          </a:p>
          <a:p>
            <a:pPr marL="0" indent="0">
              <a:buNone/>
            </a:pPr>
            <a:r>
              <a:rPr lang="en-US" sz="2600" b="1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4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Arbitrage in meal markets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Zagat directories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b="1" dirty="0"/>
              <a:t>Arbitrage in investment markets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Closed-end funds</a:t>
            </a:r>
          </a:p>
        </p:txBody>
      </p:sp>
    </p:spTree>
    <p:extLst>
      <p:ext uri="{BB962C8B-B14F-4D97-AF65-F5344CB8AC3E}">
        <p14:creationId xmlns:p14="http://schemas.microsoft.com/office/powerpoint/2010/main" val="373908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000" b="1" dirty="0" smtClean="0"/>
              <a:t>Question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000" dirty="0" smtClean="0"/>
              <a:t>Risk-free </a:t>
            </a:r>
            <a:r>
              <a:rPr lang="en-US" sz="2000" dirty="0"/>
              <a:t>arbitrage occurs when we buy an item at one price and simultaneously sell it or its perfect equivalent at a higher </a:t>
            </a:r>
            <a:r>
              <a:rPr lang="en-US" sz="2000" dirty="0" smtClean="0"/>
              <a:t>price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000" dirty="0" smtClean="0"/>
              <a:t>The </a:t>
            </a:r>
            <a:r>
              <a:rPr lang="en-US" sz="2000" dirty="0"/>
              <a:t>binomial and Black-Scholes option pricing models are based on risk-free </a:t>
            </a:r>
            <a:r>
              <a:rPr lang="en-US" sz="2000" dirty="0" smtClean="0"/>
              <a:t>arbitrage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000" dirty="0" smtClean="0"/>
              <a:t>But </a:t>
            </a:r>
            <a:r>
              <a:rPr lang="en-US" sz="2000" dirty="0"/>
              <a:t>the term arbitrage is used also when it is not risk-free. Closed-end fund arbitrage is one </a:t>
            </a:r>
            <a:r>
              <a:rPr lang="en-US" sz="2000" dirty="0" smtClean="0"/>
              <a:t>example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What </a:t>
            </a:r>
            <a:r>
              <a:rPr lang="en-US" sz="2000" dirty="0"/>
              <a:t>are examples of arbitrage and why might it fail to eliminate the effect of wants and errors on securities prices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783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Theoretical asset pricing model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Capital Asset Pricing Model (CAPM)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Empirical asset pricing model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/>
              <a:t>3-factor model</a:t>
            </a:r>
          </a:p>
        </p:txBody>
      </p:sp>
    </p:spTree>
    <p:extLst>
      <p:ext uri="{BB962C8B-B14F-4D97-AF65-F5344CB8AC3E}">
        <p14:creationId xmlns:p14="http://schemas.microsoft.com/office/powerpoint/2010/main" val="215387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Behavioral Asset Pricing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Standard Asset </a:t>
            </a:r>
            <a:r>
              <a:rPr lang="en-US" b="1" dirty="0" smtClean="0"/>
              <a:t>Pricing</a:t>
            </a:r>
            <a:endParaRPr lang="en-US" b="1" dirty="0"/>
          </a:p>
          <a:p>
            <a:pPr marL="0" indent="0">
              <a:buNone/>
            </a:pPr>
            <a:r>
              <a:rPr lang="en-US" sz="2400" b="1" dirty="0"/>
              <a:t>Rationales for factors or characteristics account only for wants for utilitarian benefits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b="1" dirty="0"/>
              <a:t>Behavioral Asset </a:t>
            </a:r>
            <a:r>
              <a:rPr lang="en-US" b="1" dirty="0" smtClean="0"/>
              <a:t>Pricing</a:t>
            </a:r>
            <a:endParaRPr lang="en-US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Rationales for factors or </a:t>
            </a:r>
            <a:r>
              <a:rPr lang="en-US" sz="2400" b="1" dirty="0" smtClean="0"/>
              <a:t>characteristics </a:t>
            </a:r>
            <a:r>
              <a:rPr lang="en-US" sz="2400" b="1" dirty="0"/>
              <a:t>also account for wants for expressive and emotional benefits and the occurrence of cognitive and emotional errors</a:t>
            </a:r>
          </a:p>
        </p:txBody>
      </p:sp>
    </p:spTree>
    <p:extLst>
      <p:ext uri="{BB962C8B-B14F-4D97-AF65-F5344CB8AC3E}">
        <p14:creationId xmlns:p14="http://schemas.microsoft.com/office/powerpoint/2010/main" val="2420481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</TotalTime>
  <Words>1945</Words>
  <Application>Microsoft Office PowerPoint</Application>
  <PresentationFormat>On-screen Show (4:3)</PresentationFormat>
  <Paragraphs>610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Behavioral Asset Pricing </vt:lpstr>
      <vt:lpstr>Behavioral Asset Pricing </vt:lpstr>
      <vt:lpstr>Behavioral asset pricing</vt:lpstr>
      <vt:lpstr>Behavioral Asset Pricing </vt:lpstr>
      <vt:lpstr>Behavioral Asset Pricing </vt:lpstr>
      <vt:lpstr>Behavioral asset pricing</vt:lpstr>
      <vt:lpstr>Behavioral Asset Pricing </vt:lpstr>
      <vt:lpstr>Behavioral Asset Pricing </vt:lpstr>
      <vt:lpstr>Behavioral Asset Pricing </vt:lpstr>
      <vt:lpstr>Behavioral Asset Pricing  Figure 10-1: The capital Market Line </vt:lpstr>
      <vt:lpstr>Behavioral Asset Pricing The theoretical CAPM </vt:lpstr>
      <vt:lpstr>Behavioral Asset Pricing The theoretical CAPM </vt:lpstr>
      <vt:lpstr>Behavioral Asset Pricing  The theoretical CAPM</vt:lpstr>
      <vt:lpstr>Behavioral Asset Pricing </vt:lpstr>
      <vt:lpstr>Behavioral Asset Pricing CAPM and Three-Factor Model  </vt:lpstr>
      <vt:lpstr>Behavioral asset pricing</vt:lpstr>
      <vt:lpstr>Behavioral asset pricing</vt:lpstr>
      <vt:lpstr>Behavioral asset pricing</vt:lpstr>
      <vt:lpstr>Behavioral asset pricing</vt:lpstr>
      <vt:lpstr>Behavioral asset pricing VISGX - Vanguard Small Capitalization Growth Index Fund</vt:lpstr>
      <vt:lpstr>Behavioral asset pricing</vt:lpstr>
      <vt:lpstr>Behavioral asset pricing VISGX - Vanguard Small Capitalization Growth Index Fund</vt:lpstr>
      <vt:lpstr>Behavioral asset pricing</vt:lpstr>
      <vt:lpstr>Behavioral asset pricing VISGX - Vanguard Small Capitalization Growth Index Fund</vt:lpstr>
      <vt:lpstr>Behavioral asset pricing</vt:lpstr>
      <vt:lpstr>Behavioral Asset Pricing </vt:lpstr>
      <vt:lpstr>Behavioral Asset Pricing </vt:lpstr>
      <vt:lpstr>Behavioral Asset Pricing </vt:lpstr>
      <vt:lpstr>Behavioral Asset Pricing </vt:lpstr>
      <vt:lpstr>Behavioral Asset Pricing </vt:lpstr>
      <vt:lpstr>Behavioral Asset Pricing </vt:lpstr>
      <vt:lpstr>Behavioral Asset Pricing </vt:lpstr>
      <vt:lpstr>Behavioral Asset Pricing Table 10-2: Questionnaire where surveyed investors had only the characteristics of companies </vt:lpstr>
      <vt:lpstr>Behavioral Asset Pricing </vt:lpstr>
      <vt:lpstr>Behavioral Asset Pricing </vt:lpstr>
      <vt:lpstr>Behavioral Asset Pricing </vt:lpstr>
      <vt:lpstr>Behavioral Asset Pricing  Table 10-3: Questionnaire where surveyed investors had only the names of companies and their industries </vt:lpstr>
      <vt:lpstr>Behavioral Asset Pricing </vt:lpstr>
      <vt:lpstr>Behavioral Asset Pricing </vt:lpstr>
      <vt:lpstr>Behavioral Asset Pricing </vt:lpstr>
      <vt:lpstr>Behavioral asset pricing</vt:lpstr>
      <vt:lpstr>Behavioral asset pricing</vt:lpstr>
      <vt:lpstr>Behavioral asset pricing</vt:lpstr>
      <vt:lpstr>Behavioral Asset Pricing </vt:lpstr>
      <vt:lpstr>Behavioral Asset Pricing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Meir</dc:creator>
  <cp:lastModifiedBy>Meir</cp:lastModifiedBy>
  <cp:revision>38</cp:revision>
  <dcterms:created xsi:type="dcterms:W3CDTF">2016-11-06T15:33:39Z</dcterms:created>
  <dcterms:modified xsi:type="dcterms:W3CDTF">2016-11-14T17:25:00Z</dcterms:modified>
</cp:coreProperties>
</file>