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7" r:id="rId2"/>
    <p:sldId id="258" r:id="rId3"/>
    <p:sldId id="264"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137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7F24DB-47E0-4D91-A7C2-C84F42148BA4}" type="datetimeFigureOut">
              <a:rPr lang="en-US" smtClean="0"/>
              <a:t>9/21/2016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D82B8D-5344-4C1B-B20F-C4B40F55F0E5}" type="slidenum">
              <a:rPr lang="en-US" smtClean="0"/>
              <a:t>‹#›</a:t>
            </a:fld>
            <a:endParaRPr lang="en-US"/>
          </a:p>
        </p:txBody>
      </p:sp>
    </p:spTree>
    <p:extLst>
      <p:ext uri="{BB962C8B-B14F-4D97-AF65-F5344CB8AC3E}">
        <p14:creationId xmlns:p14="http://schemas.microsoft.com/office/powerpoint/2010/main" val="38939918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3F1BDE78-3BFD-4130-9FEF-A7CD264EDA35}" type="slidenum">
              <a:rPr lang="en-US" smtClean="0"/>
              <a:pPr/>
              <a:t>1</a:t>
            </a:fld>
            <a:endParaRPr lang="en-US" smtClean="0"/>
          </a:p>
        </p:txBody>
      </p:sp>
      <p:sp>
        <p:nvSpPr>
          <p:cNvPr id="22531" name="Rectangle 2"/>
          <p:cNvSpPr>
            <a:spLocks noGrp="1" noRot="1" noChangeAspect="1" noChangeArrowheads="1" noTextEdit="1"/>
          </p:cNvSpPr>
          <p:nvPr>
            <p:ph type="sldImg"/>
          </p:nvPr>
        </p:nvSpPr>
        <p:spPr>
          <a:xfrm>
            <a:off x="1243013" y="717550"/>
            <a:ext cx="4787900" cy="3590925"/>
          </a:xfrm>
          <a:solidFill>
            <a:srgbClr val="FFFFFF"/>
          </a:solidFill>
          <a:ln/>
        </p:spPr>
      </p:sp>
      <p:sp>
        <p:nvSpPr>
          <p:cNvPr id="22532" name="Rectangle 3"/>
          <p:cNvSpPr>
            <a:spLocks noGrp="1" noChangeArrowheads="1"/>
          </p:cNvSpPr>
          <p:nvPr>
            <p:ph type="body" idx="1"/>
          </p:nvPr>
        </p:nvSpPr>
        <p:spPr>
          <a:xfrm>
            <a:off x="947677" y="4523147"/>
            <a:ext cx="5380206" cy="4310702"/>
          </a:xfrm>
          <a:solidFill>
            <a:srgbClr val="FFFFFF"/>
          </a:solidFill>
          <a:ln>
            <a:solidFill>
              <a:srgbClr val="000000"/>
            </a:solidFill>
          </a:ln>
        </p:spPr>
        <p:txBody>
          <a:bodyPr lIns="94685" tIns="47342" rIns="94685" bIns="47342"/>
          <a:lstStyle/>
          <a:p>
            <a:pPr eaLnBrk="1" hangingPunct="1"/>
            <a:endParaRPr lang="en-US" smtClean="0"/>
          </a:p>
        </p:txBody>
      </p:sp>
    </p:spTree>
    <p:extLst>
      <p:ext uri="{BB962C8B-B14F-4D97-AF65-F5344CB8AC3E}">
        <p14:creationId xmlns:p14="http://schemas.microsoft.com/office/powerpoint/2010/main" val="17942957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a:solidFill>
                  <a:schemeClr val="tx1"/>
                </a:solidFill>
                <a:latin typeface="Arial" panose="020B0604020202020204" pitchFamily="34" charset="0"/>
              </a:defRPr>
            </a:lvl1pPr>
            <a:lvl2pPr marL="742950" indent="-285750" defTabSz="966788" eaLnBrk="0" hangingPunct="0">
              <a:defRPr>
                <a:solidFill>
                  <a:schemeClr val="tx1"/>
                </a:solidFill>
                <a:latin typeface="Arial" panose="020B0604020202020204" pitchFamily="34" charset="0"/>
              </a:defRPr>
            </a:lvl2pPr>
            <a:lvl3pPr marL="1143000" indent="-228600" defTabSz="966788" eaLnBrk="0" hangingPunct="0">
              <a:defRPr>
                <a:solidFill>
                  <a:schemeClr val="tx1"/>
                </a:solidFill>
                <a:latin typeface="Arial" panose="020B0604020202020204" pitchFamily="34" charset="0"/>
              </a:defRPr>
            </a:lvl3pPr>
            <a:lvl4pPr marL="1600200" indent="-228600" defTabSz="966788" eaLnBrk="0" hangingPunct="0">
              <a:defRPr>
                <a:solidFill>
                  <a:schemeClr val="tx1"/>
                </a:solidFill>
                <a:latin typeface="Arial" panose="020B0604020202020204" pitchFamily="34" charset="0"/>
              </a:defRPr>
            </a:lvl4pPr>
            <a:lvl5pPr marL="2057400" indent="-228600" defTabSz="966788" eaLnBrk="0" hangingPunct="0">
              <a:defRPr>
                <a:solidFill>
                  <a:schemeClr val="tx1"/>
                </a:solidFill>
                <a:latin typeface="Arial" panose="020B0604020202020204" pitchFamily="34" charset="0"/>
              </a:defRPr>
            </a:lvl5pPr>
            <a:lvl6pPr marL="2514600" indent="-228600" defTabSz="966788" eaLnBrk="0" fontAlgn="base" hangingPunct="0">
              <a:spcBef>
                <a:spcPct val="0"/>
              </a:spcBef>
              <a:spcAft>
                <a:spcPct val="0"/>
              </a:spcAft>
              <a:defRPr>
                <a:solidFill>
                  <a:schemeClr val="tx1"/>
                </a:solidFill>
                <a:latin typeface="Arial" panose="020B0604020202020204" pitchFamily="34" charset="0"/>
              </a:defRPr>
            </a:lvl6pPr>
            <a:lvl7pPr marL="2971800" indent="-228600" defTabSz="966788" eaLnBrk="0" fontAlgn="base" hangingPunct="0">
              <a:spcBef>
                <a:spcPct val="0"/>
              </a:spcBef>
              <a:spcAft>
                <a:spcPct val="0"/>
              </a:spcAft>
              <a:defRPr>
                <a:solidFill>
                  <a:schemeClr val="tx1"/>
                </a:solidFill>
                <a:latin typeface="Arial" panose="020B0604020202020204" pitchFamily="34" charset="0"/>
              </a:defRPr>
            </a:lvl7pPr>
            <a:lvl8pPr marL="3429000" indent="-228600" defTabSz="966788" eaLnBrk="0" fontAlgn="base" hangingPunct="0">
              <a:spcBef>
                <a:spcPct val="0"/>
              </a:spcBef>
              <a:spcAft>
                <a:spcPct val="0"/>
              </a:spcAft>
              <a:defRPr>
                <a:solidFill>
                  <a:schemeClr val="tx1"/>
                </a:solidFill>
                <a:latin typeface="Arial" panose="020B0604020202020204" pitchFamily="34" charset="0"/>
              </a:defRPr>
            </a:lvl8pPr>
            <a:lvl9pPr marL="3886200" indent="-228600" defTabSz="966788"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6C1B0D0-70A4-45DD-BADB-B2105E95117C}" type="slidenum">
              <a:rPr lang="en-US" altLang="en-US"/>
              <a:pPr eaLnBrk="1" hangingPunct="1"/>
              <a:t>2</a:t>
            </a:fld>
            <a:endParaRPr lang="en-US" altLang="en-US"/>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40322283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B3114A2-7F3E-48BE-97AC-0090AE354BDC}" type="datetimeFigureOut">
              <a:rPr lang="en-US" smtClean="0"/>
              <a:t>9/21/2016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224492-A3A8-4905-B1B1-C811FCEF092E}" type="slidenum">
              <a:rPr lang="en-US" smtClean="0"/>
              <a:t>‹#›</a:t>
            </a:fld>
            <a:endParaRPr lang="en-US"/>
          </a:p>
        </p:txBody>
      </p:sp>
    </p:spTree>
    <p:extLst>
      <p:ext uri="{BB962C8B-B14F-4D97-AF65-F5344CB8AC3E}">
        <p14:creationId xmlns:p14="http://schemas.microsoft.com/office/powerpoint/2010/main" val="3364502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B3114A2-7F3E-48BE-97AC-0090AE354BDC}" type="datetimeFigureOut">
              <a:rPr lang="en-US" smtClean="0"/>
              <a:t>9/21/2016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224492-A3A8-4905-B1B1-C811FCEF092E}" type="slidenum">
              <a:rPr lang="en-US" smtClean="0"/>
              <a:t>‹#›</a:t>
            </a:fld>
            <a:endParaRPr lang="en-US"/>
          </a:p>
        </p:txBody>
      </p:sp>
    </p:spTree>
    <p:extLst>
      <p:ext uri="{BB962C8B-B14F-4D97-AF65-F5344CB8AC3E}">
        <p14:creationId xmlns:p14="http://schemas.microsoft.com/office/powerpoint/2010/main" val="1478240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B3114A2-7F3E-48BE-97AC-0090AE354BDC}" type="datetimeFigureOut">
              <a:rPr lang="en-US" smtClean="0"/>
              <a:t>9/21/2016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224492-A3A8-4905-B1B1-C811FCEF092E}" type="slidenum">
              <a:rPr lang="en-US" smtClean="0"/>
              <a:t>‹#›</a:t>
            </a:fld>
            <a:endParaRPr lang="en-US"/>
          </a:p>
        </p:txBody>
      </p:sp>
    </p:spTree>
    <p:extLst>
      <p:ext uri="{BB962C8B-B14F-4D97-AF65-F5344CB8AC3E}">
        <p14:creationId xmlns:p14="http://schemas.microsoft.com/office/powerpoint/2010/main" val="753588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B3114A2-7F3E-48BE-97AC-0090AE354BDC}" type="datetimeFigureOut">
              <a:rPr lang="en-US" smtClean="0"/>
              <a:t>9/21/2016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224492-A3A8-4905-B1B1-C811FCEF092E}" type="slidenum">
              <a:rPr lang="en-US" smtClean="0"/>
              <a:t>‹#›</a:t>
            </a:fld>
            <a:endParaRPr lang="en-US"/>
          </a:p>
        </p:txBody>
      </p:sp>
    </p:spTree>
    <p:extLst>
      <p:ext uri="{BB962C8B-B14F-4D97-AF65-F5344CB8AC3E}">
        <p14:creationId xmlns:p14="http://schemas.microsoft.com/office/powerpoint/2010/main" val="4234664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3114A2-7F3E-48BE-97AC-0090AE354BDC}" type="datetimeFigureOut">
              <a:rPr lang="en-US" smtClean="0"/>
              <a:t>9/21/2016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224492-A3A8-4905-B1B1-C811FCEF092E}" type="slidenum">
              <a:rPr lang="en-US" smtClean="0"/>
              <a:t>‹#›</a:t>
            </a:fld>
            <a:endParaRPr lang="en-US"/>
          </a:p>
        </p:txBody>
      </p:sp>
    </p:spTree>
    <p:extLst>
      <p:ext uri="{BB962C8B-B14F-4D97-AF65-F5344CB8AC3E}">
        <p14:creationId xmlns:p14="http://schemas.microsoft.com/office/powerpoint/2010/main" val="443058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B3114A2-7F3E-48BE-97AC-0090AE354BDC}" type="datetimeFigureOut">
              <a:rPr lang="en-US" smtClean="0"/>
              <a:t>9/21/2016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224492-A3A8-4905-B1B1-C811FCEF092E}" type="slidenum">
              <a:rPr lang="en-US" smtClean="0"/>
              <a:t>‹#›</a:t>
            </a:fld>
            <a:endParaRPr lang="en-US"/>
          </a:p>
        </p:txBody>
      </p:sp>
    </p:spTree>
    <p:extLst>
      <p:ext uri="{BB962C8B-B14F-4D97-AF65-F5344CB8AC3E}">
        <p14:creationId xmlns:p14="http://schemas.microsoft.com/office/powerpoint/2010/main" val="4034878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B3114A2-7F3E-48BE-97AC-0090AE354BDC}" type="datetimeFigureOut">
              <a:rPr lang="en-US" smtClean="0"/>
              <a:t>9/21/2016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224492-A3A8-4905-B1B1-C811FCEF092E}" type="slidenum">
              <a:rPr lang="en-US" smtClean="0"/>
              <a:t>‹#›</a:t>
            </a:fld>
            <a:endParaRPr lang="en-US"/>
          </a:p>
        </p:txBody>
      </p:sp>
    </p:spTree>
    <p:extLst>
      <p:ext uri="{BB962C8B-B14F-4D97-AF65-F5344CB8AC3E}">
        <p14:creationId xmlns:p14="http://schemas.microsoft.com/office/powerpoint/2010/main" val="1391653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B3114A2-7F3E-48BE-97AC-0090AE354BDC}" type="datetimeFigureOut">
              <a:rPr lang="en-US" smtClean="0"/>
              <a:t>9/21/2016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224492-A3A8-4905-B1B1-C811FCEF092E}" type="slidenum">
              <a:rPr lang="en-US" smtClean="0"/>
              <a:t>‹#›</a:t>
            </a:fld>
            <a:endParaRPr lang="en-US"/>
          </a:p>
        </p:txBody>
      </p:sp>
    </p:spTree>
    <p:extLst>
      <p:ext uri="{BB962C8B-B14F-4D97-AF65-F5344CB8AC3E}">
        <p14:creationId xmlns:p14="http://schemas.microsoft.com/office/powerpoint/2010/main" val="40170664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3114A2-7F3E-48BE-97AC-0090AE354BDC}" type="datetimeFigureOut">
              <a:rPr lang="en-US" smtClean="0"/>
              <a:t>9/21/2016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224492-A3A8-4905-B1B1-C811FCEF092E}" type="slidenum">
              <a:rPr lang="en-US" smtClean="0"/>
              <a:t>‹#›</a:t>
            </a:fld>
            <a:endParaRPr lang="en-US"/>
          </a:p>
        </p:txBody>
      </p:sp>
    </p:spTree>
    <p:extLst>
      <p:ext uri="{BB962C8B-B14F-4D97-AF65-F5344CB8AC3E}">
        <p14:creationId xmlns:p14="http://schemas.microsoft.com/office/powerpoint/2010/main" val="13078321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3114A2-7F3E-48BE-97AC-0090AE354BDC}" type="datetimeFigureOut">
              <a:rPr lang="en-US" smtClean="0"/>
              <a:t>9/21/2016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224492-A3A8-4905-B1B1-C811FCEF092E}" type="slidenum">
              <a:rPr lang="en-US" smtClean="0"/>
              <a:t>‹#›</a:t>
            </a:fld>
            <a:endParaRPr lang="en-US"/>
          </a:p>
        </p:txBody>
      </p:sp>
    </p:spTree>
    <p:extLst>
      <p:ext uri="{BB962C8B-B14F-4D97-AF65-F5344CB8AC3E}">
        <p14:creationId xmlns:p14="http://schemas.microsoft.com/office/powerpoint/2010/main" val="2052048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3114A2-7F3E-48BE-97AC-0090AE354BDC}" type="datetimeFigureOut">
              <a:rPr lang="en-US" smtClean="0"/>
              <a:t>9/21/2016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224492-A3A8-4905-B1B1-C811FCEF092E}" type="slidenum">
              <a:rPr lang="en-US" smtClean="0"/>
              <a:t>‹#›</a:t>
            </a:fld>
            <a:endParaRPr lang="en-US"/>
          </a:p>
        </p:txBody>
      </p:sp>
    </p:spTree>
    <p:extLst>
      <p:ext uri="{BB962C8B-B14F-4D97-AF65-F5344CB8AC3E}">
        <p14:creationId xmlns:p14="http://schemas.microsoft.com/office/powerpoint/2010/main" val="2061716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3114A2-7F3E-48BE-97AC-0090AE354BDC}" type="datetimeFigureOut">
              <a:rPr lang="en-US" smtClean="0"/>
              <a:t>9/21/2016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224492-A3A8-4905-B1B1-C811FCEF092E}" type="slidenum">
              <a:rPr lang="en-US" smtClean="0"/>
              <a:t>‹#›</a:t>
            </a:fld>
            <a:endParaRPr lang="en-US"/>
          </a:p>
        </p:txBody>
      </p:sp>
    </p:spTree>
    <p:extLst>
      <p:ext uri="{BB962C8B-B14F-4D97-AF65-F5344CB8AC3E}">
        <p14:creationId xmlns:p14="http://schemas.microsoft.com/office/powerpoint/2010/main" val="144186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62000" y="609600"/>
            <a:ext cx="7521575" cy="2590800"/>
          </a:xfrm>
        </p:spPr>
        <p:txBody>
          <a:bodyPr>
            <a:normAutofit fontScale="90000"/>
          </a:bodyPr>
          <a:lstStyle/>
          <a:p>
            <a:pPr>
              <a:tabLst>
                <a:tab pos="519113" algn="l"/>
              </a:tabLst>
            </a:pPr>
            <a:r>
              <a:rPr lang="en-US" sz="3200" b="1" dirty="0" smtClean="0">
                <a:latin typeface="Arial" charset="0"/>
                <a:cs typeface="Arial" charset="0"/>
              </a:rPr>
              <a:t/>
            </a:r>
            <a:br>
              <a:rPr lang="en-US" sz="3200" b="1" dirty="0" smtClean="0">
                <a:latin typeface="Arial" charset="0"/>
                <a:cs typeface="Arial" charset="0"/>
              </a:rPr>
            </a:br>
            <a:r>
              <a:rPr lang="en-US" sz="2800" b="1" dirty="0" smtClean="0">
                <a:latin typeface="Arial" charset="0"/>
                <a:cs typeface="Arial" charset="0"/>
              </a:rPr>
              <a:t> </a:t>
            </a:r>
            <a:br>
              <a:rPr lang="en-US" sz="2800" b="1" dirty="0" smtClean="0">
                <a:latin typeface="Arial" charset="0"/>
                <a:cs typeface="Arial" charset="0"/>
              </a:rPr>
            </a:br>
            <a:r>
              <a:rPr lang="en-US" sz="2800" b="1" dirty="0" smtClean="0">
                <a:latin typeface="Calibri" pitchFamily="34" charset="0"/>
                <a:cs typeface="Arial" charset="0"/>
              </a:rPr>
              <a:t>Finance for </a:t>
            </a:r>
            <a:r>
              <a:rPr lang="en-US" sz="2800" b="1" dirty="0" smtClean="0">
                <a:latin typeface="Calibri" pitchFamily="34" charset="0"/>
                <a:cs typeface="Arial" pitchFamily="34" charset="0"/>
              </a:rPr>
              <a:t>Normal </a:t>
            </a:r>
            <a:r>
              <a:rPr lang="en-US" sz="2800" b="1" dirty="0" smtClean="0">
                <a:latin typeface="Calibri" pitchFamily="34" charset="0"/>
                <a:cs typeface="Arial" pitchFamily="34" charset="0"/>
              </a:rPr>
              <a:t>People</a:t>
            </a:r>
            <a:br>
              <a:rPr lang="en-US" sz="2800" b="1" dirty="0" smtClean="0">
                <a:latin typeface="Calibri" pitchFamily="34" charset="0"/>
                <a:cs typeface="Arial" pitchFamily="34" charset="0"/>
              </a:rPr>
            </a:br>
            <a:r>
              <a:rPr lang="en-US" sz="2800" dirty="0">
                <a:latin typeface="Calibri" pitchFamily="34" charset="0"/>
                <a:cs typeface="Arial" charset="0"/>
              </a:rPr>
              <a:t/>
            </a:r>
            <a:br>
              <a:rPr lang="en-US" sz="2800" dirty="0">
                <a:latin typeface="Calibri" pitchFamily="34" charset="0"/>
                <a:cs typeface="Arial" charset="0"/>
              </a:rPr>
            </a:br>
            <a:r>
              <a:rPr lang="en-US" sz="2400" b="1" dirty="0" smtClean="0">
                <a:latin typeface="Calibri" pitchFamily="34" charset="0"/>
                <a:cs typeface="Arial" pitchFamily="34" charset="0"/>
              </a:rPr>
              <a:t> </a:t>
            </a:r>
            <a:r>
              <a:rPr lang="en-US" sz="2400" b="1" dirty="0" smtClean="0">
                <a:latin typeface="+mn-lt"/>
                <a:cs typeface="Arial" pitchFamily="34" charset="0"/>
              </a:rPr>
              <a:t>Chapter </a:t>
            </a:r>
            <a:r>
              <a:rPr lang="en-US" sz="2400" b="1" dirty="0">
                <a:latin typeface="+mn-lt"/>
                <a:cs typeface="Arial" pitchFamily="34" charset="0"/>
              </a:rPr>
              <a:t>2</a:t>
            </a:r>
            <a:r>
              <a:rPr lang="en-US" sz="2400" b="1" dirty="0" smtClean="0">
                <a:latin typeface="+mn-lt"/>
                <a:cs typeface="Arial" pitchFamily="34" charset="0"/>
              </a:rPr>
              <a:t> – </a:t>
            </a:r>
            <a:r>
              <a:rPr lang="en-US" sz="2400" b="1" dirty="0" smtClean="0">
                <a:latin typeface="+mn-lt"/>
              </a:rPr>
              <a:t>Wants </a:t>
            </a:r>
            <a:r>
              <a:rPr lang="en-US" sz="2400" b="1" dirty="0">
                <a:latin typeface="+mn-lt"/>
              </a:rPr>
              <a:t>for utilitarian, expressive, </a:t>
            </a:r>
            <a:r>
              <a:rPr lang="en-US" sz="2400" b="1" dirty="0" smtClean="0">
                <a:latin typeface="+mn-lt"/>
              </a:rPr>
              <a:t/>
            </a:r>
            <a:br>
              <a:rPr lang="en-US" sz="2400" b="1" dirty="0" smtClean="0">
                <a:latin typeface="+mn-lt"/>
              </a:rPr>
            </a:br>
            <a:r>
              <a:rPr lang="en-US" sz="2400" b="1" dirty="0" smtClean="0">
                <a:latin typeface="+mn-lt"/>
              </a:rPr>
              <a:t>and </a:t>
            </a:r>
            <a:r>
              <a:rPr lang="en-US" sz="2400" b="1" dirty="0">
                <a:latin typeface="+mn-lt"/>
              </a:rPr>
              <a:t>emotional benefits</a:t>
            </a:r>
            <a:r>
              <a:rPr lang="en-US" sz="2000" dirty="0">
                <a:latin typeface="+mn-lt"/>
              </a:rPr>
              <a:t/>
            </a:r>
            <a:br>
              <a:rPr lang="en-US" sz="2000" dirty="0">
                <a:latin typeface="+mn-lt"/>
              </a:rPr>
            </a:br>
            <a:endParaRPr lang="en-US" sz="2000" b="1" dirty="0" smtClean="0">
              <a:latin typeface="+mn-lt"/>
              <a:cs typeface="Arial" charset="0"/>
            </a:endParaRPr>
          </a:p>
        </p:txBody>
      </p:sp>
      <p:sp>
        <p:nvSpPr>
          <p:cNvPr id="2051" name="Rectangle 3"/>
          <p:cNvSpPr>
            <a:spLocks noChangeArrowheads="1"/>
          </p:cNvSpPr>
          <p:nvPr/>
        </p:nvSpPr>
        <p:spPr bwMode="auto">
          <a:xfrm>
            <a:off x="457200" y="2438400"/>
            <a:ext cx="8382000" cy="3581400"/>
          </a:xfrm>
          <a:prstGeom prst="rect">
            <a:avLst/>
          </a:prstGeom>
          <a:noFill/>
          <a:ln w="9525">
            <a:noFill/>
            <a:miter lim="800000"/>
            <a:headEnd/>
            <a:tailEnd/>
          </a:ln>
        </p:spPr>
        <p:txBody>
          <a:bodyPr/>
          <a:lstStyle/>
          <a:p>
            <a:pPr algn="ctr"/>
            <a:endParaRPr lang="en-US" sz="2000" dirty="0" smtClean="0">
              <a:latin typeface="Arial" charset="0"/>
              <a:cs typeface="Arial" charset="0"/>
            </a:endParaRPr>
          </a:p>
          <a:p>
            <a:pPr algn="ctr"/>
            <a:endParaRPr lang="en-US" sz="2000" dirty="0" smtClean="0">
              <a:latin typeface="Arial" charset="0"/>
              <a:cs typeface="Arial" charset="0"/>
            </a:endParaRPr>
          </a:p>
          <a:p>
            <a:pPr algn="ctr"/>
            <a:endParaRPr lang="en-US" sz="2000" dirty="0" smtClean="0">
              <a:latin typeface="Arial" charset="0"/>
              <a:cs typeface="Arial" charset="0"/>
            </a:endParaRPr>
          </a:p>
          <a:p>
            <a:pPr algn="ctr"/>
            <a:endParaRPr lang="en-US" sz="2000" dirty="0" smtClean="0">
              <a:latin typeface="Arial" charset="0"/>
              <a:cs typeface="Arial" charset="0"/>
            </a:endParaRPr>
          </a:p>
          <a:p>
            <a:pPr algn="ctr"/>
            <a:endParaRPr lang="en-US" dirty="0" smtClean="0">
              <a:latin typeface="Arial" charset="0"/>
              <a:cs typeface="Arial" charset="0"/>
            </a:endParaRPr>
          </a:p>
          <a:p>
            <a:pPr algn="ctr"/>
            <a:endParaRPr lang="en-US" dirty="0">
              <a:latin typeface="Calibri" pitchFamily="34" charset="0"/>
              <a:cs typeface="Arial" charset="0"/>
            </a:endParaRPr>
          </a:p>
          <a:p>
            <a:pPr algn="ctr"/>
            <a:endParaRPr lang="en-US" sz="2000" dirty="0">
              <a:latin typeface="Arial" charset="0"/>
              <a:cs typeface="Arial" charset="0"/>
            </a:endParaRPr>
          </a:p>
          <a:p>
            <a:pPr algn="ctr"/>
            <a:endParaRPr lang="en-US" sz="2000" dirty="0">
              <a:latin typeface="Arial" charset="0"/>
              <a:cs typeface="Arial" charset="0"/>
            </a:endParaRPr>
          </a:p>
        </p:txBody>
      </p:sp>
    </p:spTree>
    <p:extLst>
      <p:ext uri="{BB962C8B-B14F-4D97-AF65-F5344CB8AC3E}">
        <p14:creationId xmlns:p14="http://schemas.microsoft.com/office/powerpoint/2010/main" val="1843511595"/>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381000" y="152400"/>
            <a:ext cx="8458200" cy="868363"/>
          </a:xfrm>
        </p:spPr>
        <p:txBody>
          <a:bodyPr>
            <a:normAutofit/>
          </a:bodyPr>
          <a:lstStyle/>
          <a:p>
            <a:pPr algn="ctr" eaLnBrk="1" hangingPunct="1"/>
            <a:r>
              <a:rPr lang="en-US" altLang="en-US" sz="2700" b="1" dirty="0" smtClean="0">
                <a:latin typeface="+mn-lt"/>
              </a:rPr>
              <a:t>Why </a:t>
            </a:r>
            <a:r>
              <a:rPr lang="en-US" altLang="en-US" sz="2700" b="1" dirty="0" smtClean="0">
                <a:latin typeface="+mn-lt"/>
              </a:rPr>
              <a:t>do we pay $10,000 for an IWC watch?</a:t>
            </a:r>
            <a:br>
              <a:rPr lang="en-US" altLang="en-US" sz="2700" b="1" dirty="0" smtClean="0">
                <a:latin typeface="+mn-lt"/>
              </a:rPr>
            </a:br>
            <a:r>
              <a:rPr lang="en-US" altLang="en-US" sz="2200" b="1" dirty="0" smtClean="0">
                <a:latin typeface="+mn-lt"/>
              </a:rPr>
              <a:t> Utilitarian, </a:t>
            </a:r>
            <a:r>
              <a:rPr lang="en-US" altLang="en-US" sz="2200" b="1" dirty="0" smtClean="0">
                <a:latin typeface="+mn-lt"/>
              </a:rPr>
              <a:t>expressive and emotional benefits</a:t>
            </a:r>
          </a:p>
        </p:txBody>
      </p:sp>
      <p:pic>
        <p:nvPicPr>
          <p:cNvPr id="563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0" y="2057400"/>
            <a:ext cx="2906713"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2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62600" y="2438400"/>
            <a:ext cx="3254375" cy="2484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6325"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86400" y="4953000"/>
            <a:ext cx="32766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326" name="Text Box 6"/>
          <p:cNvSpPr txBox="1">
            <a:spLocks noChangeArrowheads="1"/>
          </p:cNvSpPr>
          <p:nvPr/>
        </p:nvSpPr>
        <p:spPr bwMode="auto">
          <a:xfrm>
            <a:off x="304800" y="1828800"/>
            <a:ext cx="5105400"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90000"/>
              </a:lnSpc>
            </a:pPr>
            <a:r>
              <a:rPr lang="en-US" altLang="en-US" sz="2000" b="1" dirty="0">
                <a:latin typeface="+mn-lt"/>
              </a:rPr>
              <a:t>Utilitarian benefits</a:t>
            </a:r>
          </a:p>
          <a:p>
            <a:pPr eaLnBrk="1" hangingPunct="1">
              <a:lnSpc>
                <a:spcPct val="90000"/>
              </a:lnSpc>
            </a:pPr>
            <a:r>
              <a:rPr lang="en-US" altLang="en-US" sz="2000" dirty="0">
                <a:latin typeface="+mn-lt"/>
              </a:rPr>
              <a:t>What does it do for me and my pocketbook?</a:t>
            </a:r>
          </a:p>
          <a:p>
            <a:pPr eaLnBrk="1" hangingPunct="1">
              <a:lnSpc>
                <a:spcPct val="90000"/>
              </a:lnSpc>
            </a:pPr>
            <a:r>
              <a:rPr lang="en-US" altLang="en-US" sz="2000" dirty="0">
                <a:latin typeface="+mn-lt"/>
              </a:rPr>
              <a:t>It tells time and never breaks down</a:t>
            </a:r>
          </a:p>
          <a:p>
            <a:pPr eaLnBrk="1" hangingPunct="1">
              <a:lnSpc>
                <a:spcPct val="90000"/>
              </a:lnSpc>
            </a:pPr>
            <a:endParaRPr lang="en-US" altLang="en-US" sz="2000" dirty="0">
              <a:latin typeface="+mn-lt"/>
            </a:endParaRPr>
          </a:p>
          <a:p>
            <a:pPr eaLnBrk="1" hangingPunct="1">
              <a:lnSpc>
                <a:spcPct val="90000"/>
              </a:lnSpc>
            </a:pPr>
            <a:r>
              <a:rPr lang="en-US" altLang="en-US" sz="2000" b="1" dirty="0">
                <a:latin typeface="+mn-lt"/>
              </a:rPr>
              <a:t>Expressive benefits </a:t>
            </a:r>
          </a:p>
          <a:p>
            <a:pPr eaLnBrk="1" hangingPunct="1">
              <a:lnSpc>
                <a:spcPct val="90000"/>
              </a:lnSpc>
            </a:pPr>
            <a:r>
              <a:rPr lang="en-US" altLang="en-US" sz="2000" dirty="0">
                <a:latin typeface="+mn-lt"/>
              </a:rPr>
              <a:t>What does it say about me (to me and to others)?</a:t>
            </a:r>
          </a:p>
          <a:p>
            <a:pPr eaLnBrk="1" hangingPunct="1">
              <a:lnSpc>
                <a:spcPct val="90000"/>
              </a:lnSpc>
            </a:pPr>
            <a:r>
              <a:rPr lang="en-US" altLang="en-US" sz="2000" dirty="0">
                <a:latin typeface="+mn-lt"/>
              </a:rPr>
              <a:t>I am a successful man with high status and refined tastes</a:t>
            </a:r>
          </a:p>
          <a:p>
            <a:pPr eaLnBrk="1" hangingPunct="1">
              <a:lnSpc>
                <a:spcPct val="90000"/>
              </a:lnSpc>
            </a:pPr>
            <a:endParaRPr lang="en-US" altLang="en-US" sz="2000" dirty="0">
              <a:latin typeface="+mn-lt"/>
            </a:endParaRPr>
          </a:p>
          <a:p>
            <a:pPr eaLnBrk="1" hangingPunct="1">
              <a:lnSpc>
                <a:spcPct val="90000"/>
              </a:lnSpc>
            </a:pPr>
            <a:r>
              <a:rPr lang="en-US" altLang="en-US" sz="2000" b="1" dirty="0">
                <a:latin typeface="+mn-lt"/>
              </a:rPr>
              <a:t>Emotional benefits</a:t>
            </a:r>
          </a:p>
          <a:p>
            <a:pPr eaLnBrk="1" hangingPunct="1">
              <a:lnSpc>
                <a:spcPct val="90000"/>
              </a:lnSpc>
            </a:pPr>
            <a:r>
              <a:rPr lang="en-US" altLang="en-US" sz="2000" dirty="0">
                <a:latin typeface="+mn-lt"/>
              </a:rPr>
              <a:t>How does it make me feel?</a:t>
            </a:r>
          </a:p>
          <a:p>
            <a:pPr eaLnBrk="1" hangingPunct="1">
              <a:lnSpc>
                <a:spcPct val="90000"/>
              </a:lnSpc>
            </a:pPr>
            <a:r>
              <a:rPr lang="en-US" altLang="en-US" sz="2000" dirty="0">
                <a:latin typeface="+mn-lt"/>
              </a:rPr>
              <a:t>Accomplished and masculine</a:t>
            </a:r>
          </a:p>
          <a:p>
            <a:pPr eaLnBrk="1" hangingPunct="1">
              <a:lnSpc>
                <a:spcPct val="90000"/>
              </a:lnSpc>
            </a:pPr>
            <a:endParaRPr lang="en-US" altLang="en-US" sz="2000" dirty="0"/>
          </a:p>
        </p:txBody>
      </p:sp>
    </p:spTree>
    <p:extLst>
      <p:ext uri="{BB962C8B-B14F-4D97-AF65-F5344CB8AC3E}">
        <p14:creationId xmlns:p14="http://schemas.microsoft.com/office/powerpoint/2010/main" val="2509444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r>
              <a:rPr lang="en-US" b="1" dirty="0"/>
              <a:t>We want to play games and win</a:t>
            </a:r>
            <a:endParaRPr lang="en-US" dirty="0"/>
          </a:p>
          <a:p>
            <a:r>
              <a:rPr lang="en-US" b="1" dirty="0"/>
              <a:t>We want to demonstrate our competence </a:t>
            </a:r>
            <a:endParaRPr lang="en-US" dirty="0"/>
          </a:p>
          <a:p>
            <a:r>
              <a:rPr lang="en-US" b="1" dirty="0"/>
              <a:t>We want to stay true to our values</a:t>
            </a:r>
            <a:endParaRPr lang="en-US" dirty="0"/>
          </a:p>
          <a:p>
            <a:r>
              <a:rPr lang="en-US" b="1" dirty="0"/>
              <a:t>We want high social status</a:t>
            </a:r>
            <a:endParaRPr lang="en-US" dirty="0"/>
          </a:p>
          <a:p>
            <a:r>
              <a:rPr lang="en-US" b="1" dirty="0"/>
              <a:t>We want fairness</a:t>
            </a:r>
            <a:endParaRPr lang="en-US" dirty="0"/>
          </a:p>
          <a:p>
            <a:r>
              <a:rPr lang="en-US" b="1" dirty="0"/>
              <a:t>We want to pay no taxes</a:t>
            </a:r>
            <a:endParaRPr lang="en-US" dirty="0"/>
          </a:p>
          <a:p>
            <a:r>
              <a:rPr lang="en-US" b="1" dirty="0"/>
              <a:t>Our wants vary</a:t>
            </a:r>
            <a:endParaRPr lang="en-US" dirty="0"/>
          </a:p>
          <a:p>
            <a:r>
              <a:rPr lang="en-US" b="1" dirty="0"/>
              <a:t>Our Wants as Investors and Consumers</a:t>
            </a:r>
            <a:endParaRPr lang="en-US" dirty="0"/>
          </a:p>
          <a:p>
            <a:r>
              <a:rPr lang="en-US" b="1" dirty="0"/>
              <a:t>Our Wants and Errors</a:t>
            </a:r>
            <a:r>
              <a:rPr lang="en-US" dirty="0"/>
              <a:t> </a:t>
            </a:r>
          </a:p>
          <a:p>
            <a:r>
              <a:rPr lang="en-US" b="1" dirty="0"/>
              <a:t>Our wants and shoulds</a:t>
            </a:r>
            <a:endParaRPr lang="en-US" dirty="0"/>
          </a:p>
          <a:p>
            <a:r>
              <a:rPr lang="en-US" b="1" dirty="0"/>
              <a:t>Conflicts and tradeoffs of utilitarian, expressive, and emotional benefits within a person</a:t>
            </a:r>
            <a:endParaRPr lang="en-US" dirty="0"/>
          </a:p>
          <a:p>
            <a:r>
              <a:rPr lang="en-US" b="1" dirty="0"/>
              <a:t>Conflicts and tradeoffs of utilitarian, expressive, and emotional benefits between people</a:t>
            </a:r>
            <a:endParaRPr lang="en-US" dirty="0"/>
          </a:p>
          <a:p>
            <a:endParaRPr lang="en-US" dirty="0"/>
          </a:p>
        </p:txBody>
      </p:sp>
    </p:spTree>
    <p:extLst>
      <p:ext uri="{BB962C8B-B14F-4D97-AF65-F5344CB8AC3E}">
        <p14:creationId xmlns:p14="http://schemas.microsoft.com/office/powerpoint/2010/main" val="3080978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Our wants include the utilitarian, expressive and emotional benefits of riches and protection from poverty, nurturing our children and families, demonstrating competence, playing games and winning, staying true to our values, enjoying the comfort of familiarity and the passion of patriotism, gaining high social status, promoting fairness, paying no taxes, and more.</a:t>
            </a:r>
          </a:p>
          <a:p>
            <a:endParaRPr lang="en-US" dirty="0"/>
          </a:p>
        </p:txBody>
      </p:sp>
    </p:spTree>
    <p:extLst>
      <p:ext uri="{BB962C8B-B14F-4D97-AF65-F5344CB8AC3E}">
        <p14:creationId xmlns:p14="http://schemas.microsoft.com/office/powerpoint/2010/main" val="2534957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a:t>We face tradeoffs among our wants, such as between the utilitarian benefits of great wealth and the expressive and emotional benefits of adherence to values. Tradeoffs are evident in experiments where some people were induced to think that time is money by highlighting hourly wages and their utilitarian benefits, whereas other people were not induced to think so. People induced to think that time is money derived fewer emotional benefits from listening to pleasurable music than those not induced to think so. They exhibited less patience and experienced less enjoyment. </a:t>
            </a:r>
          </a:p>
          <a:p>
            <a:r>
              <a:rPr lang="en-US" dirty="0"/>
              <a:t>We also face conflicts between our wants and the wants of others. These include conflicts between the wants for utilitarian, expressive and emotional benefits received by corporate managers and their shareholders, money managers and their investors, and financial advisers and their clients. </a:t>
            </a:r>
            <a:endParaRPr lang="en-US" dirty="0"/>
          </a:p>
        </p:txBody>
      </p:sp>
    </p:spTree>
    <p:extLst>
      <p:ext uri="{BB962C8B-B14F-4D97-AF65-F5344CB8AC3E}">
        <p14:creationId xmlns:p14="http://schemas.microsoft.com/office/powerpoint/2010/main" val="8564615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We want riches and protection from poverty</a:t>
            </a:r>
            <a:endParaRPr lang="en-US" dirty="0"/>
          </a:p>
          <a:p>
            <a:r>
              <a:rPr lang="en-US" dirty="0"/>
              <a:t>Hope for riches urges us to invest our entire portfolio in stocks and lottery tickets. </a:t>
            </a:r>
            <a:endParaRPr lang="en-US" dirty="0" smtClean="0"/>
          </a:p>
          <a:p>
            <a:r>
              <a:rPr lang="en-US" dirty="0"/>
              <a:t>Fear of poverty urges us to invest our entire portfolio in government bonds and hold tight to Social Security. </a:t>
            </a:r>
            <a:endParaRPr lang="en-US" dirty="0"/>
          </a:p>
        </p:txBody>
      </p:sp>
    </p:spTree>
    <p:extLst>
      <p:ext uri="{BB962C8B-B14F-4D97-AF65-F5344CB8AC3E}">
        <p14:creationId xmlns:p14="http://schemas.microsoft.com/office/powerpoint/2010/main" val="42115936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We balance our two wants by dividing our money into layers of portfolio pyramids, some devoted to hope for riches and others to freedom from the fear of poverty. We place bonds and annuities paying guaranteed income in layers at the bottom of the pyramid, designed to free us from the fear of poverty, while we place stocks and lottery tickets in layers closer to the top of the pyramid, designed to give us hope of riches.</a:t>
            </a:r>
          </a:p>
          <a:p>
            <a:endParaRPr lang="en-US" dirty="0"/>
          </a:p>
        </p:txBody>
      </p:sp>
    </p:spTree>
    <p:extLst>
      <p:ext uri="{BB962C8B-B14F-4D97-AF65-F5344CB8AC3E}">
        <p14:creationId xmlns:p14="http://schemas.microsoft.com/office/powerpoint/2010/main" val="25110762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We want to nurture our children and families</a:t>
            </a:r>
            <a:endParaRPr lang="en-US" dirty="0"/>
          </a:p>
          <a:p>
            <a:r>
              <a:rPr lang="en-US" dirty="0"/>
              <a:t>Parents are especially concerned about investments in their children’s education and helping them start households. </a:t>
            </a:r>
            <a:endParaRPr lang="en-US" dirty="0"/>
          </a:p>
        </p:txBody>
      </p:sp>
    </p:spTree>
    <p:extLst>
      <p:ext uri="{BB962C8B-B14F-4D97-AF65-F5344CB8AC3E}">
        <p14:creationId xmlns:p14="http://schemas.microsoft.com/office/powerpoint/2010/main" val="50986270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109</TotalTime>
  <Words>505</Words>
  <Application>Microsoft Office PowerPoint</Application>
  <PresentationFormat>On-screen Show (4:3)</PresentationFormat>
  <Paragraphs>42</Paragraphs>
  <Slides>8</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   Finance for Normal People   Chapter 2 – Wants for utilitarian, expressive,  and emotional benefits </vt:lpstr>
      <vt:lpstr>Why do we pay $10,000 for an IWC watch?  Utilitarian, expressive and emotional benefits</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Finance for Normal People  Chapter 1 – Normal People</dc:title>
  <dc:creator>Meir</dc:creator>
  <cp:lastModifiedBy>Meir</cp:lastModifiedBy>
  <cp:revision>9</cp:revision>
  <dcterms:created xsi:type="dcterms:W3CDTF">2016-09-21T19:07:05Z</dcterms:created>
  <dcterms:modified xsi:type="dcterms:W3CDTF">2016-09-21T20:56:30Z</dcterms:modified>
</cp:coreProperties>
</file>