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notesSlides/notesSlide7.xml" ContentType="application/vnd.openxmlformats-officedocument.presentationml.notesSlide+xml"/>
  <Override PartName="/ppt/charts/chart5.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charts/chart6.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2"/>
  </p:notesMasterIdLst>
  <p:sldIdLst>
    <p:sldId id="340" r:id="rId2"/>
    <p:sldId id="341" r:id="rId3"/>
    <p:sldId id="256" r:id="rId4"/>
    <p:sldId id="291" r:id="rId5"/>
    <p:sldId id="259" r:id="rId6"/>
    <p:sldId id="292" r:id="rId7"/>
    <p:sldId id="260" r:id="rId8"/>
    <p:sldId id="299" r:id="rId9"/>
    <p:sldId id="261" r:id="rId10"/>
    <p:sldId id="262" r:id="rId11"/>
    <p:sldId id="263" r:id="rId12"/>
    <p:sldId id="300" r:id="rId13"/>
    <p:sldId id="264" r:id="rId14"/>
    <p:sldId id="265" r:id="rId15"/>
    <p:sldId id="302" r:id="rId16"/>
    <p:sldId id="301" r:id="rId17"/>
    <p:sldId id="267" r:id="rId18"/>
    <p:sldId id="269" r:id="rId19"/>
    <p:sldId id="303" r:id="rId20"/>
    <p:sldId id="304" r:id="rId21"/>
    <p:sldId id="306" r:id="rId22"/>
    <p:sldId id="308" r:id="rId23"/>
    <p:sldId id="311" r:id="rId24"/>
    <p:sldId id="305" r:id="rId25"/>
    <p:sldId id="309" r:id="rId26"/>
    <p:sldId id="273" r:id="rId27"/>
    <p:sldId id="310" r:id="rId28"/>
    <p:sldId id="274" r:id="rId29"/>
    <p:sldId id="312" r:id="rId30"/>
    <p:sldId id="313" r:id="rId31"/>
    <p:sldId id="314" r:id="rId32"/>
    <p:sldId id="315" r:id="rId33"/>
    <p:sldId id="317" r:id="rId34"/>
    <p:sldId id="316" r:id="rId35"/>
    <p:sldId id="318" r:id="rId36"/>
    <p:sldId id="319" r:id="rId37"/>
    <p:sldId id="320" r:id="rId38"/>
    <p:sldId id="321" r:id="rId39"/>
    <p:sldId id="322" r:id="rId40"/>
    <p:sldId id="284" r:id="rId41"/>
    <p:sldId id="323" r:id="rId42"/>
    <p:sldId id="324" r:id="rId43"/>
    <p:sldId id="336" r:id="rId44"/>
    <p:sldId id="337" r:id="rId45"/>
    <p:sldId id="338" r:id="rId46"/>
    <p:sldId id="327" r:id="rId47"/>
    <p:sldId id="328" r:id="rId48"/>
    <p:sldId id="329" r:id="rId49"/>
    <p:sldId id="330" r:id="rId50"/>
    <p:sldId id="331" r:id="rId51"/>
    <p:sldId id="332" r:id="rId52"/>
    <p:sldId id="333" r:id="rId53"/>
    <p:sldId id="287" r:id="rId54"/>
    <p:sldId id="288" r:id="rId55"/>
    <p:sldId id="289" r:id="rId56"/>
    <p:sldId id="339" r:id="rId57"/>
    <p:sldId id="275" r:id="rId58"/>
    <p:sldId id="334" r:id="rId59"/>
    <p:sldId id="325" r:id="rId60"/>
    <p:sldId id="326"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1374" y="90"/>
      </p:cViewPr>
      <p:guideLst/>
    </p:cSldViewPr>
  </p:slideViewPr>
  <p:notesTextViewPr>
    <p:cViewPr>
      <p:scale>
        <a:sx n="1" d="1"/>
        <a:sy n="1" d="1"/>
      </p:scale>
      <p:origin x="0" y="0"/>
    </p:cViewPr>
  </p:notesTextViewPr>
  <p:sorterViewPr>
    <p:cViewPr>
      <p:scale>
        <a:sx n="100" d="100"/>
        <a:sy n="100" d="100"/>
      </p:scale>
      <p:origin x="0" y="-110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Users\aiden\Dropbox\MEIR_STATMAN\Folder_Random%20Requests\Instructor's%20Manual%20Exercises\Powerpoint%20Figure%20Compilation\File%20Compilation%20for%20Publisher%20_020216\Ch%203\Figure%203-2.xlsx" TargetMode="External"/><Relationship Id="rId1" Type="http://schemas.openxmlformats.org/officeDocument/2006/relationships/image" Target="../media/image1.png"/></Relationships>
</file>

<file path=ppt/charts/_rels/chart2.xml.rels><?xml version="1.0" encoding="UTF-8" standalone="yes"?>
<Relationships xmlns="http://schemas.openxmlformats.org/package/2006/relationships"><Relationship Id="rId1" Type="http://schemas.openxmlformats.org/officeDocument/2006/relationships/oleObject" Target="file:///C:\Users\aiden\Dropbox\MEIR_STATMAN\Folder_Random%20Requests\Instructor's%20Manual%20Exercises\Powerpoint%20Figure%20Compilation\File%20Compilation%20for%20Publisher%20_020216\Ch%203\Figure%203-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aiden\Dropbox\MEIR_STATMAN\Folder_Random%20Requests\Instructor's%20Manual%20Exercises\Powerpoint%20Figure%20Compilation\File%20Compilation%20for%20Publisher%20_020216\Ch%203\Figure%203-4.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aiden\Dropbox\MEIR_STATMAN\Folder_Random%20Requests\Instructor's%20Manual%20Exercises\Powerpoint%20Figure%20Compilation\File%20Compilation%20for%20Publisher%20_020216\Ch%203\Figure%203-5.xlsx" TargetMode="External"/></Relationships>
</file>

<file path=ppt/charts/_rels/chart5.xml.rels><?xml version="1.0" encoding="UTF-8" standalone="yes"?>
<Relationships xmlns="http://schemas.openxmlformats.org/package/2006/relationships"><Relationship Id="rId3" Type="http://schemas.openxmlformats.org/officeDocument/2006/relationships/oleObject" Target="file:///C:\Users\aiden\Dropbox\MEIR_STATMAN\Folder_Random%20Requests\Instructor's%20Manual%20Exercises\Powerpoint%20Figure%20Compilation\File%20Compilation%20for%20Publisher%20_020216\Ch%203\Figure%203-3.xlsx" TargetMode="External"/><Relationship Id="rId2" Type="http://schemas.microsoft.com/office/2011/relationships/chartColorStyle" Target="colors1.xml"/><Relationship Id="rId1" Type="http://schemas.microsoft.com/office/2011/relationships/chartStyle" Target="style1.xml"/></Relationships>
</file>

<file path=ppt/charts/_rels/chart6.xml.rels><?xml version="1.0" encoding="UTF-8" standalone="yes"?>
<Relationships xmlns="http://schemas.openxmlformats.org/package/2006/relationships"><Relationship Id="rId3" Type="http://schemas.openxmlformats.org/officeDocument/2006/relationships/oleObject" Target="file:///C:\Users\aiden\Dropbox\MEIR_STATMAN\Folder_Random%20Requests\Instructor's%20Manual%20Exercises\Powerpoint%20Figure%20Compilation\File%20Compilation%20for%20Publisher%20_020216\Ch%203\Figure%203-3.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scatterChart>
        <c:scatterStyle val="lineMarker"/>
        <c:varyColors val="0"/>
        <c:ser>
          <c:idx val="0"/>
          <c:order val="0"/>
          <c:tx>
            <c:strRef>
              <c:f>'Clean Data'!$C$1</c:f>
              <c:strCache>
                <c:ptCount val="1"/>
                <c:pt idx="0">
                  <c:v>Future</c:v>
                </c:pt>
              </c:strCache>
            </c:strRef>
          </c:tx>
          <c:spPr>
            <a:ln w="19050" cap="rnd">
              <a:noFill/>
              <a:round/>
            </a:ln>
            <a:effectLst/>
          </c:spPr>
          <c:marker>
            <c:symbol val="picture"/>
            <c:spPr>
              <a:blipFill>
                <a:blip xmlns:r="http://schemas.openxmlformats.org/officeDocument/2006/relationships" r:embed="rId1"/>
                <a:stretch>
                  <a:fillRect/>
                </a:stretch>
              </a:blipFill>
              <a:ln w="25400">
                <a:noFill/>
              </a:ln>
              <a:effectLst/>
            </c:spPr>
          </c:marker>
          <c:trendline>
            <c:spPr>
              <a:ln w="25400" cap="rnd">
                <a:solidFill>
                  <a:schemeClr val="bg2">
                    <a:lumMod val="25000"/>
                  </a:schemeClr>
                </a:solidFill>
                <a:prstDash val="solid"/>
              </a:ln>
              <a:effectLst/>
            </c:spPr>
            <c:trendlineType val="linear"/>
            <c:dispRSqr val="0"/>
            <c:dispEq val="0"/>
          </c:trendline>
          <c:xVal>
            <c:numRef>
              <c:f>'Clean Data'!$B$2:$B$111</c:f>
              <c:numCache>
                <c:formatCode>General</c:formatCode>
                <c:ptCount val="110"/>
                <c:pt idx="0">
                  <c:v>16.899999999999999</c:v>
                </c:pt>
                <c:pt idx="1">
                  <c:v>16</c:v>
                </c:pt>
                <c:pt idx="2">
                  <c:v>14</c:v>
                </c:pt>
                <c:pt idx="3">
                  <c:v>15.9</c:v>
                </c:pt>
                <c:pt idx="4">
                  <c:v>16.899999999999999</c:v>
                </c:pt>
                <c:pt idx="5">
                  <c:v>16.7</c:v>
                </c:pt>
                <c:pt idx="6">
                  <c:v>15.8</c:v>
                </c:pt>
                <c:pt idx="7">
                  <c:v>16.100000000000001</c:v>
                </c:pt>
                <c:pt idx="8">
                  <c:v>17.399999999999999</c:v>
                </c:pt>
                <c:pt idx="9">
                  <c:v>15.9</c:v>
                </c:pt>
                <c:pt idx="10">
                  <c:v>16.3</c:v>
                </c:pt>
                <c:pt idx="11">
                  <c:v>16.899999999999999</c:v>
                </c:pt>
                <c:pt idx="12">
                  <c:v>15.7</c:v>
                </c:pt>
                <c:pt idx="13">
                  <c:v>18.100000000000001</c:v>
                </c:pt>
                <c:pt idx="14">
                  <c:v>18.100000000000001</c:v>
                </c:pt>
                <c:pt idx="15">
                  <c:v>18.7</c:v>
                </c:pt>
                <c:pt idx="16">
                  <c:v>17.600000000000001</c:v>
                </c:pt>
                <c:pt idx="17">
                  <c:v>16.5</c:v>
                </c:pt>
                <c:pt idx="18">
                  <c:v>17</c:v>
                </c:pt>
                <c:pt idx="19">
                  <c:v>14.8</c:v>
                </c:pt>
                <c:pt idx="20">
                  <c:v>16.100000000000001</c:v>
                </c:pt>
                <c:pt idx="21">
                  <c:v>15.1</c:v>
                </c:pt>
                <c:pt idx="22">
                  <c:v>14.3</c:v>
                </c:pt>
                <c:pt idx="23">
                  <c:v>13.4</c:v>
                </c:pt>
                <c:pt idx="24">
                  <c:v>12.1</c:v>
                </c:pt>
                <c:pt idx="25">
                  <c:v>9.5</c:v>
                </c:pt>
                <c:pt idx="26">
                  <c:v>7.5</c:v>
                </c:pt>
                <c:pt idx="27">
                  <c:v>7.3</c:v>
                </c:pt>
                <c:pt idx="28">
                  <c:v>5.8</c:v>
                </c:pt>
                <c:pt idx="29">
                  <c:v>3.2</c:v>
                </c:pt>
                <c:pt idx="30">
                  <c:v>3.4</c:v>
                </c:pt>
                <c:pt idx="31">
                  <c:v>4.4000000000000004</c:v>
                </c:pt>
                <c:pt idx="32">
                  <c:v>4.9000000000000004</c:v>
                </c:pt>
                <c:pt idx="33">
                  <c:v>3.6</c:v>
                </c:pt>
                <c:pt idx="34">
                  <c:v>1.6</c:v>
                </c:pt>
                <c:pt idx="35">
                  <c:v>2.5</c:v>
                </c:pt>
                <c:pt idx="36">
                  <c:v>-0.3</c:v>
                </c:pt>
                <c:pt idx="37">
                  <c:v>-0.8</c:v>
                </c:pt>
                <c:pt idx="38">
                  <c:v>2</c:v>
                </c:pt>
                <c:pt idx="39">
                  <c:v>0.6</c:v>
                </c:pt>
                <c:pt idx="40">
                  <c:v>4</c:v>
                </c:pt>
                <c:pt idx="41">
                  <c:v>4</c:v>
                </c:pt>
                <c:pt idx="42">
                  <c:v>3.2</c:v>
                </c:pt>
                <c:pt idx="43">
                  <c:v>2.1</c:v>
                </c:pt>
                <c:pt idx="44">
                  <c:v>2.5</c:v>
                </c:pt>
                <c:pt idx="45">
                  <c:v>-2.4</c:v>
                </c:pt>
                <c:pt idx="46">
                  <c:v>-2.2999999999999998</c:v>
                </c:pt>
                <c:pt idx="47">
                  <c:v>-3.3</c:v>
                </c:pt>
                <c:pt idx="48">
                  <c:v>-4</c:v>
                </c:pt>
                <c:pt idx="49">
                  <c:v>-3.6</c:v>
                </c:pt>
                <c:pt idx="50">
                  <c:v>-3.4</c:v>
                </c:pt>
                <c:pt idx="51">
                  <c:v>-3.7</c:v>
                </c:pt>
                <c:pt idx="52">
                  <c:v>-2.2000000000000002</c:v>
                </c:pt>
                <c:pt idx="53">
                  <c:v>-2.6</c:v>
                </c:pt>
                <c:pt idx="54">
                  <c:v>-3.5</c:v>
                </c:pt>
                <c:pt idx="55">
                  <c:v>4.7</c:v>
                </c:pt>
                <c:pt idx="56">
                  <c:v>1.2</c:v>
                </c:pt>
                <c:pt idx="57">
                  <c:v>5.8</c:v>
                </c:pt>
                <c:pt idx="58">
                  <c:v>3.6</c:v>
                </c:pt>
                <c:pt idx="59">
                  <c:v>9.6</c:v>
                </c:pt>
                <c:pt idx="60">
                  <c:v>9.9</c:v>
                </c:pt>
                <c:pt idx="61">
                  <c:v>8.8000000000000007</c:v>
                </c:pt>
                <c:pt idx="62">
                  <c:v>10.5</c:v>
                </c:pt>
                <c:pt idx="63">
                  <c:v>12.9</c:v>
                </c:pt>
                <c:pt idx="64">
                  <c:v>14</c:v>
                </c:pt>
                <c:pt idx="65">
                  <c:v>9.3000000000000007</c:v>
                </c:pt>
                <c:pt idx="66">
                  <c:v>10</c:v>
                </c:pt>
                <c:pt idx="67">
                  <c:v>10.9</c:v>
                </c:pt>
                <c:pt idx="68">
                  <c:v>10.7</c:v>
                </c:pt>
                <c:pt idx="69">
                  <c:v>9.1</c:v>
                </c:pt>
                <c:pt idx="70">
                  <c:v>7.9</c:v>
                </c:pt>
                <c:pt idx="71">
                  <c:v>8</c:v>
                </c:pt>
                <c:pt idx="72">
                  <c:v>8.3000000000000007</c:v>
                </c:pt>
                <c:pt idx="73">
                  <c:v>10.7</c:v>
                </c:pt>
                <c:pt idx="74">
                  <c:v>11.6</c:v>
                </c:pt>
                <c:pt idx="75">
                  <c:v>10.7</c:v>
                </c:pt>
                <c:pt idx="76">
                  <c:v>10.3</c:v>
                </c:pt>
                <c:pt idx="77">
                  <c:v>9</c:v>
                </c:pt>
                <c:pt idx="78">
                  <c:v>14.7</c:v>
                </c:pt>
                <c:pt idx="79">
                  <c:v>10</c:v>
                </c:pt>
                <c:pt idx="80">
                  <c:v>8.4</c:v>
                </c:pt>
                <c:pt idx="81">
                  <c:v>8.6</c:v>
                </c:pt>
                <c:pt idx="82">
                  <c:v>10.6</c:v>
                </c:pt>
                <c:pt idx="83">
                  <c:v>8</c:v>
                </c:pt>
                <c:pt idx="84">
                  <c:v>9.5</c:v>
                </c:pt>
                <c:pt idx="85">
                  <c:v>10.3</c:v>
                </c:pt>
                <c:pt idx="86">
                  <c:v>7.8</c:v>
                </c:pt>
                <c:pt idx="87">
                  <c:v>12.6</c:v>
                </c:pt>
                <c:pt idx="88">
                  <c:v>11.6</c:v>
                </c:pt>
                <c:pt idx="89">
                  <c:v>12.2</c:v>
                </c:pt>
                <c:pt idx="90">
                  <c:v>10.8</c:v>
                </c:pt>
                <c:pt idx="91">
                  <c:v>10.4</c:v>
                </c:pt>
                <c:pt idx="92">
                  <c:v>10.8</c:v>
                </c:pt>
                <c:pt idx="93">
                  <c:v>8.1</c:v>
                </c:pt>
                <c:pt idx="94">
                  <c:v>11.4</c:v>
                </c:pt>
                <c:pt idx="95">
                  <c:v>15.4</c:v>
                </c:pt>
                <c:pt idx="96">
                  <c:v>12.9</c:v>
                </c:pt>
                <c:pt idx="97">
                  <c:v>11.9</c:v>
                </c:pt>
                <c:pt idx="98">
                  <c:v>13.6</c:v>
                </c:pt>
                <c:pt idx="99">
                  <c:v>12.1</c:v>
                </c:pt>
                <c:pt idx="100">
                  <c:v>10.3</c:v>
                </c:pt>
                <c:pt idx="101">
                  <c:v>11.1</c:v>
                </c:pt>
                <c:pt idx="102">
                  <c:v>12.6</c:v>
                </c:pt>
                <c:pt idx="103">
                  <c:v>11.3</c:v>
                </c:pt>
                <c:pt idx="104">
                  <c:v>10.199999999999999</c:v>
                </c:pt>
                <c:pt idx="105">
                  <c:v>13.2</c:v>
                </c:pt>
                <c:pt idx="106">
                  <c:v>13.5</c:v>
                </c:pt>
                <c:pt idx="107">
                  <c:v>11.8</c:v>
                </c:pt>
                <c:pt idx="108">
                  <c:v>13.5</c:v>
                </c:pt>
                <c:pt idx="109">
                  <c:v>12.8</c:v>
                </c:pt>
              </c:numCache>
            </c:numRef>
          </c:xVal>
          <c:yVal>
            <c:numRef>
              <c:f>'Clean Data'!$C$2:$C$111</c:f>
              <c:numCache>
                <c:formatCode>General</c:formatCode>
                <c:ptCount val="110"/>
                <c:pt idx="0">
                  <c:v>15.2</c:v>
                </c:pt>
                <c:pt idx="1">
                  <c:v>12.9</c:v>
                </c:pt>
                <c:pt idx="2">
                  <c:v>13.5</c:v>
                </c:pt>
                <c:pt idx="3">
                  <c:v>14.9</c:v>
                </c:pt>
                <c:pt idx="4">
                  <c:v>15.5</c:v>
                </c:pt>
                <c:pt idx="5">
                  <c:v>16</c:v>
                </c:pt>
                <c:pt idx="6">
                  <c:v>15.2</c:v>
                </c:pt>
                <c:pt idx="7">
                  <c:v>14.9</c:v>
                </c:pt>
                <c:pt idx="8">
                  <c:v>16.600000000000001</c:v>
                </c:pt>
                <c:pt idx="9">
                  <c:v>15.6</c:v>
                </c:pt>
                <c:pt idx="10">
                  <c:v>14.9</c:v>
                </c:pt>
                <c:pt idx="11">
                  <c:v>15.7</c:v>
                </c:pt>
                <c:pt idx="12">
                  <c:v>15.4</c:v>
                </c:pt>
                <c:pt idx="13">
                  <c:v>18.399999999999999</c:v>
                </c:pt>
                <c:pt idx="14">
                  <c:v>16.5</c:v>
                </c:pt>
                <c:pt idx="15">
                  <c:v>16.7</c:v>
                </c:pt>
                <c:pt idx="16">
                  <c:v>15.3</c:v>
                </c:pt>
                <c:pt idx="17">
                  <c:v>13.9</c:v>
                </c:pt>
                <c:pt idx="18">
                  <c:v>14.5</c:v>
                </c:pt>
                <c:pt idx="19">
                  <c:v>14.6</c:v>
                </c:pt>
                <c:pt idx="20">
                  <c:v>14.6</c:v>
                </c:pt>
                <c:pt idx="21">
                  <c:v>14.4</c:v>
                </c:pt>
                <c:pt idx="22">
                  <c:v>13.7</c:v>
                </c:pt>
                <c:pt idx="23">
                  <c:v>13.7</c:v>
                </c:pt>
                <c:pt idx="24">
                  <c:v>12.6</c:v>
                </c:pt>
                <c:pt idx="25">
                  <c:v>11.8</c:v>
                </c:pt>
                <c:pt idx="26">
                  <c:v>10.4</c:v>
                </c:pt>
                <c:pt idx="27">
                  <c:v>10.8</c:v>
                </c:pt>
                <c:pt idx="28">
                  <c:v>10.4</c:v>
                </c:pt>
                <c:pt idx="29">
                  <c:v>8.6999999999999993</c:v>
                </c:pt>
                <c:pt idx="30">
                  <c:v>11.7</c:v>
                </c:pt>
                <c:pt idx="31">
                  <c:v>10.7</c:v>
                </c:pt>
                <c:pt idx="32">
                  <c:v>10.4</c:v>
                </c:pt>
                <c:pt idx="33">
                  <c:v>9.4</c:v>
                </c:pt>
                <c:pt idx="34">
                  <c:v>7.9</c:v>
                </c:pt>
                <c:pt idx="35">
                  <c:v>8.6</c:v>
                </c:pt>
                <c:pt idx="36">
                  <c:v>8.6999999999999993</c:v>
                </c:pt>
                <c:pt idx="37">
                  <c:v>8.1</c:v>
                </c:pt>
                <c:pt idx="38">
                  <c:v>10.199999999999999</c:v>
                </c:pt>
                <c:pt idx="39">
                  <c:v>9.5</c:v>
                </c:pt>
                <c:pt idx="40">
                  <c:v>12.8</c:v>
                </c:pt>
                <c:pt idx="41">
                  <c:v>10.6</c:v>
                </c:pt>
                <c:pt idx="42">
                  <c:v>9.1999999999999993</c:v>
                </c:pt>
                <c:pt idx="43">
                  <c:v>10.3</c:v>
                </c:pt>
                <c:pt idx="44">
                  <c:v>9.6</c:v>
                </c:pt>
                <c:pt idx="45">
                  <c:v>7.4</c:v>
                </c:pt>
                <c:pt idx="46">
                  <c:v>7.6</c:v>
                </c:pt>
                <c:pt idx="47">
                  <c:v>8.1</c:v>
                </c:pt>
                <c:pt idx="48">
                  <c:v>8.5</c:v>
                </c:pt>
                <c:pt idx="49">
                  <c:v>7.8</c:v>
                </c:pt>
                <c:pt idx="50">
                  <c:v>6.7</c:v>
                </c:pt>
                <c:pt idx="51">
                  <c:v>6.7</c:v>
                </c:pt>
                <c:pt idx="52">
                  <c:v>6.3</c:v>
                </c:pt>
                <c:pt idx="53">
                  <c:v>7.3</c:v>
                </c:pt>
                <c:pt idx="54">
                  <c:v>7.9</c:v>
                </c:pt>
                <c:pt idx="55">
                  <c:v>11.9</c:v>
                </c:pt>
                <c:pt idx="56">
                  <c:v>8.6</c:v>
                </c:pt>
                <c:pt idx="57">
                  <c:v>12</c:v>
                </c:pt>
                <c:pt idx="58">
                  <c:v>8.5</c:v>
                </c:pt>
                <c:pt idx="59">
                  <c:v>9.5</c:v>
                </c:pt>
                <c:pt idx="60">
                  <c:v>11.3</c:v>
                </c:pt>
                <c:pt idx="61">
                  <c:v>10.4</c:v>
                </c:pt>
                <c:pt idx="62">
                  <c:v>12</c:v>
                </c:pt>
                <c:pt idx="63">
                  <c:v>12.4</c:v>
                </c:pt>
                <c:pt idx="64">
                  <c:v>12.7</c:v>
                </c:pt>
                <c:pt idx="65">
                  <c:v>10.4</c:v>
                </c:pt>
                <c:pt idx="66">
                  <c:v>10</c:v>
                </c:pt>
                <c:pt idx="67">
                  <c:v>10.9</c:v>
                </c:pt>
                <c:pt idx="68">
                  <c:v>10.4</c:v>
                </c:pt>
                <c:pt idx="69">
                  <c:v>9.3000000000000007</c:v>
                </c:pt>
                <c:pt idx="70">
                  <c:v>10.1</c:v>
                </c:pt>
                <c:pt idx="71">
                  <c:v>9.8000000000000007</c:v>
                </c:pt>
                <c:pt idx="72">
                  <c:v>10.5</c:v>
                </c:pt>
                <c:pt idx="73">
                  <c:v>11.2</c:v>
                </c:pt>
                <c:pt idx="74">
                  <c:v>11.4</c:v>
                </c:pt>
                <c:pt idx="75">
                  <c:v>10.1</c:v>
                </c:pt>
                <c:pt idx="76">
                  <c:v>10.3</c:v>
                </c:pt>
                <c:pt idx="77">
                  <c:v>9.9</c:v>
                </c:pt>
                <c:pt idx="78">
                  <c:v>9.1</c:v>
                </c:pt>
                <c:pt idx="79">
                  <c:v>10.6</c:v>
                </c:pt>
                <c:pt idx="80">
                  <c:v>9.8000000000000007</c:v>
                </c:pt>
                <c:pt idx="81">
                  <c:v>10</c:v>
                </c:pt>
                <c:pt idx="82">
                  <c:v>11.1</c:v>
                </c:pt>
                <c:pt idx="83">
                  <c:v>9.6999999999999993</c:v>
                </c:pt>
                <c:pt idx="84">
                  <c:v>10.199999999999999</c:v>
                </c:pt>
                <c:pt idx="85">
                  <c:v>10.8</c:v>
                </c:pt>
                <c:pt idx="86">
                  <c:v>9.4</c:v>
                </c:pt>
                <c:pt idx="87">
                  <c:v>11.6</c:v>
                </c:pt>
                <c:pt idx="88">
                  <c:v>13.7</c:v>
                </c:pt>
                <c:pt idx="89">
                  <c:v>9.6999999999999993</c:v>
                </c:pt>
                <c:pt idx="90">
                  <c:v>13.6</c:v>
                </c:pt>
                <c:pt idx="91">
                  <c:v>10.5</c:v>
                </c:pt>
                <c:pt idx="92">
                  <c:v>11.1</c:v>
                </c:pt>
                <c:pt idx="93">
                  <c:v>8.6</c:v>
                </c:pt>
                <c:pt idx="94">
                  <c:v>10.6</c:v>
                </c:pt>
                <c:pt idx="95">
                  <c:v>11.5</c:v>
                </c:pt>
                <c:pt idx="96">
                  <c:v>12.9</c:v>
                </c:pt>
                <c:pt idx="97">
                  <c:v>12.6</c:v>
                </c:pt>
                <c:pt idx="98">
                  <c:v>12</c:v>
                </c:pt>
                <c:pt idx="99">
                  <c:v>11.7</c:v>
                </c:pt>
                <c:pt idx="100">
                  <c:v>10.1</c:v>
                </c:pt>
                <c:pt idx="101">
                  <c:v>11.5</c:v>
                </c:pt>
                <c:pt idx="102">
                  <c:v>12.8</c:v>
                </c:pt>
                <c:pt idx="103">
                  <c:v>11.4</c:v>
                </c:pt>
                <c:pt idx="104">
                  <c:v>10.7</c:v>
                </c:pt>
                <c:pt idx="105">
                  <c:v>11.6</c:v>
                </c:pt>
                <c:pt idx="106">
                  <c:v>10.6</c:v>
                </c:pt>
                <c:pt idx="107">
                  <c:v>14.1</c:v>
                </c:pt>
                <c:pt idx="108">
                  <c:v>9.5</c:v>
                </c:pt>
                <c:pt idx="109">
                  <c:v>11.4</c:v>
                </c:pt>
              </c:numCache>
            </c:numRef>
          </c:yVal>
          <c:smooth val="0"/>
          <c:extLst xmlns:c16r2="http://schemas.microsoft.com/office/drawing/2015/06/chart">
            <c:ext xmlns:c16="http://schemas.microsoft.com/office/drawing/2014/chart" uri="{C3380CC4-5D6E-409C-BE32-E72D297353CC}">
              <c16:uniqueId val="{00000000-235F-4908-BDD7-1D6A6599D314}"/>
            </c:ext>
          </c:extLst>
        </c:ser>
        <c:dLbls>
          <c:showLegendKey val="0"/>
          <c:showVal val="0"/>
          <c:showCatName val="0"/>
          <c:showSerName val="0"/>
          <c:showPercent val="0"/>
          <c:showBubbleSize val="0"/>
        </c:dLbls>
        <c:axId val="391465152"/>
        <c:axId val="391465544"/>
      </c:scatterChart>
      <c:valAx>
        <c:axId val="391465152"/>
        <c:scaling>
          <c:orientation val="minMax"/>
          <c:max val="19"/>
          <c:min val="-5"/>
        </c:scaling>
        <c:delete val="0"/>
        <c:axPos val="b"/>
        <c:title>
          <c:tx>
            <c:rich>
              <a:bodyPr rot="0" vert="horz"/>
              <a:lstStyle/>
              <a:p>
                <a:pPr>
                  <a:defRPr sz="2000" b="1"/>
                </a:pPr>
                <a:r>
                  <a:rPr lang="en-US" sz="2000" b="1" dirty="0"/>
                  <a:t>Mean overall percentage rate of return investors</a:t>
                </a:r>
              </a:p>
              <a:p>
                <a:pPr>
                  <a:defRPr sz="2000" b="1"/>
                </a:pPr>
                <a:r>
                  <a:rPr lang="en-US" sz="2000" b="1" dirty="0"/>
                  <a:t>say they got on their portfolio in the PAST 12 months</a:t>
                </a:r>
              </a:p>
            </c:rich>
          </c:tx>
          <c:layout>
            <c:manualLayout>
              <c:xMode val="edge"/>
              <c:yMode val="edge"/>
              <c:x val="0.23076564995820689"/>
              <c:y val="0.83569628740223556"/>
            </c:manualLayout>
          </c:layout>
          <c:overlay val="0"/>
          <c:spPr>
            <a:noFill/>
            <a:ln>
              <a:noFill/>
            </a:ln>
            <a:effectLst/>
          </c:spPr>
        </c:title>
        <c:numFmt formatCode="General" sourceLinked="1"/>
        <c:majorTickMark val="out"/>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en-US"/>
          </a:p>
        </c:txPr>
        <c:crossAx val="391465544"/>
        <c:crosses val="autoZero"/>
        <c:crossBetween val="midCat"/>
      </c:valAx>
      <c:valAx>
        <c:axId val="391465544"/>
        <c:scaling>
          <c:orientation val="minMax"/>
          <c:max val="18"/>
          <c:min val="6"/>
        </c:scaling>
        <c:delete val="0"/>
        <c:axPos val="l"/>
        <c:title>
          <c:tx>
            <c:rich>
              <a:bodyPr rot="0" vert="horz"/>
              <a:lstStyle/>
              <a:p>
                <a:pPr>
                  <a:defRPr sz="2000" b="1"/>
                </a:pPr>
                <a:r>
                  <a:rPr lang="en-US" sz="2000" b="1" dirty="0"/>
                  <a:t>Mean overall rate of return investors expect to get on their portfolios in the NEXT 12 months</a:t>
                </a:r>
              </a:p>
            </c:rich>
          </c:tx>
          <c:overlay val="0"/>
          <c:spPr>
            <a:noFill/>
            <a:ln>
              <a:noFill/>
            </a:ln>
            <a:effectLst/>
          </c:spPr>
        </c:title>
        <c:numFmt formatCode="General" sourceLinked="1"/>
        <c:majorTickMark val="out"/>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en-US"/>
          </a:p>
        </c:txPr>
        <c:crossAx val="391465152"/>
        <c:crossesAt val="-5"/>
        <c:crossBetween val="midCat"/>
      </c:valAx>
      <c:spPr>
        <a:noFill/>
        <a:ln w="25400">
          <a:noFill/>
        </a:ln>
        <a:effectLst/>
      </c:spPr>
    </c:plotArea>
    <c:plotVisOnly val="1"/>
    <c:dispBlanksAs val="gap"/>
    <c:showDLblsOverMax val="0"/>
  </c:chart>
  <c:spPr>
    <a:solidFill>
      <a:schemeClr val="bg1"/>
    </a:solidFill>
    <a:ln w="9525" cap="flat" cmpd="sng" algn="ctr">
      <a:solidFill>
        <a:schemeClr val="bg1"/>
      </a:solidFill>
      <a:round/>
    </a:ln>
    <a:effectLst/>
  </c:spPr>
  <c:txPr>
    <a:bodyPr/>
    <a:lstStyle/>
    <a:p>
      <a:pPr>
        <a:defRPr sz="1200"/>
      </a:pPr>
      <a:endParaRPr lang="en-US"/>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tx>
            <c:strRef>
              <c:f>'Expected Returns Comparison'!$A$24</c:f>
              <c:strCache>
                <c:ptCount val="1"/>
                <c:pt idx="0">
                  <c:v>Investors Expected Returns, June 1998</c:v>
                </c:pt>
              </c:strCache>
            </c:strRef>
          </c:tx>
          <c:spPr>
            <a:solidFill>
              <a:schemeClr val="tx1"/>
            </a:solidFill>
            <a:ln>
              <a:noFill/>
            </a:ln>
            <a:effectLst/>
          </c:spPr>
          <c:invertIfNegative val="0"/>
          <c:cat>
            <c:strRef>
              <c:f>'Expected Returns Comparison'!$B$22:$J$22</c:f>
              <c:strCache>
                <c:ptCount val="7"/>
                <c:pt idx="0">
                  <c:v>4% or lower</c:v>
                </c:pt>
                <c:pt idx="1">
                  <c:v>5-9%</c:v>
                </c:pt>
                <c:pt idx="2">
                  <c:v>10-14%</c:v>
                </c:pt>
                <c:pt idx="3">
                  <c:v>15-19%</c:v>
                </c:pt>
                <c:pt idx="4">
                  <c:v>20-24%</c:v>
                </c:pt>
                <c:pt idx="5">
                  <c:v>25-29%</c:v>
                </c:pt>
                <c:pt idx="6">
                  <c:v>30% or more</c:v>
                </c:pt>
              </c:strCache>
            </c:strRef>
          </c:cat>
          <c:val>
            <c:numRef>
              <c:f>'Expected Returns Comparison'!$B$24:$J$24</c:f>
              <c:numCache>
                <c:formatCode>0.0%</c:formatCode>
                <c:ptCount val="7"/>
                <c:pt idx="0">
                  <c:v>2.5316455696202531E-2</c:v>
                </c:pt>
                <c:pt idx="1">
                  <c:v>0.21518987341772153</c:v>
                </c:pt>
                <c:pt idx="2">
                  <c:v>0.32911392405063289</c:v>
                </c:pt>
                <c:pt idx="3">
                  <c:v>0.21518987341772153</c:v>
                </c:pt>
                <c:pt idx="4">
                  <c:v>0.10126582278481013</c:v>
                </c:pt>
                <c:pt idx="5">
                  <c:v>5.0632911392405063E-2</c:v>
                </c:pt>
                <c:pt idx="6">
                  <c:v>6.3291139240506333E-2</c:v>
                </c:pt>
              </c:numCache>
            </c:numRef>
          </c:val>
          <c:extLst xmlns:c16r2="http://schemas.microsoft.com/office/drawing/2015/06/chart">
            <c:ext xmlns:c16="http://schemas.microsoft.com/office/drawing/2014/chart" uri="{C3380CC4-5D6E-409C-BE32-E72D297353CC}">
              <c16:uniqueId val="{00000000-747F-4460-AFFD-DA461DC9F019}"/>
            </c:ext>
          </c:extLst>
        </c:ser>
        <c:dLbls>
          <c:showLegendKey val="0"/>
          <c:showVal val="0"/>
          <c:showCatName val="0"/>
          <c:showSerName val="0"/>
          <c:showPercent val="0"/>
          <c:showBubbleSize val="0"/>
        </c:dLbls>
        <c:gapWidth val="94"/>
        <c:axId val="391463584"/>
        <c:axId val="391462408"/>
        <c:extLst xmlns:c16r2="http://schemas.microsoft.com/office/drawing/2015/06/chart">
          <c:ext xmlns:c15="http://schemas.microsoft.com/office/drawing/2012/chart" uri="{02D57815-91ED-43cb-92C2-25804820EDAC}">
            <c15:filteredBarSeries>
              <c15:ser>
                <c:idx val="0"/>
                <c:order val="0"/>
                <c:tx>
                  <c:strRef>
                    <c:extLst xmlns:c16r2="http://schemas.microsoft.com/office/drawing/2015/06/chart">
                      <c:ext uri="{02D57815-91ED-43cb-92C2-25804820EDAC}">
                        <c15:formulaRef>
                          <c15:sqref>'Expected Returns Comparison'!$A$23</c15:sqref>
                        </c15:formulaRef>
                      </c:ext>
                    </c:extLst>
                    <c:strCache>
                      <c:ptCount val="1"/>
                      <c:pt idx="0">
                        <c:v>Investors Expected Returns, June 2002</c:v>
                      </c:pt>
                    </c:strCache>
                  </c:strRef>
                </c:tx>
                <c:spPr>
                  <a:solidFill>
                    <a:schemeClr val="tx1"/>
                  </a:solidFill>
                  <a:ln>
                    <a:noFill/>
                  </a:ln>
                  <a:effectLst/>
                </c:spPr>
                <c:invertIfNegative val="0"/>
                <c:cat>
                  <c:strRef>
                    <c:extLst xmlns:c16r2="http://schemas.microsoft.com/office/drawing/2015/06/chart">
                      <c:ext uri="{02D57815-91ED-43cb-92C2-25804820EDAC}">
                        <c15:formulaRef>
                          <c15:sqref>'Expected Returns Comparison'!$B$22:$J$22</c15:sqref>
                        </c15:formulaRef>
                      </c:ext>
                    </c:extLst>
                    <c:strCache>
                      <c:ptCount val="7"/>
                      <c:pt idx="0">
                        <c:v>4% or lower</c:v>
                      </c:pt>
                      <c:pt idx="1">
                        <c:v>5-9%</c:v>
                      </c:pt>
                      <c:pt idx="2">
                        <c:v>10-14%</c:v>
                      </c:pt>
                      <c:pt idx="3">
                        <c:v>15-19%</c:v>
                      </c:pt>
                      <c:pt idx="4">
                        <c:v>20-24%</c:v>
                      </c:pt>
                      <c:pt idx="5">
                        <c:v>25-29%</c:v>
                      </c:pt>
                      <c:pt idx="6">
                        <c:v>30% or more</c:v>
                      </c:pt>
                    </c:strCache>
                  </c:strRef>
                </c:cat>
                <c:val>
                  <c:numRef>
                    <c:extLst xmlns:c16r2="http://schemas.microsoft.com/office/drawing/2015/06/chart">
                      <c:ext uri="{02D57815-91ED-43cb-92C2-25804820EDAC}">
                        <c15:formulaRef>
                          <c15:sqref>'Expected Returns Comparison'!$B$23:$J$23</c15:sqref>
                        </c15:formulaRef>
                      </c:ext>
                    </c:extLst>
                    <c:numCache>
                      <c:formatCode>0%</c:formatCode>
                      <c:ptCount val="7"/>
                      <c:pt idx="0" formatCode="0.0%">
                        <c:v>0.27500000000000002</c:v>
                      </c:pt>
                      <c:pt idx="1">
                        <c:v>0.4</c:v>
                      </c:pt>
                      <c:pt idx="2" formatCode="0.0%">
                        <c:v>0.1875</c:v>
                      </c:pt>
                      <c:pt idx="3" formatCode="0.0%">
                        <c:v>3.7499999999999999E-2</c:v>
                      </c:pt>
                      <c:pt idx="4" formatCode="0.0%">
                        <c:v>2.5000000000000001E-2</c:v>
                      </c:pt>
                      <c:pt idx="5" formatCode="0.00%">
                        <c:v>1.2500000000000001E-2</c:v>
                      </c:pt>
                      <c:pt idx="6">
                        <c:v>0.05</c:v>
                      </c:pt>
                    </c:numCache>
                  </c:numRef>
                </c:val>
                <c:extLst xmlns:c16r2="http://schemas.microsoft.com/office/drawing/2015/06/chart">
                  <c:ext xmlns:c16="http://schemas.microsoft.com/office/drawing/2014/chart" uri="{C3380CC4-5D6E-409C-BE32-E72D297353CC}">
                    <c16:uniqueId val="{00000001-747F-4460-AFFD-DA461DC9F019}"/>
                  </c:ext>
                </c:extLst>
              </c15:ser>
            </c15:filteredBarSeries>
          </c:ext>
        </c:extLst>
      </c:barChart>
      <c:catAx>
        <c:axId val="391463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91462408"/>
        <c:crosses val="autoZero"/>
        <c:auto val="1"/>
        <c:lblAlgn val="ctr"/>
        <c:lblOffset val="100"/>
        <c:noMultiLvlLbl val="0"/>
      </c:catAx>
      <c:valAx>
        <c:axId val="391462408"/>
        <c:scaling>
          <c:orientation val="minMax"/>
          <c:max val="0.4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vert="horz"/>
          <a:lstStyle/>
          <a:p>
            <a:pPr>
              <a:defRPr/>
            </a:pPr>
            <a:endParaRPr lang="en-US"/>
          </a:p>
        </c:txPr>
        <c:crossAx val="39146358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2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'Expected Returns Comparison'!$A$23:$C$23</c:f>
              <c:strCache>
                <c:ptCount val="3"/>
                <c:pt idx="0">
                  <c:v>Investors Expected Returns, June 2002</c:v>
                </c:pt>
              </c:strCache>
            </c:strRef>
          </c:tx>
          <c:spPr>
            <a:solidFill>
              <a:schemeClr val="tx1"/>
            </a:solidFill>
            <a:ln>
              <a:noFill/>
            </a:ln>
            <a:effectLst/>
          </c:spPr>
          <c:invertIfNegative val="0"/>
          <c:cat>
            <c:strRef>
              <c:f>'Expected Returns Comparison'!$D$22:$J$22</c:f>
              <c:strCache>
                <c:ptCount val="7"/>
                <c:pt idx="0">
                  <c:v>4% or lower</c:v>
                </c:pt>
                <c:pt idx="1">
                  <c:v>5-9%</c:v>
                </c:pt>
                <c:pt idx="2">
                  <c:v>10-14%</c:v>
                </c:pt>
                <c:pt idx="3">
                  <c:v>15-19%</c:v>
                </c:pt>
                <c:pt idx="4">
                  <c:v>20-24%</c:v>
                </c:pt>
                <c:pt idx="5">
                  <c:v>25-29%</c:v>
                </c:pt>
                <c:pt idx="6">
                  <c:v>30% or more</c:v>
                </c:pt>
              </c:strCache>
            </c:strRef>
          </c:cat>
          <c:val>
            <c:numRef>
              <c:f>'Expected Returns Comparison'!$D$23:$J$23</c:f>
              <c:numCache>
                <c:formatCode>0%</c:formatCode>
                <c:ptCount val="7"/>
                <c:pt idx="0" formatCode="0.0%">
                  <c:v>0.27500000000000002</c:v>
                </c:pt>
                <c:pt idx="1">
                  <c:v>0.4</c:v>
                </c:pt>
                <c:pt idx="2" formatCode="0.0%">
                  <c:v>0.1875</c:v>
                </c:pt>
                <c:pt idx="3" formatCode="0.0%">
                  <c:v>3.7499999999999999E-2</c:v>
                </c:pt>
                <c:pt idx="4" formatCode="0.0%">
                  <c:v>2.5000000000000001E-2</c:v>
                </c:pt>
                <c:pt idx="5" formatCode="0.00%">
                  <c:v>1.2500000000000001E-2</c:v>
                </c:pt>
                <c:pt idx="6">
                  <c:v>0.05</c:v>
                </c:pt>
              </c:numCache>
            </c:numRef>
          </c:val>
          <c:extLst xmlns:c16r2="http://schemas.microsoft.com/office/drawing/2015/06/chart">
            <c:ext xmlns:c16="http://schemas.microsoft.com/office/drawing/2014/chart" uri="{C3380CC4-5D6E-409C-BE32-E72D297353CC}">
              <c16:uniqueId val="{00000000-0618-4AA5-A126-A7D948619747}"/>
            </c:ext>
          </c:extLst>
        </c:ser>
        <c:dLbls>
          <c:showLegendKey val="0"/>
          <c:showVal val="0"/>
          <c:showCatName val="0"/>
          <c:showSerName val="0"/>
          <c:showPercent val="0"/>
          <c:showBubbleSize val="0"/>
        </c:dLbls>
        <c:gapWidth val="94"/>
        <c:axId val="358775752"/>
        <c:axId val="358777320"/>
      </c:barChart>
      <c:catAx>
        <c:axId val="358775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58777320"/>
        <c:crosses val="autoZero"/>
        <c:auto val="1"/>
        <c:lblAlgn val="ctr"/>
        <c:lblOffset val="100"/>
        <c:noMultiLvlLbl val="0"/>
      </c:catAx>
      <c:valAx>
        <c:axId val="3587773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vert="horz"/>
          <a:lstStyle/>
          <a:p>
            <a:pPr>
              <a:defRPr/>
            </a:pPr>
            <a:endParaRPr lang="en-US"/>
          </a:p>
        </c:txPr>
        <c:crossAx val="35877575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2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'Moving Average'!$L$5</c:f>
              <c:strCache>
                <c:ptCount val="1"/>
                <c:pt idx="0">
                  <c:v>Median of estimates of stock market returns</c:v>
                </c:pt>
              </c:strCache>
            </c:strRef>
          </c:tx>
          <c:spPr>
            <a:ln w="28575" cap="rnd">
              <a:solidFill>
                <a:schemeClr val="bg2">
                  <a:lumMod val="25000"/>
                </a:schemeClr>
              </a:solidFill>
              <a:prstDash val="sysDot"/>
              <a:round/>
            </a:ln>
            <a:effectLst/>
          </c:spPr>
          <c:marker>
            <c:symbol val="circle"/>
            <c:size val="5"/>
            <c:spPr>
              <a:solidFill>
                <a:schemeClr val="bg2">
                  <a:lumMod val="25000"/>
                </a:schemeClr>
              </a:solidFill>
              <a:ln w="9525">
                <a:solidFill>
                  <a:schemeClr val="bg2">
                    <a:lumMod val="25000"/>
                  </a:schemeClr>
                </a:solidFill>
                <a:prstDash val="sysDot"/>
              </a:ln>
              <a:effectLst/>
            </c:spPr>
          </c:marker>
          <c:dPt>
            <c:idx val="5"/>
            <c:bubble3D val="0"/>
            <c:extLst xmlns:c16r2="http://schemas.microsoft.com/office/drawing/2015/06/chart">
              <c:ext xmlns:c16="http://schemas.microsoft.com/office/drawing/2014/chart" uri="{C3380CC4-5D6E-409C-BE32-E72D297353CC}">
                <c16:uniqueId val="{00000000-6CE7-403F-A8BA-78E9B3F6DCE9}"/>
              </c:ext>
            </c:extLst>
          </c:dPt>
          <c:cat>
            <c:strRef>
              <c:f>'Moving Average'!$K$6:$K$13</c:f>
              <c:strCache>
                <c:ptCount val="8"/>
                <c:pt idx="0">
                  <c:v>Jun 02-Jan 02</c:v>
                </c:pt>
                <c:pt idx="1">
                  <c:v>Dec 01-Jul 01</c:v>
                </c:pt>
                <c:pt idx="2">
                  <c:v>Jun 01-Jan 01</c:v>
                </c:pt>
                <c:pt idx="3">
                  <c:v>Dec 00-Jul 00</c:v>
                </c:pt>
                <c:pt idx="4">
                  <c:v>June 00-Jan 00</c:v>
                </c:pt>
                <c:pt idx="5">
                  <c:v>Dec 99-Jul 99</c:v>
                </c:pt>
                <c:pt idx="6">
                  <c:v>Jun 99-Jan 99</c:v>
                </c:pt>
                <c:pt idx="7">
                  <c:v>Dec 98-Jun 98</c:v>
                </c:pt>
              </c:strCache>
            </c:strRef>
          </c:cat>
          <c:val>
            <c:numRef>
              <c:f>'Moving Average'!$L$6:$L$13</c:f>
              <c:numCache>
                <c:formatCode>0.0</c:formatCode>
                <c:ptCount val="8"/>
                <c:pt idx="0">
                  <c:v>6.333333333333333</c:v>
                </c:pt>
                <c:pt idx="1">
                  <c:v>6.333333333333333</c:v>
                </c:pt>
                <c:pt idx="2">
                  <c:v>7.833333333333333</c:v>
                </c:pt>
                <c:pt idx="3">
                  <c:v>10</c:v>
                </c:pt>
                <c:pt idx="4">
                  <c:v>10.666666666666666</c:v>
                </c:pt>
                <c:pt idx="5">
                  <c:v>10.666666666666666</c:v>
                </c:pt>
                <c:pt idx="6">
                  <c:v>10</c:v>
                </c:pt>
                <c:pt idx="7">
                  <c:v>10.033333333333333</c:v>
                </c:pt>
              </c:numCache>
            </c:numRef>
          </c:val>
          <c:smooth val="0"/>
          <c:extLst xmlns:c16r2="http://schemas.microsoft.com/office/drawing/2015/06/chart">
            <c:ext xmlns:c16="http://schemas.microsoft.com/office/drawing/2014/chart" uri="{C3380CC4-5D6E-409C-BE32-E72D297353CC}">
              <c16:uniqueId val="{00000001-6CE7-403F-A8BA-78E9B3F6DCE9}"/>
            </c:ext>
          </c:extLst>
        </c:ser>
        <c:ser>
          <c:idx val="1"/>
          <c:order val="1"/>
          <c:tx>
            <c:strRef>
              <c:f>'Moving Average'!$M$5</c:f>
              <c:strCache>
                <c:ptCount val="1"/>
                <c:pt idx="0">
                  <c:v>Median of estimates of own portfolio returns</c:v>
                </c:pt>
              </c:strCache>
            </c:strRef>
          </c:tx>
          <c:spPr>
            <a:ln w="28575" cap="rnd">
              <a:solidFill>
                <a:sysClr val="windowText" lastClr="000000"/>
              </a:solidFill>
              <a:round/>
            </a:ln>
            <a:effectLst/>
          </c:spPr>
          <c:marker>
            <c:symbol val="circle"/>
            <c:size val="5"/>
            <c:spPr>
              <a:solidFill>
                <a:schemeClr val="tx1"/>
              </a:solidFill>
              <a:ln w="9525">
                <a:solidFill>
                  <a:sysClr val="windowText" lastClr="000000"/>
                </a:solidFill>
              </a:ln>
              <a:effectLst/>
            </c:spPr>
          </c:marker>
          <c:cat>
            <c:strRef>
              <c:f>'Moving Average'!$K$6:$K$13</c:f>
              <c:strCache>
                <c:ptCount val="8"/>
                <c:pt idx="0">
                  <c:v>Jun 02-Jan 02</c:v>
                </c:pt>
                <c:pt idx="1">
                  <c:v>Dec 01-Jul 01</c:v>
                </c:pt>
                <c:pt idx="2">
                  <c:v>Jun 01-Jan 01</c:v>
                </c:pt>
                <c:pt idx="3">
                  <c:v>Dec 00-Jul 00</c:v>
                </c:pt>
                <c:pt idx="4">
                  <c:v>June 00-Jan 00</c:v>
                </c:pt>
                <c:pt idx="5">
                  <c:v>Dec 99-Jul 99</c:v>
                </c:pt>
                <c:pt idx="6">
                  <c:v>Jun 99-Jan 99</c:v>
                </c:pt>
                <c:pt idx="7">
                  <c:v>Dec 98-Jun 98</c:v>
                </c:pt>
              </c:strCache>
            </c:strRef>
          </c:cat>
          <c:val>
            <c:numRef>
              <c:f>'Moving Average'!$M$6:$M$13</c:f>
              <c:numCache>
                <c:formatCode>0.0</c:formatCode>
                <c:ptCount val="8"/>
                <c:pt idx="0">
                  <c:v>6.833333333333333</c:v>
                </c:pt>
                <c:pt idx="1">
                  <c:v>6.833333333333333</c:v>
                </c:pt>
                <c:pt idx="2">
                  <c:v>9</c:v>
                </c:pt>
                <c:pt idx="3">
                  <c:v>10.333333333333334</c:v>
                </c:pt>
                <c:pt idx="4">
                  <c:v>11.833333333333334</c:v>
                </c:pt>
                <c:pt idx="5">
                  <c:v>11.666666666666666</c:v>
                </c:pt>
                <c:pt idx="6">
                  <c:v>12</c:v>
                </c:pt>
                <c:pt idx="7">
                  <c:v>10.666666666666666</c:v>
                </c:pt>
              </c:numCache>
            </c:numRef>
          </c:val>
          <c:smooth val="0"/>
          <c:extLst xmlns:c16r2="http://schemas.microsoft.com/office/drawing/2015/06/chart">
            <c:ext xmlns:c16="http://schemas.microsoft.com/office/drawing/2014/chart" uri="{C3380CC4-5D6E-409C-BE32-E72D297353CC}">
              <c16:uniqueId val="{00000002-6CE7-403F-A8BA-78E9B3F6DCE9}"/>
            </c:ext>
          </c:extLst>
        </c:ser>
        <c:dLbls>
          <c:showLegendKey val="0"/>
          <c:showVal val="0"/>
          <c:showCatName val="0"/>
          <c:showSerName val="0"/>
          <c:showPercent val="0"/>
          <c:showBubbleSize val="0"/>
        </c:dLbls>
        <c:marker val="1"/>
        <c:smooth val="0"/>
        <c:axId val="358778104"/>
        <c:axId val="358778496"/>
      </c:lineChart>
      <c:catAx>
        <c:axId val="358778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15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58778496"/>
        <c:crosses val="autoZero"/>
        <c:auto val="1"/>
        <c:lblAlgn val="ctr"/>
        <c:lblOffset val="100"/>
        <c:noMultiLvlLbl val="0"/>
      </c:catAx>
      <c:valAx>
        <c:axId val="358778496"/>
        <c:scaling>
          <c:orientation val="minMax"/>
          <c:max val="18"/>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587781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lineChart>
        <c:grouping val="standard"/>
        <c:varyColors val="0"/>
        <c:ser>
          <c:idx val="0"/>
          <c:order val="0"/>
          <c:tx>
            <c:strRef>
              <c:f>'BrkA data'!$E$1</c:f>
              <c:strCache>
                <c:ptCount val="1"/>
                <c:pt idx="0">
                  <c:v>Close</c:v>
                </c:pt>
              </c:strCache>
            </c:strRef>
          </c:tx>
          <c:spPr>
            <a:ln w="28575" cap="rnd" cmpd="sng" algn="ctr">
              <a:solidFill>
                <a:sysClr val="windowText" lastClr="000000"/>
              </a:solidFill>
              <a:prstDash val="solid"/>
              <a:round/>
            </a:ln>
            <a:effectLst/>
          </c:spPr>
          <c:marker>
            <c:symbol val="none"/>
          </c:marker>
          <c:cat>
            <c:numRef>
              <c:f>'BrkA data'!$A$2:$A$240</c:f>
              <c:numCache>
                <c:formatCode>m/d/yyyy</c:formatCode>
                <c:ptCount val="239"/>
                <c:pt idx="0">
                  <c:v>42004</c:v>
                </c:pt>
                <c:pt idx="1">
                  <c:v>42006</c:v>
                </c:pt>
                <c:pt idx="2">
                  <c:v>42009</c:v>
                </c:pt>
                <c:pt idx="3">
                  <c:v>42010</c:v>
                </c:pt>
                <c:pt idx="4">
                  <c:v>42011</c:v>
                </c:pt>
                <c:pt idx="5">
                  <c:v>42012</c:v>
                </c:pt>
                <c:pt idx="6">
                  <c:v>42013</c:v>
                </c:pt>
                <c:pt idx="7">
                  <c:v>42016</c:v>
                </c:pt>
                <c:pt idx="8">
                  <c:v>42017</c:v>
                </c:pt>
                <c:pt idx="9">
                  <c:v>42018</c:v>
                </c:pt>
                <c:pt idx="10">
                  <c:v>42019</c:v>
                </c:pt>
                <c:pt idx="11">
                  <c:v>42020</c:v>
                </c:pt>
                <c:pt idx="12">
                  <c:v>42024</c:v>
                </c:pt>
                <c:pt idx="13">
                  <c:v>42025</c:v>
                </c:pt>
                <c:pt idx="14">
                  <c:v>42026</c:v>
                </c:pt>
                <c:pt idx="15">
                  <c:v>42027</c:v>
                </c:pt>
                <c:pt idx="16">
                  <c:v>42030</c:v>
                </c:pt>
                <c:pt idx="17">
                  <c:v>42031</c:v>
                </c:pt>
                <c:pt idx="18">
                  <c:v>42032</c:v>
                </c:pt>
                <c:pt idx="19">
                  <c:v>42033</c:v>
                </c:pt>
                <c:pt idx="20">
                  <c:v>42034</c:v>
                </c:pt>
                <c:pt idx="21">
                  <c:v>42037</c:v>
                </c:pt>
                <c:pt idx="22">
                  <c:v>42038</c:v>
                </c:pt>
                <c:pt idx="23">
                  <c:v>42039</c:v>
                </c:pt>
                <c:pt idx="24">
                  <c:v>42040</c:v>
                </c:pt>
                <c:pt idx="25">
                  <c:v>42041</c:v>
                </c:pt>
                <c:pt idx="26">
                  <c:v>42044</c:v>
                </c:pt>
                <c:pt idx="27">
                  <c:v>42045</c:v>
                </c:pt>
                <c:pt idx="28">
                  <c:v>42046</c:v>
                </c:pt>
                <c:pt idx="29">
                  <c:v>42047</c:v>
                </c:pt>
                <c:pt idx="30">
                  <c:v>42048</c:v>
                </c:pt>
                <c:pt idx="31">
                  <c:v>42052</c:v>
                </c:pt>
                <c:pt idx="32">
                  <c:v>42053</c:v>
                </c:pt>
                <c:pt idx="33">
                  <c:v>42054</c:v>
                </c:pt>
                <c:pt idx="34">
                  <c:v>42055</c:v>
                </c:pt>
                <c:pt idx="35">
                  <c:v>42058</c:v>
                </c:pt>
                <c:pt idx="36">
                  <c:v>42059</c:v>
                </c:pt>
                <c:pt idx="37">
                  <c:v>42060</c:v>
                </c:pt>
                <c:pt idx="38">
                  <c:v>42061</c:v>
                </c:pt>
                <c:pt idx="39">
                  <c:v>42062</c:v>
                </c:pt>
                <c:pt idx="40">
                  <c:v>42065</c:v>
                </c:pt>
                <c:pt idx="41">
                  <c:v>42066</c:v>
                </c:pt>
                <c:pt idx="42">
                  <c:v>42067</c:v>
                </c:pt>
                <c:pt idx="43">
                  <c:v>42068</c:v>
                </c:pt>
                <c:pt idx="44">
                  <c:v>42069</c:v>
                </c:pt>
                <c:pt idx="45">
                  <c:v>42072</c:v>
                </c:pt>
                <c:pt idx="46">
                  <c:v>42073</c:v>
                </c:pt>
                <c:pt idx="47">
                  <c:v>42074</c:v>
                </c:pt>
                <c:pt idx="48">
                  <c:v>42075</c:v>
                </c:pt>
                <c:pt idx="49">
                  <c:v>42076</c:v>
                </c:pt>
                <c:pt idx="50">
                  <c:v>42079</c:v>
                </c:pt>
                <c:pt idx="51">
                  <c:v>42080</c:v>
                </c:pt>
                <c:pt idx="52">
                  <c:v>42081</c:v>
                </c:pt>
                <c:pt idx="53">
                  <c:v>42082</c:v>
                </c:pt>
                <c:pt idx="54">
                  <c:v>42083</c:v>
                </c:pt>
                <c:pt idx="55">
                  <c:v>42086</c:v>
                </c:pt>
                <c:pt idx="56">
                  <c:v>42087</c:v>
                </c:pt>
                <c:pt idx="57">
                  <c:v>42088</c:v>
                </c:pt>
                <c:pt idx="58">
                  <c:v>42089</c:v>
                </c:pt>
                <c:pt idx="59">
                  <c:v>42090</c:v>
                </c:pt>
                <c:pt idx="60">
                  <c:v>42093</c:v>
                </c:pt>
                <c:pt idx="61">
                  <c:v>42094</c:v>
                </c:pt>
                <c:pt idx="62">
                  <c:v>42095</c:v>
                </c:pt>
                <c:pt idx="63">
                  <c:v>42096</c:v>
                </c:pt>
                <c:pt idx="64">
                  <c:v>42100</c:v>
                </c:pt>
                <c:pt idx="65">
                  <c:v>42101</c:v>
                </c:pt>
                <c:pt idx="66">
                  <c:v>42102</c:v>
                </c:pt>
                <c:pt idx="67">
                  <c:v>42103</c:v>
                </c:pt>
                <c:pt idx="68">
                  <c:v>42104</c:v>
                </c:pt>
                <c:pt idx="69">
                  <c:v>42107</c:v>
                </c:pt>
                <c:pt idx="70">
                  <c:v>42108</c:v>
                </c:pt>
                <c:pt idx="71">
                  <c:v>42109</c:v>
                </c:pt>
                <c:pt idx="72">
                  <c:v>42110</c:v>
                </c:pt>
                <c:pt idx="73">
                  <c:v>42111</c:v>
                </c:pt>
                <c:pt idx="74">
                  <c:v>42114</c:v>
                </c:pt>
                <c:pt idx="75">
                  <c:v>42115</c:v>
                </c:pt>
                <c:pt idx="76">
                  <c:v>42116</c:v>
                </c:pt>
                <c:pt idx="77">
                  <c:v>42117</c:v>
                </c:pt>
                <c:pt idx="78">
                  <c:v>42118</c:v>
                </c:pt>
                <c:pt idx="79">
                  <c:v>42121</c:v>
                </c:pt>
                <c:pt idx="80">
                  <c:v>42122</c:v>
                </c:pt>
                <c:pt idx="81">
                  <c:v>42123</c:v>
                </c:pt>
                <c:pt idx="82">
                  <c:v>42124</c:v>
                </c:pt>
                <c:pt idx="83">
                  <c:v>42125</c:v>
                </c:pt>
                <c:pt idx="84">
                  <c:v>42128</c:v>
                </c:pt>
                <c:pt idx="85">
                  <c:v>42129</c:v>
                </c:pt>
                <c:pt idx="86">
                  <c:v>42130</c:v>
                </c:pt>
                <c:pt idx="87">
                  <c:v>42131</c:v>
                </c:pt>
                <c:pt idx="88">
                  <c:v>42132</c:v>
                </c:pt>
                <c:pt idx="89">
                  <c:v>42135</c:v>
                </c:pt>
                <c:pt idx="90">
                  <c:v>42136</c:v>
                </c:pt>
                <c:pt idx="91">
                  <c:v>42137</c:v>
                </c:pt>
                <c:pt idx="92">
                  <c:v>42138</c:v>
                </c:pt>
                <c:pt idx="93">
                  <c:v>42139</c:v>
                </c:pt>
                <c:pt idx="94">
                  <c:v>42142</c:v>
                </c:pt>
                <c:pt idx="95">
                  <c:v>42143</c:v>
                </c:pt>
                <c:pt idx="96">
                  <c:v>42144</c:v>
                </c:pt>
                <c:pt idx="97">
                  <c:v>42145</c:v>
                </c:pt>
                <c:pt idx="98">
                  <c:v>42146</c:v>
                </c:pt>
                <c:pt idx="99">
                  <c:v>42150</c:v>
                </c:pt>
                <c:pt idx="100">
                  <c:v>42151</c:v>
                </c:pt>
                <c:pt idx="101">
                  <c:v>42152</c:v>
                </c:pt>
                <c:pt idx="102">
                  <c:v>42153</c:v>
                </c:pt>
                <c:pt idx="103">
                  <c:v>42156</c:v>
                </c:pt>
                <c:pt idx="104">
                  <c:v>42157</c:v>
                </c:pt>
                <c:pt idx="105">
                  <c:v>42158</c:v>
                </c:pt>
                <c:pt idx="106">
                  <c:v>42159</c:v>
                </c:pt>
                <c:pt idx="107">
                  <c:v>42160</c:v>
                </c:pt>
                <c:pt idx="108">
                  <c:v>42163</c:v>
                </c:pt>
                <c:pt idx="109">
                  <c:v>42164</c:v>
                </c:pt>
                <c:pt idx="110">
                  <c:v>42165</c:v>
                </c:pt>
                <c:pt idx="111">
                  <c:v>42166</c:v>
                </c:pt>
                <c:pt idx="112">
                  <c:v>42167</c:v>
                </c:pt>
                <c:pt idx="113">
                  <c:v>42170</c:v>
                </c:pt>
                <c:pt idx="114">
                  <c:v>42171</c:v>
                </c:pt>
                <c:pt idx="115">
                  <c:v>42172</c:v>
                </c:pt>
                <c:pt idx="116">
                  <c:v>42173</c:v>
                </c:pt>
                <c:pt idx="117">
                  <c:v>42174</c:v>
                </c:pt>
                <c:pt idx="118">
                  <c:v>42177</c:v>
                </c:pt>
                <c:pt idx="119">
                  <c:v>42178</c:v>
                </c:pt>
                <c:pt idx="120">
                  <c:v>42179</c:v>
                </c:pt>
                <c:pt idx="121">
                  <c:v>42180</c:v>
                </c:pt>
                <c:pt idx="122">
                  <c:v>42181</c:v>
                </c:pt>
                <c:pt idx="123">
                  <c:v>42184</c:v>
                </c:pt>
                <c:pt idx="124">
                  <c:v>42185</c:v>
                </c:pt>
                <c:pt idx="125">
                  <c:v>42186</c:v>
                </c:pt>
                <c:pt idx="126">
                  <c:v>42187</c:v>
                </c:pt>
                <c:pt idx="127">
                  <c:v>42191</c:v>
                </c:pt>
                <c:pt idx="128">
                  <c:v>42192</c:v>
                </c:pt>
                <c:pt idx="129">
                  <c:v>42193</c:v>
                </c:pt>
                <c:pt idx="130">
                  <c:v>42194</c:v>
                </c:pt>
                <c:pt idx="131">
                  <c:v>42195</c:v>
                </c:pt>
                <c:pt idx="132">
                  <c:v>42198</c:v>
                </c:pt>
                <c:pt idx="133">
                  <c:v>42199</c:v>
                </c:pt>
                <c:pt idx="134">
                  <c:v>42200</c:v>
                </c:pt>
                <c:pt idx="135">
                  <c:v>42201</c:v>
                </c:pt>
                <c:pt idx="136">
                  <c:v>42202</c:v>
                </c:pt>
                <c:pt idx="137">
                  <c:v>42205</c:v>
                </c:pt>
                <c:pt idx="138">
                  <c:v>42206</c:v>
                </c:pt>
                <c:pt idx="139">
                  <c:v>42207</c:v>
                </c:pt>
                <c:pt idx="140">
                  <c:v>42208</c:v>
                </c:pt>
                <c:pt idx="141">
                  <c:v>42209</c:v>
                </c:pt>
                <c:pt idx="142">
                  <c:v>42212</c:v>
                </c:pt>
                <c:pt idx="143">
                  <c:v>42213</c:v>
                </c:pt>
                <c:pt idx="144">
                  <c:v>42214</c:v>
                </c:pt>
                <c:pt idx="145">
                  <c:v>42215</c:v>
                </c:pt>
                <c:pt idx="146">
                  <c:v>42216</c:v>
                </c:pt>
                <c:pt idx="147">
                  <c:v>42219</c:v>
                </c:pt>
                <c:pt idx="148">
                  <c:v>42220</c:v>
                </c:pt>
                <c:pt idx="149">
                  <c:v>42221</c:v>
                </c:pt>
                <c:pt idx="150">
                  <c:v>42222</c:v>
                </c:pt>
                <c:pt idx="151">
                  <c:v>42223</c:v>
                </c:pt>
                <c:pt idx="152">
                  <c:v>42226</c:v>
                </c:pt>
                <c:pt idx="153">
                  <c:v>42227</c:v>
                </c:pt>
                <c:pt idx="154">
                  <c:v>42228</c:v>
                </c:pt>
                <c:pt idx="155">
                  <c:v>42229</c:v>
                </c:pt>
                <c:pt idx="156">
                  <c:v>42230</c:v>
                </c:pt>
                <c:pt idx="157">
                  <c:v>42233</c:v>
                </c:pt>
                <c:pt idx="158">
                  <c:v>42234</c:v>
                </c:pt>
                <c:pt idx="159">
                  <c:v>42235</c:v>
                </c:pt>
                <c:pt idx="160">
                  <c:v>42236</c:v>
                </c:pt>
                <c:pt idx="161">
                  <c:v>42237</c:v>
                </c:pt>
                <c:pt idx="162">
                  <c:v>42240</c:v>
                </c:pt>
                <c:pt idx="163">
                  <c:v>42241</c:v>
                </c:pt>
                <c:pt idx="164">
                  <c:v>42242</c:v>
                </c:pt>
                <c:pt idx="165">
                  <c:v>42243</c:v>
                </c:pt>
                <c:pt idx="166">
                  <c:v>42244</c:v>
                </c:pt>
                <c:pt idx="167">
                  <c:v>42247</c:v>
                </c:pt>
                <c:pt idx="168">
                  <c:v>42248</c:v>
                </c:pt>
                <c:pt idx="169">
                  <c:v>42249</c:v>
                </c:pt>
                <c:pt idx="170">
                  <c:v>42250</c:v>
                </c:pt>
                <c:pt idx="171">
                  <c:v>42251</c:v>
                </c:pt>
                <c:pt idx="172">
                  <c:v>42255</c:v>
                </c:pt>
                <c:pt idx="173">
                  <c:v>42256</c:v>
                </c:pt>
                <c:pt idx="174">
                  <c:v>42257</c:v>
                </c:pt>
                <c:pt idx="175">
                  <c:v>42258</c:v>
                </c:pt>
                <c:pt idx="176">
                  <c:v>42261</c:v>
                </c:pt>
                <c:pt idx="177">
                  <c:v>42262</c:v>
                </c:pt>
                <c:pt idx="178">
                  <c:v>42263</c:v>
                </c:pt>
                <c:pt idx="179">
                  <c:v>42264</c:v>
                </c:pt>
                <c:pt idx="180">
                  <c:v>42265</c:v>
                </c:pt>
                <c:pt idx="181">
                  <c:v>42268</c:v>
                </c:pt>
                <c:pt idx="182">
                  <c:v>42269</c:v>
                </c:pt>
                <c:pt idx="183">
                  <c:v>42270</c:v>
                </c:pt>
                <c:pt idx="184">
                  <c:v>42271</c:v>
                </c:pt>
                <c:pt idx="185">
                  <c:v>42272</c:v>
                </c:pt>
                <c:pt idx="186">
                  <c:v>42275</c:v>
                </c:pt>
                <c:pt idx="187">
                  <c:v>42276</c:v>
                </c:pt>
                <c:pt idx="188">
                  <c:v>42277</c:v>
                </c:pt>
                <c:pt idx="189">
                  <c:v>42278</c:v>
                </c:pt>
                <c:pt idx="190">
                  <c:v>42279</c:v>
                </c:pt>
                <c:pt idx="191">
                  <c:v>42282</c:v>
                </c:pt>
                <c:pt idx="192">
                  <c:v>42283</c:v>
                </c:pt>
                <c:pt idx="193">
                  <c:v>42284</c:v>
                </c:pt>
                <c:pt idx="194">
                  <c:v>42285</c:v>
                </c:pt>
                <c:pt idx="195">
                  <c:v>42286</c:v>
                </c:pt>
                <c:pt idx="196">
                  <c:v>42289</c:v>
                </c:pt>
                <c:pt idx="197">
                  <c:v>42290</c:v>
                </c:pt>
                <c:pt idx="198">
                  <c:v>42291</c:v>
                </c:pt>
                <c:pt idx="199">
                  <c:v>42292</c:v>
                </c:pt>
                <c:pt idx="200">
                  <c:v>42293</c:v>
                </c:pt>
                <c:pt idx="201">
                  <c:v>42296</c:v>
                </c:pt>
                <c:pt idx="202">
                  <c:v>42297</c:v>
                </c:pt>
                <c:pt idx="203">
                  <c:v>42298</c:v>
                </c:pt>
                <c:pt idx="204">
                  <c:v>42299</c:v>
                </c:pt>
                <c:pt idx="205">
                  <c:v>42300</c:v>
                </c:pt>
                <c:pt idx="206">
                  <c:v>42303</c:v>
                </c:pt>
                <c:pt idx="207">
                  <c:v>42304</c:v>
                </c:pt>
                <c:pt idx="208">
                  <c:v>42305</c:v>
                </c:pt>
                <c:pt idx="209">
                  <c:v>42306</c:v>
                </c:pt>
                <c:pt idx="210">
                  <c:v>42307</c:v>
                </c:pt>
                <c:pt idx="211">
                  <c:v>42310</c:v>
                </c:pt>
                <c:pt idx="212">
                  <c:v>42311</c:v>
                </c:pt>
                <c:pt idx="213">
                  <c:v>42312</c:v>
                </c:pt>
                <c:pt idx="214">
                  <c:v>42313</c:v>
                </c:pt>
                <c:pt idx="215">
                  <c:v>42314</c:v>
                </c:pt>
                <c:pt idx="216">
                  <c:v>42317</c:v>
                </c:pt>
                <c:pt idx="217">
                  <c:v>42318</c:v>
                </c:pt>
                <c:pt idx="218">
                  <c:v>42319</c:v>
                </c:pt>
                <c:pt idx="219">
                  <c:v>42320</c:v>
                </c:pt>
                <c:pt idx="220">
                  <c:v>42321</c:v>
                </c:pt>
                <c:pt idx="221">
                  <c:v>42324</c:v>
                </c:pt>
                <c:pt idx="222">
                  <c:v>42325</c:v>
                </c:pt>
                <c:pt idx="223">
                  <c:v>42326</c:v>
                </c:pt>
                <c:pt idx="224">
                  <c:v>42327</c:v>
                </c:pt>
                <c:pt idx="225">
                  <c:v>42328</c:v>
                </c:pt>
                <c:pt idx="226">
                  <c:v>42331</c:v>
                </c:pt>
                <c:pt idx="227">
                  <c:v>42332</c:v>
                </c:pt>
                <c:pt idx="228">
                  <c:v>42333</c:v>
                </c:pt>
                <c:pt idx="229">
                  <c:v>42335</c:v>
                </c:pt>
                <c:pt idx="230">
                  <c:v>42338</c:v>
                </c:pt>
                <c:pt idx="231">
                  <c:v>42339</c:v>
                </c:pt>
                <c:pt idx="232">
                  <c:v>42340</c:v>
                </c:pt>
                <c:pt idx="233">
                  <c:v>42341</c:v>
                </c:pt>
                <c:pt idx="234">
                  <c:v>42342</c:v>
                </c:pt>
                <c:pt idx="235">
                  <c:v>42345</c:v>
                </c:pt>
                <c:pt idx="236">
                  <c:v>42346</c:v>
                </c:pt>
                <c:pt idx="237">
                  <c:v>42347</c:v>
                </c:pt>
                <c:pt idx="238">
                  <c:v>42348</c:v>
                </c:pt>
              </c:numCache>
            </c:numRef>
          </c:cat>
          <c:val>
            <c:numRef>
              <c:f>'BrkA data'!$E$2:$E$240</c:f>
              <c:numCache>
                <c:formatCode>_("$"* #,##0_);_("$"* \(#,##0\);_("$"* "-"??_);_(@_)</c:formatCode>
                <c:ptCount val="239"/>
                <c:pt idx="0">
                  <c:v>226000</c:v>
                </c:pt>
                <c:pt idx="1">
                  <c:v>223600</c:v>
                </c:pt>
                <c:pt idx="2">
                  <c:v>220980</c:v>
                </c:pt>
                <c:pt idx="3">
                  <c:v>220450</c:v>
                </c:pt>
                <c:pt idx="4">
                  <c:v>223480</c:v>
                </c:pt>
                <c:pt idx="5">
                  <c:v>226680</c:v>
                </c:pt>
                <c:pt idx="6">
                  <c:v>224675</c:v>
                </c:pt>
                <c:pt idx="7">
                  <c:v>222424</c:v>
                </c:pt>
                <c:pt idx="8">
                  <c:v>223000</c:v>
                </c:pt>
                <c:pt idx="9">
                  <c:v>221878</c:v>
                </c:pt>
                <c:pt idx="10">
                  <c:v>221510</c:v>
                </c:pt>
                <c:pt idx="11">
                  <c:v>223615</c:v>
                </c:pt>
                <c:pt idx="12">
                  <c:v>222636</c:v>
                </c:pt>
                <c:pt idx="13">
                  <c:v>220895</c:v>
                </c:pt>
                <c:pt idx="14">
                  <c:v>224915</c:v>
                </c:pt>
                <c:pt idx="15">
                  <c:v>223751</c:v>
                </c:pt>
                <c:pt idx="16">
                  <c:v>224184</c:v>
                </c:pt>
                <c:pt idx="17">
                  <c:v>221511</c:v>
                </c:pt>
                <c:pt idx="18">
                  <c:v>217160</c:v>
                </c:pt>
                <c:pt idx="19">
                  <c:v>219998</c:v>
                </c:pt>
                <c:pt idx="20">
                  <c:v>215865</c:v>
                </c:pt>
                <c:pt idx="21">
                  <c:v>220100</c:v>
                </c:pt>
                <c:pt idx="22">
                  <c:v>222183</c:v>
                </c:pt>
                <c:pt idx="23">
                  <c:v>221027</c:v>
                </c:pt>
                <c:pt idx="24">
                  <c:v>224560</c:v>
                </c:pt>
                <c:pt idx="25">
                  <c:v>224880</c:v>
                </c:pt>
                <c:pt idx="26">
                  <c:v>224000</c:v>
                </c:pt>
                <c:pt idx="27">
                  <c:v>225140</c:v>
                </c:pt>
                <c:pt idx="28">
                  <c:v>224393</c:v>
                </c:pt>
                <c:pt idx="29">
                  <c:v>224460</c:v>
                </c:pt>
                <c:pt idx="30">
                  <c:v>222555</c:v>
                </c:pt>
                <c:pt idx="31">
                  <c:v>223300</c:v>
                </c:pt>
                <c:pt idx="32">
                  <c:v>222800</c:v>
                </c:pt>
                <c:pt idx="33">
                  <c:v>221495</c:v>
                </c:pt>
                <c:pt idx="34">
                  <c:v>223100</c:v>
                </c:pt>
                <c:pt idx="35">
                  <c:v>221000</c:v>
                </c:pt>
                <c:pt idx="36">
                  <c:v>223405</c:v>
                </c:pt>
                <c:pt idx="37">
                  <c:v>222855</c:v>
                </c:pt>
                <c:pt idx="38">
                  <c:v>222250</c:v>
                </c:pt>
                <c:pt idx="39">
                  <c:v>221180</c:v>
                </c:pt>
                <c:pt idx="40">
                  <c:v>220365</c:v>
                </c:pt>
                <c:pt idx="41">
                  <c:v>219000</c:v>
                </c:pt>
                <c:pt idx="42">
                  <c:v>217612</c:v>
                </c:pt>
                <c:pt idx="43">
                  <c:v>219500</c:v>
                </c:pt>
                <c:pt idx="44">
                  <c:v>218811</c:v>
                </c:pt>
                <c:pt idx="45">
                  <c:v>220500</c:v>
                </c:pt>
                <c:pt idx="46">
                  <c:v>217400</c:v>
                </c:pt>
                <c:pt idx="47">
                  <c:v>217500</c:v>
                </c:pt>
                <c:pt idx="48">
                  <c:v>219898</c:v>
                </c:pt>
                <c:pt idx="49">
                  <c:v>217118</c:v>
                </c:pt>
                <c:pt idx="50">
                  <c:v>219502</c:v>
                </c:pt>
                <c:pt idx="51">
                  <c:v>218600</c:v>
                </c:pt>
                <c:pt idx="52">
                  <c:v>219699</c:v>
                </c:pt>
                <c:pt idx="53">
                  <c:v>218000</c:v>
                </c:pt>
                <c:pt idx="54">
                  <c:v>218300</c:v>
                </c:pt>
                <c:pt idx="55">
                  <c:v>218646</c:v>
                </c:pt>
                <c:pt idx="56">
                  <c:v>217005</c:v>
                </c:pt>
                <c:pt idx="57">
                  <c:v>217000</c:v>
                </c:pt>
                <c:pt idx="58">
                  <c:v>216240</c:v>
                </c:pt>
                <c:pt idx="59">
                  <c:v>217000</c:v>
                </c:pt>
                <c:pt idx="60">
                  <c:v>219700</c:v>
                </c:pt>
                <c:pt idx="61">
                  <c:v>217500</c:v>
                </c:pt>
                <c:pt idx="62">
                  <c:v>216300</c:v>
                </c:pt>
                <c:pt idx="63">
                  <c:v>216500</c:v>
                </c:pt>
                <c:pt idx="64">
                  <c:v>216275</c:v>
                </c:pt>
                <c:pt idx="65">
                  <c:v>215500</c:v>
                </c:pt>
                <c:pt idx="66">
                  <c:v>214828</c:v>
                </c:pt>
                <c:pt idx="67">
                  <c:v>215523</c:v>
                </c:pt>
                <c:pt idx="68">
                  <c:v>215211</c:v>
                </c:pt>
                <c:pt idx="69">
                  <c:v>215950</c:v>
                </c:pt>
                <c:pt idx="70">
                  <c:v>214420</c:v>
                </c:pt>
                <c:pt idx="71">
                  <c:v>214675</c:v>
                </c:pt>
                <c:pt idx="72">
                  <c:v>214350</c:v>
                </c:pt>
                <c:pt idx="73">
                  <c:v>212982</c:v>
                </c:pt>
                <c:pt idx="74">
                  <c:v>214100</c:v>
                </c:pt>
                <c:pt idx="75">
                  <c:v>213440</c:v>
                </c:pt>
                <c:pt idx="76">
                  <c:v>214789</c:v>
                </c:pt>
                <c:pt idx="77">
                  <c:v>214740</c:v>
                </c:pt>
                <c:pt idx="78">
                  <c:v>214490</c:v>
                </c:pt>
                <c:pt idx="79">
                  <c:v>212585</c:v>
                </c:pt>
                <c:pt idx="80">
                  <c:v>215150</c:v>
                </c:pt>
                <c:pt idx="81">
                  <c:v>214400</c:v>
                </c:pt>
                <c:pt idx="82">
                  <c:v>213400</c:v>
                </c:pt>
                <c:pt idx="83">
                  <c:v>215800</c:v>
                </c:pt>
                <c:pt idx="84">
                  <c:v>219290</c:v>
                </c:pt>
                <c:pt idx="85">
                  <c:v>218000</c:v>
                </c:pt>
                <c:pt idx="86">
                  <c:v>216620</c:v>
                </c:pt>
                <c:pt idx="87">
                  <c:v>218720</c:v>
                </c:pt>
                <c:pt idx="88">
                  <c:v>222880</c:v>
                </c:pt>
                <c:pt idx="89">
                  <c:v>219550</c:v>
                </c:pt>
                <c:pt idx="90">
                  <c:v>217800</c:v>
                </c:pt>
                <c:pt idx="91">
                  <c:v>217200</c:v>
                </c:pt>
                <c:pt idx="92">
                  <c:v>219270</c:v>
                </c:pt>
                <c:pt idx="93">
                  <c:v>218640</c:v>
                </c:pt>
                <c:pt idx="94">
                  <c:v>219125</c:v>
                </c:pt>
                <c:pt idx="95">
                  <c:v>220400</c:v>
                </c:pt>
                <c:pt idx="96">
                  <c:v>219526</c:v>
                </c:pt>
                <c:pt idx="97">
                  <c:v>218280</c:v>
                </c:pt>
                <c:pt idx="98">
                  <c:v>217000</c:v>
                </c:pt>
                <c:pt idx="99">
                  <c:v>215700</c:v>
                </c:pt>
                <c:pt idx="100">
                  <c:v>217440</c:v>
                </c:pt>
                <c:pt idx="101">
                  <c:v>217580</c:v>
                </c:pt>
                <c:pt idx="102">
                  <c:v>214800</c:v>
                </c:pt>
                <c:pt idx="103">
                  <c:v>215400</c:v>
                </c:pt>
                <c:pt idx="104">
                  <c:v>214820</c:v>
                </c:pt>
                <c:pt idx="105">
                  <c:v>214600</c:v>
                </c:pt>
                <c:pt idx="106">
                  <c:v>212585</c:v>
                </c:pt>
                <c:pt idx="107">
                  <c:v>211560</c:v>
                </c:pt>
                <c:pt idx="108">
                  <c:v>210000</c:v>
                </c:pt>
                <c:pt idx="109">
                  <c:v>209700</c:v>
                </c:pt>
                <c:pt idx="110">
                  <c:v>211400</c:v>
                </c:pt>
                <c:pt idx="111">
                  <c:v>211940</c:v>
                </c:pt>
                <c:pt idx="112">
                  <c:v>210760</c:v>
                </c:pt>
                <c:pt idx="113">
                  <c:v>209300</c:v>
                </c:pt>
                <c:pt idx="114">
                  <c:v>209760</c:v>
                </c:pt>
                <c:pt idx="115">
                  <c:v>210150</c:v>
                </c:pt>
                <c:pt idx="116">
                  <c:v>214050</c:v>
                </c:pt>
                <c:pt idx="117">
                  <c:v>212200</c:v>
                </c:pt>
                <c:pt idx="118">
                  <c:v>212580</c:v>
                </c:pt>
                <c:pt idx="119">
                  <c:v>211900</c:v>
                </c:pt>
                <c:pt idx="120">
                  <c:v>210500</c:v>
                </c:pt>
                <c:pt idx="121">
                  <c:v>209600</c:v>
                </c:pt>
                <c:pt idx="122">
                  <c:v>209900</c:v>
                </c:pt>
                <c:pt idx="123">
                  <c:v>205000</c:v>
                </c:pt>
                <c:pt idx="124">
                  <c:v>204850</c:v>
                </c:pt>
                <c:pt idx="125">
                  <c:v>206365</c:v>
                </c:pt>
                <c:pt idx="126">
                  <c:v>205923</c:v>
                </c:pt>
                <c:pt idx="127">
                  <c:v>205500</c:v>
                </c:pt>
                <c:pt idx="128">
                  <c:v>208150</c:v>
                </c:pt>
                <c:pt idx="129">
                  <c:v>206186</c:v>
                </c:pt>
                <c:pt idx="130">
                  <c:v>207740</c:v>
                </c:pt>
                <c:pt idx="131">
                  <c:v>209800</c:v>
                </c:pt>
                <c:pt idx="132">
                  <c:v>211720</c:v>
                </c:pt>
                <c:pt idx="133">
                  <c:v>211767</c:v>
                </c:pt>
                <c:pt idx="134">
                  <c:v>213800</c:v>
                </c:pt>
                <c:pt idx="135">
                  <c:v>215950</c:v>
                </c:pt>
                <c:pt idx="136">
                  <c:v>215960</c:v>
                </c:pt>
                <c:pt idx="137">
                  <c:v>216480</c:v>
                </c:pt>
                <c:pt idx="138">
                  <c:v>215796</c:v>
                </c:pt>
                <c:pt idx="139">
                  <c:v>215380</c:v>
                </c:pt>
                <c:pt idx="140">
                  <c:v>213520</c:v>
                </c:pt>
                <c:pt idx="141">
                  <c:v>212032</c:v>
                </c:pt>
                <c:pt idx="142">
                  <c:v>210725</c:v>
                </c:pt>
                <c:pt idx="143">
                  <c:v>215091</c:v>
                </c:pt>
                <c:pt idx="144">
                  <c:v>214320</c:v>
                </c:pt>
                <c:pt idx="145">
                  <c:v>214745</c:v>
                </c:pt>
                <c:pt idx="146">
                  <c:v>214000</c:v>
                </c:pt>
                <c:pt idx="147">
                  <c:v>213500</c:v>
                </c:pt>
                <c:pt idx="148">
                  <c:v>214150</c:v>
                </c:pt>
                <c:pt idx="149">
                  <c:v>215201</c:v>
                </c:pt>
                <c:pt idx="150">
                  <c:v>215650</c:v>
                </c:pt>
                <c:pt idx="151">
                  <c:v>215463</c:v>
                </c:pt>
                <c:pt idx="152">
                  <c:v>215300</c:v>
                </c:pt>
                <c:pt idx="153">
                  <c:v>214500</c:v>
                </c:pt>
                <c:pt idx="154">
                  <c:v>213000</c:v>
                </c:pt>
                <c:pt idx="155">
                  <c:v>213185</c:v>
                </c:pt>
                <c:pt idx="156">
                  <c:v>213981</c:v>
                </c:pt>
                <c:pt idx="157">
                  <c:v>213300</c:v>
                </c:pt>
                <c:pt idx="158">
                  <c:v>212100</c:v>
                </c:pt>
                <c:pt idx="159">
                  <c:v>210660</c:v>
                </c:pt>
                <c:pt idx="160">
                  <c:v>207862</c:v>
                </c:pt>
                <c:pt idx="161">
                  <c:v>202500</c:v>
                </c:pt>
                <c:pt idx="162">
                  <c:v>196005</c:v>
                </c:pt>
                <c:pt idx="163">
                  <c:v>194200</c:v>
                </c:pt>
                <c:pt idx="164">
                  <c:v>200500</c:v>
                </c:pt>
                <c:pt idx="165">
                  <c:v>204940</c:v>
                </c:pt>
                <c:pt idx="166">
                  <c:v>205344</c:v>
                </c:pt>
                <c:pt idx="167">
                  <c:v>202531</c:v>
                </c:pt>
                <c:pt idx="168">
                  <c:v>198144</c:v>
                </c:pt>
                <c:pt idx="169">
                  <c:v>199360</c:v>
                </c:pt>
                <c:pt idx="170">
                  <c:v>199665</c:v>
                </c:pt>
                <c:pt idx="171">
                  <c:v>196501</c:v>
                </c:pt>
                <c:pt idx="172">
                  <c:v>200600</c:v>
                </c:pt>
                <c:pt idx="173">
                  <c:v>196875</c:v>
                </c:pt>
                <c:pt idx="174">
                  <c:v>197639</c:v>
                </c:pt>
                <c:pt idx="175">
                  <c:v>198329</c:v>
                </c:pt>
                <c:pt idx="176">
                  <c:v>197598</c:v>
                </c:pt>
                <c:pt idx="177">
                  <c:v>199305</c:v>
                </c:pt>
                <c:pt idx="178">
                  <c:v>199415</c:v>
                </c:pt>
                <c:pt idx="179">
                  <c:v>198100</c:v>
                </c:pt>
                <c:pt idx="180">
                  <c:v>192200</c:v>
                </c:pt>
                <c:pt idx="181">
                  <c:v>197022</c:v>
                </c:pt>
                <c:pt idx="182">
                  <c:v>195386</c:v>
                </c:pt>
                <c:pt idx="183">
                  <c:v>194479</c:v>
                </c:pt>
                <c:pt idx="184">
                  <c:v>193800</c:v>
                </c:pt>
                <c:pt idx="185">
                  <c:v>194620</c:v>
                </c:pt>
                <c:pt idx="186">
                  <c:v>193305</c:v>
                </c:pt>
                <c:pt idx="187">
                  <c:v>193621</c:v>
                </c:pt>
                <c:pt idx="188">
                  <c:v>195240</c:v>
                </c:pt>
                <c:pt idx="189">
                  <c:v>195739</c:v>
                </c:pt>
                <c:pt idx="190">
                  <c:v>195500</c:v>
                </c:pt>
                <c:pt idx="191">
                  <c:v>198561</c:v>
                </c:pt>
                <c:pt idx="192">
                  <c:v>196720</c:v>
                </c:pt>
                <c:pt idx="193">
                  <c:v>199000</c:v>
                </c:pt>
                <c:pt idx="194">
                  <c:v>200616</c:v>
                </c:pt>
                <c:pt idx="195">
                  <c:v>199650</c:v>
                </c:pt>
                <c:pt idx="196">
                  <c:v>200000</c:v>
                </c:pt>
                <c:pt idx="197">
                  <c:v>198578</c:v>
                </c:pt>
                <c:pt idx="198">
                  <c:v>196899</c:v>
                </c:pt>
                <c:pt idx="199">
                  <c:v>200499</c:v>
                </c:pt>
                <c:pt idx="200">
                  <c:v>200469</c:v>
                </c:pt>
                <c:pt idx="201">
                  <c:v>200695</c:v>
                </c:pt>
                <c:pt idx="202">
                  <c:v>201480</c:v>
                </c:pt>
                <c:pt idx="203">
                  <c:v>199900</c:v>
                </c:pt>
                <c:pt idx="204">
                  <c:v>206020</c:v>
                </c:pt>
                <c:pt idx="205">
                  <c:v>206584</c:v>
                </c:pt>
                <c:pt idx="206">
                  <c:v>205380</c:v>
                </c:pt>
                <c:pt idx="207">
                  <c:v>203280</c:v>
                </c:pt>
                <c:pt idx="208">
                  <c:v>206940</c:v>
                </c:pt>
                <c:pt idx="209">
                  <c:v>206817</c:v>
                </c:pt>
                <c:pt idx="210">
                  <c:v>204596</c:v>
                </c:pt>
                <c:pt idx="211">
                  <c:v>207745</c:v>
                </c:pt>
                <c:pt idx="212">
                  <c:v>206704</c:v>
                </c:pt>
                <c:pt idx="213">
                  <c:v>206120</c:v>
                </c:pt>
                <c:pt idx="214">
                  <c:v>204694</c:v>
                </c:pt>
                <c:pt idx="215">
                  <c:v>203100</c:v>
                </c:pt>
                <c:pt idx="216">
                  <c:v>201000</c:v>
                </c:pt>
                <c:pt idx="217">
                  <c:v>201754</c:v>
                </c:pt>
                <c:pt idx="218">
                  <c:v>202355</c:v>
                </c:pt>
                <c:pt idx="219">
                  <c:v>199371</c:v>
                </c:pt>
                <c:pt idx="220">
                  <c:v>197825</c:v>
                </c:pt>
                <c:pt idx="221">
                  <c:v>199800</c:v>
                </c:pt>
                <c:pt idx="222">
                  <c:v>200045</c:v>
                </c:pt>
                <c:pt idx="223">
                  <c:v>204280</c:v>
                </c:pt>
                <c:pt idx="224">
                  <c:v>204901</c:v>
                </c:pt>
                <c:pt idx="225">
                  <c:v>204600</c:v>
                </c:pt>
                <c:pt idx="226">
                  <c:v>203779</c:v>
                </c:pt>
                <c:pt idx="227">
                  <c:v>203360</c:v>
                </c:pt>
                <c:pt idx="228">
                  <c:v>202285</c:v>
                </c:pt>
                <c:pt idx="229">
                  <c:v>201624</c:v>
                </c:pt>
                <c:pt idx="230">
                  <c:v>201360</c:v>
                </c:pt>
                <c:pt idx="231">
                  <c:v>204945</c:v>
                </c:pt>
                <c:pt idx="232">
                  <c:v>202930</c:v>
                </c:pt>
                <c:pt idx="233">
                  <c:v>198801</c:v>
                </c:pt>
                <c:pt idx="234">
                  <c:v>204500</c:v>
                </c:pt>
                <c:pt idx="235">
                  <c:v>203500</c:v>
                </c:pt>
                <c:pt idx="236">
                  <c:v>200105</c:v>
                </c:pt>
                <c:pt idx="237">
                  <c:v>197660</c:v>
                </c:pt>
                <c:pt idx="238">
                  <c:v>197505</c:v>
                </c:pt>
              </c:numCache>
            </c:numRef>
          </c:val>
          <c:smooth val="0"/>
          <c:extLst xmlns:c16r2="http://schemas.microsoft.com/office/drawing/2015/06/chart">
            <c:ext xmlns:c16="http://schemas.microsoft.com/office/drawing/2014/chart" uri="{C3380CC4-5D6E-409C-BE32-E72D297353CC}">
              <c16:uniqueId val="{00000000-6C2F-46DA-BE58-64EFAC2F3FFC}"/>
            </c:ext>
          </c:extLst>
        </c:ser>
        <c:dLbls>
          <c:showLegendKey val="0"/>
          <c:showVal val="0"/>
          <c:showCatName val="0"/>
          <c:showSerName val="0"/>
          <c:showPercent val="0"/>
          <c:showBubbleSize val="0"/>
        </c:dLbls>
        <c:smooth val="0"/>
        <c:axId val="358776536"/>
        <c:axId val="358776928"/>
      </c:lineChart>
      <c:dateAx>
        <c:axId val="358776536"/>
        <c:scaling>
          <c:orientation val="minMax"/>
        </c:scaling>
        <c:delete val="0"/>
        <c:axPos val="b"/>
        <c:numFmt formatCode="m/d/yyyy"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Arial" pitchFamily="34" charset="0"/>
              </a:defRPr>
            </a:pPr>
            <a:endParaRPr lang="en-US"/>
          </a:p>
        </c:txPr>
        <c:crossAx val="358776928"/>
        <c:crosses val="autoZero"/>
        <c:auto val="1"/>
        <c:lblOffset val="100"/>
        <c:baseTimeUnit val="days"/>
      </c:dateAx>
      <c:valAx>
        <c:axId val="358776928"/>
        <c:scaling>
          <c:orientation val="minMax"/>
        </c:scaling>
        <c:delete val="0"/>
        <c:axPos val="l"/>
        <c:numFmt formatCode="_(&quot;$&quot;* #,##0_);_(&quot;$&quot;* \(#,##0\);_(&quot;$&quot;* &quot;-&quot;??_);_(@_)"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Arial" pitchFamily="34" charset="0"/>
              </a:defRPr>
            </a:pPr>
            <a:endParaRPr lang="en-US"/>
          </a:p>
        </c:txPr>
        <c:crossAx val="358776536"/>
        <c:crosses val="autoZero"/>
        <c:crossBetween val="between"/>
      </c:valAx>
      <c:spPr>
        <a:noFill/>
        <a:ln>
          <a:noFill/>
        </a:ln>
        <a:effectLst/>
      </c:spPr>
    </c:plotArea>
    <c:plotVisOnly val="1"/>
    <c:dispBlanksAs val="gap"/>
    <c:showDLblsOverMax val="0"/>
  </c:chart>
  <c:spPr>
    <a:solidFill>
      <a:schemeClr val="bg1"/>
    </a:solidFill>
    <a:ln w="9525" cap="flat" cmpd="sng" algn="ctr">
      <a:noFill/>
      <a:prstDash val="solid"/>
      <a:round/>
    </a:ln>
    <a:effectLst/>
  </c:spPr>
  <c:txPr>
    <a:bodyPr/>
    <a:lstStyle/>
    <a:p>
      <a:pPr>
        <a:defRPr sz="1200">
          <a:latin typeface="+mn-lt"/>
          <a:cs typeface="Arial"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lineChart>
        <c:grouping val="standard"/>
        <c:varyColors val="0"/>
        <c:ser>
          <c:idx val="0"/>
          <c:order val="0"/>
          <c:spPr>
            <a:ln w="28575" cap="rnd" cmpd="sng" algn="ctr">
              <a:solidFill>
                <a:sysClr val="windowText" lastClr="000000"/>
              </a:solidFill>
              <a:prstDash val="solid"/>
              <a:round/>
            </a:ln>
            <a:effectLst/>
          </c:spPr>
          <c:marker>
            <c:symbol val="none"/>
          </c:marker>
          <c:cat>
            <c:numRef>
              <c:f>'BrkA data'!$A$3:$A$240</c:f>
              <c:numCache>
                <c:formatCode>m/d/yyyy</c:formatCode>
                <c:ptCount val="238"/>
                <c:pt idx="0">
                  <c:v>42006</c:v>
                </c:pt>
                <c:pt idx="1">
                  <c:v>42009</c:v>
                </c:pt>
                <c:pt idx="2">
                  <c:v>42010</c:v>
                </c:pt>
                <c:pt idx="3">
                  <c:v>42011</c:v>
                </c:pt>
                <c:pt idx="4">
                  <c:v>42012</c:v>
                </c:pt>
                <c:pt idx="5">
                  <c:v>42013</c:v>
                </c:pt>
                <c:pt idx="6">
                  <c:v>42016</c:v>
                </c:pt>
                <c:pt idx="7">
                  <c:v>42017</c:v>
                </c:pt>
                <c:pt idx="8">
                  <c:v>42018</c:v>
                </c:pt>
                <c:pt idx="9">
                  <c:v>42019</c:v>
                </c:pt>
                <c:pt idx="10">
                  <c:v>42020</c:v>
                </c:pt>
                <c:pt idx="11">
                  <c:v>42024</c:v>
                </c:pt>
                <c:pt idx="12">
                  <c:v>42025</c:v>
                </c:pt>
                <c:pt idx="13">
                  <c:v>42026</c:v>
                </c:pt>
                <c:pt idx="14">
                  <c:v>42027</c:v>
                </c:pt>
                <c:pt idx="15">
                  <c:v>42030</c:v>
                </c:pt>
                <c:pt idx="16">
                  <c:v>42031</c:v>
                </c:pt>
                <c:pt idx="17">
                  <c:v>42032</c:v>
                </c:pt>
                <c:pt idx="18">
                  <c:v>42033</c:v>
                </c:pt>
                <c:pt idx="19">
                  <c:v>42034</c:v>
                </c:pt>
                <c:pt idx="20">
                  <c:v>42037</c:v>
                </c:pt>
                <c:pt idx="21">
                  <c:v>42038</c:v>
                </c:pt>
                <c:pt idx="22">
                  <c:v>42039</c:v>
                </c:pt>
                <c:pt idx="23">
                  <c:v>42040</c:v>
                </c:pt>
                <c:pt idx="24">
                  <c:v>42041</c:v>
                </c:pt>
                <c:pt idx="25">
                  <c:v>42044</c:v>
                </c:pt>
                <c:pt idx="26">
                  <c:v>42045</c:v>
                </c:pt>
                <c:pt idx="27">
                  <c:v>42046</c:v>
                </c:pt>
                <c:pt idx="28">
                  <c:v>42047</c:v>
                </c:pt>
                <c:pt idx="29">
                  <c:v>42048</c:v>
                </c:pt>
                <c:pt idx="30">
                  <c:v>42052</c:v>
                </c:pt>
                <c:pt idx="31">
                  <c:v>42053</c:v>
                </c:pt>
                <c:pt idx="32">
                  <c:v>42054</c:v>
                </c:pt>
                <c:pt idx="33">
                  <c:v>42055</c:v>
                </c:pt>
                <c:pt idx="34">
                  <c:v>42058</c:v>
                </c:pt>
                <c:pt idx="35">
                  <c:v>42059</c:v>
                </c:pt>
                <c:pt idx="36">
                  <c:v>42060</c:v>
                </c:pt>
                <c:pt idx="37">
                  <c:v>42061</c:v>
                </c:pt>
                <c:pt idx="38">
                  <c:v>42062</c:v>
                </c:pt>
                <c:pt idx="39">
                  <c:v>42065</c:v>
                </c:pt>
                <c:pt idx="40">
                  <c:v>42066</c:v>
                </c:pt>
                <c:pt idx="41">
                  <c:v>42067</c:v>
                </c:pt>
                <c:pt idx="42">
                  <c:v>42068</c:v>
                </c:pt>
                <c:pt idx="43">
                  <c:v>42069</c:v>
                </c:pt>
                <c:pt idx="44">
                  <c:v>42072</c:v>
                </c:pt>
                <c:pt idx="45">
                  <c:v>42073</c:v>
                </c:pt>
                <c:pt idx="46">
                  <c:v>42074</c:v>
                </c:pt>
                <c:pt idx="47">
                  <c:v>42075</c:v>
                </c:pt>
                <c:pt idx="48">
                  <c:v>42076</c:v>
                </c:pt>
                <c:pt idx="49">
                  <c:v>42079</c:v>
                </c:pt>
                <c:pt idx="50">
                  <c:v>42080</c:v>
                </c:pt>
                <c:pt idx="51">
                  <c:v>42081</c:v>
                </c:pt>
                <c:pt idx="52">
                  <c:v>42082</c:v>
                </c:pt>
                <c:pt idx="53">
                  <c:v>42083</c:v>
                </c:pt>
                <c:pt idx="54">
                  <c:v>42086</c:v>
                </c:pt>
                <c:pt idx="55">
                  <c:v>42087</c:v>
                </c:pt>
                <c:pt idx="56">
                  <c:v>42088</c:v>
                </c:pt>
                <c:pt idx="57">
                  <c:v>42089</c:v>
                </c:pt>
                <c:pt idx="58">
                  <c:v>42090</c:v>
                </c:pt>
                <c:pt idx="59">
                  <c:v>42093</c:v>
                </c:pt>
                <c:pt idx="60">
                  <c:v>42094</c:v>
                </c:pt>
                <c:pt idx="61">
                  <c:v>42095</c:v>
                </c:pt>
                <c:pt idx="62">
                  <c:v>42096</c:v>
                </c:pt>
                <c:pt idx="63">
                  <c:v>42100</c:v>
                </c:pt>
                <c:pt idx="64">
                  <c:v>42101</c:v>
                </c:pt>
                <c:pt idx="65">
                  <c:v>42102</c:v>
                </c:pt>
                <c:pt idx="66">
                  <c:v>42103</c:v>
                </c:pt>
                <c:pt idx="67">
                  <c:v>42104</c:v>
                </c:pt>
                <c:pt idx="68">
                  <c:v>42107</c:v>
                </c:pt>
                <c:pt idx="69">
                  <c:v>42108</c:v>
                </c:pt>
                <c:pt idx="70">
                  <c:v>42109</c:v>
                </c:pt>
                <c:pt idx="71">
                  <c:v>42110</c:v>
                </c:pt>
                <c:pt idx="72">
                  <c:v>42111</c:v>
                </c:pt>
                <c:pt idx="73">
                  <c:v>42114</c:v>
                </c:pt>
                <c:pt idx="74">
                  <c:v>42115</c:v>
                </c:pt>
                <c:pt idx="75">
                  <c:v>42116</c:v>
                </c:pt>
                <c:pt idx="76">
                  <c:v>42117</c:v>
                </c:pt>
                <c:pt idx="77">
                  <c:v>42118</c:v>
                </c:pt>
                <c:pt idx="78">
                  <c:v>42121</c:v>
                </c:pt>
                <c:pt idx="79">
                  <c:v>42122</c:v>
                </c:pt>
                <c:pt idx="80">
                  <c:v>42123</c:v>
                </c:pt>
                <c:pt idx="81">
                  <c:v>42124</c:v>
                </c:pt>
                <c:pt idx="82">
                  <c:v>42125</c:v>
                </c:pt>
                <c:pt idx="83">
                  <c:v>42128</c:v>
                </c:pt>
                <c:pt idx="84">
                  <c:v>42129</c:v>
                </c:pt>
                <c:pt idx="85">
                  <c:v>42130</c:v>
                </c:pt>
                <c:pt idx="86">
                  <c:v>42131</c:v>
                </c:pt>
                <c:pt idx="87">
                  <c:v>42132</c:v>
                </c:pt>
                <c:pt idx="88">
                  <c:v>42135</c:v>
                </c:pt>
                <c:pt idx="89">
                  <c:v>42136</c:v>
                </c:pt>
                <c:pt idx="90">
                  <c:v>42137</c:v>
                </c:pt>
                <c:pt idx="91">
                  <c:v>42138</c:v>
                </c:pt>
                <c:pt idx="92">
                  <c:v>42139</c:v>
                </c:pt>
                <c:pt idx="93">
                  <c:v>42142</c:v>
                </c:pt>
                <c:pt idx="94">
                  <c:v>42143</c:v>
                </c:pt>
                <c:pt idx="95">
                  <c:v>42144</c:v>
                </c:pt>
                <c:pt idx="96">
                  <c:v>42145</c:v>
                </c:pt>
                <c:pt idx="97">
                  <c:v>42146</c:v>
                </c:pt>
                <c:pt idx="98">
                  <c:v>42150</c:v>
                </c:pt>
                <c:pt idx="99">
                  <c:v>42151</c:v>
                </c:pt>
                <c:pt idx="100">
                  <c:v>42152</c:v>
                </c:pt>
                <c:pt idx="101">
                  <c:v>42153</c:v>
                </c:pt>
                <c:pt idx="102">
                  <c:v>42156</c:v>
                </c:pt>
                <c:pt idx="103">
                  <c:v>42157</c:v>
                </c:pt>
                <c:pt idx="104">
                  <c:v>42158</c:v>
                </c:pt>
                <c:pt idx="105">
                  <c:v>42159</c:v>
                </c:pt>
                <c:pt idx="106">
                  <c:v>42160</c:v>
                </c:pt>
                <c:pt idx="107">
                  <c:v>42163</c:v>
                </c:pt>
                <c:pt idx="108">
                  <c:v>42164</c:v>
                </c:pt>
                <c:pt idx="109">
                  <c:v>42165</c:v>
                </c:pt>
                <c:pt idx="110">
                  <c:v>42166</c:v>
                </c:pt>
                <c:pt idx="111">
                  <c:v>42167</c:v>
                </c:pt>
                <c:pt idx="112">
                  <c:v>42170</c:v>
                </c:pt>
                <c:pt idx="113">
                  <c:v>42171</c:v>
                </c:pt>
                <c:pt idx="114">
                  <c:v>42172</c:v>
                </c:pt>
                <c:pt idx="115">
                  <c:v>42173</c:v>
                </c:pt>
                <c:pt idx="116">
                  <c:v>42174</c:v>
                </c:pt>
                <c:pt idx="117">
                  <c:v>42177</c:v>
                </c:pt>
                <c:pt idx="118">
                  <c:v>42178</c:v>
                </c:pt>
                <c:pt idx="119">
                  <c:v>42179</c:v>
                </c:pt>
                <c:pt idx="120">
                  <c:v>42180</c:v>
                </c:pt>
                <c:pt idx="121">
                  <c:v>42181</c:v>
                </c:pt>
                <c:pt idx="122">
                  <c:v>42184</c:v>
                </c:pt>
                <c:pt idx="123">
                  <c:v>42185</c:v>
                </c:pt>
                <c:pt idx="124">
                  <c:v>42186</c:v>
                </c:pt>
                <c:pt idx="125">
                  <c:v>42187</c:v>
                </c:pt>
                <c:pt idx="126">
                  <c:v>42191</c:v>
                </c:pt>
                <c:pt idx="127">
                  <c:v>42192</c:v>
                </c:pt>
                <c:pt idx="128">
                  <c:v>42193</c:v>
                </c:pt>
                <c:pt idx="129">
                  <c:v>42194</c:v>
                </c:pt>
                <c:pt idx="130">
                  <c:v>42195</c:v>
                </c:pt>
                <c:pt idx="131">
                  <c:v>42198</c:v>
                </c:pt>
                <c:pt idx="132">
                  <c:v>42199</c:v>
                </c:pt>
                <c:pt idx="133">
                  <c:v>42200</c:v>
                </c:pt>
                <c:pt idx="134">
                  <c:v>42201</c:v>
                </c:pt>
                <c:pt idx="135">
                  <c:v>42202</c:v>
                </c:pt>
                <c:pt idx="136">
                  <c:v>42205</c:v>
                </c:pt>
                <c:pt idx="137">
                  <c:v>42206</c:v>
                </c:pt>
                <c:pt idx="138">
                  <c:v>42207</c:v>
                </c:pt>
                <c:pt idx="139">
                  <c:v>42208</c:v>
                </c:pt>
                <c:pt idx="140">
                  <c:v>42209</c:v>
                </c:pt>
                <c:pt idx="141">
                  <c:v>42212</c:v>
                </c:pt>
                <c:pt idx="142">
                  <c:v>42213</c:v>
                </c:pt>
                <c:pt idx="143">
                  <c:v>42214</c:v>
                </c:pt>
                <c:pt idx="144">
                  <c:v>42215</c:v>
                </c:pt>
                <c:pt idx="145">
                  <c:v>42216</c:v>
                </c:pt>
                <c:pt idx="146">
                  <c:v>42219</c:v>
                </c:pt>
                <c:pt idx="147">
                  <c:v>42220</c:v>
                </c:pt>
                <c:pt idx="148">
                  <c:v>42221</c:v>
                </c:pt>
                <c:pt idx="149">
                  <c:v>42222</c:v>
                </c:pt>
                <c:pt idx="150">
                  <c:v>42223</c:v>
                </c:pt>
                <c:pt idx="151">
                  <c:v>42226</c:v>
                </c:pt>
                <c:pt idx="152">
                  <c:v>42227</c:v>
                </c:pt>
                <c:pt idx="153">
                  <c:v>42228</c:v>
                </c:pt>
                <c:pt idx="154">
                  <c:v>42229</c:v>
                </c:pt>
                <c:pt idx="155">
                  <c:v>42230</c:v>
                </c:pt>
                <c:pt idx="156">
                  <c:v>42233</c:v>
                </c:pt>
                <c:pt idx="157">
                  <c:v>42234</c:v>
                </c:pt>
                <c:pt idx="158">
                  <c:v>42235</c:v>
                </c:pt>
                <c:pt idx="159">
                  <c:v>42236</c:v>
                </c:pt>
                <c:pt idx="160">
                  <c:v>42237</c:v>
                </c:pt>
                <c:pt idx="161">
                  <c:v>42240</c:v>
                </c:pt>
                <c:pt idx="162">
                  <c:v>42241</c:v>
                </c:pt>
                <c:pt idx="163">
                  <c:v>42242</c:v>
                </c:pt>
                <c:pt idx="164">
                  <c:v>42243</c:v>
                </c:pt>
                <c:pt idx="165">
                  <c:v>42244</c:v>
                </c:pt>
                <c:pt idx="166">
                  <c:v>42247</c:v>
                </c:pt>
                <c:pt idx="167">
                  <c:v>42248</c:v>
                </c:pt>
                <c:pt idx="168">
                  <c:v>42249</c:v>
                </c:pt>
                <c:pt idx="169">
                  <c:v>42250</c:v>
                </c:pt>
                <c:pt idx="170">
                  <c:v>42251</c:v>
                </c:pt>
                <c:pt idx="171">
                  <c:v>42255</c:v>
                </c:pt>
                <c:pt idx="172">
                  <c:v>42256</c:v>
                </c:pt>
                <c:pt idx="173">
                  <c:v>42257</c:v>
                </c:pt>
                <c:pt idx="174">
                  <c:v>42258</c:v>
                </c:pt>
                <c:pt idx="175">
                  <c:v>42261</c:v>
                </c:pt>
                <c:pt idx="176">
                  <c:v>42262</c:v>
                </c:pt>
                <c:pt idx="177">
                  <c:v>42263</c:v>
                </c:pt>
                <c:pt idx="178">
                  <c:v>42264</c:v>
                </c:pt>
                <c:pt idx="179">
                  <c:v>42265</c:v>
                </c:pt>
                <c:pt idx="180">
                  <c:v>42268</c:v>
                </c:pt>
                <c:pt idx="181">
                  <c:v>42269</c:v>
                </c:pt>
                <c:pt idx="182">
                  <c:v>42270</c:v>
                </c:pt>
                <c:pt idx="183">
                  <c:v>42271</c:v>
                </c:pt>
                <c:pt idx="184">
                  <c:v>42272</c:v>
                </c:pt>
                <c:pt idx="185">
                  <c:v>42275</c:v>
                </c:pt>
                <c:pt idx="186">
                  <c:v>42276</c:v>
                </c:pt>
                <c:pt idx="187">
                  <c:v>42277</c:v>
                </c:pt>
                <c:pt idx="188">
                  <c:v>42278</c:v>
                </c:pt>
                <c:pt idx="189">
                  <c:v>42279</c:v>
                </c:pt>
                <c:pt idx="190">
                  <c:v>42282</c:v>
                </c:pt>
                <c:pt idx="191">
                  <c:v>42283</c:v>
                </c:pt>
                <c:pt idx="192">
                  <c:v>42284</c:v>
                </c:pt>
                <c:pt idx="193">
                  <c:v>42285</c:v>
                </c:pt>
                <c:pt idx="194">
                  <c:v>42286</c:v>
                </c:pt>
                <c:pt idx="195">
                  <c:v>42289</c:v>
                </c:pt>
                <c:pt idx="196">
                  <c:v>42290</c:v>
                </c:pt>
                <c:pt idx="197">
                  <c:v>42291</c:v>
                </c:pt>
                <c:pt idx="198">
                  <c:v>42292</c:v>
                </c:pt>
                <c:pt idx="199">
                  <c:v>42293</c:v>
                </c:pt>
                <c:pt idx="200">
                  <c:v>42296</c:v>
                </c:pt>
                <c:pt idx="201">
                  <c:v>42297</c:v>
                </c:pt>
                <c:pt idx="202">
                  <c:v>42298</c:v>
                </c:pt>
                <c:pt idx="203">
                  <c:v>42299</c:v>
                </c:pt>
                <c:pt idx="204">
                  <c:v>42300</c:v>
                </c:pt>
                <c:pt idx="205">
                  <c:v>42303</c:v>
                </c:pt>
                <c:pt idx="206">
                  <c:v>42304</c:v>
                </c:pt>
                <c:pt idx="207">
                  <c:v>42305</c:v>
                </c:pt>
                <c:pt idx="208">
                  <c:v>42306</c:v>
                </c:pt>
                <c:pt idx="209">
                  <c:v>42307</c:v>
                </c:pt>
                <c:pt idx="210">
                  <c:v>42310</c:v>
                </c:pt>
                <c:pt idx="211">
                  <c:v>42311</c:v>
                </c:pt>
                <c:pt idx="212">
                  <c:v>42312</c:v>
                </c:pt>
                <c:pt idx="213">
                  <c:v>42313</c:v>
                </c:pt>
                <c:pt idx="214">
                  <c:v>42314</c:v>
                </c:pt>
                <c:pt idx="215">
                  <c:v>42317</c:v>
                </c:pt>
                <c:pt idx="216">
                  <c:v>42318</c:v>
                </c:pt>
                <c:pt idx="217">
                  <c:v>42319</c:v>
                </c:pt>
                <c:pt idx="218">
                  <c:v>42320</c:v>
                </c:pt>
                <c:pt idx="219">
                  <c:v>42321</c:v>
                </c:pt>
                <c:pt idx="220">
                  <c:v>42324</c:v>
                </c:pt>
                <c:pt idx="221">
                  <c:v>42325</c:v>
                </c:pt>
                <c:pt idx="222">
                  <c:v>42326</c:v>
                </c:pt>
                <c:pt idx="223">
                  <c:v>42327</c:v>
                </c:pt>
                <c:pt idx="224">
                  <c:v>42328</c:v>
                </c:pt>
                <c:pt idx="225">
                  <c:v>42331</c:v>
                </c:pt>
                <c:pt idx="226">
                  <c:v>42332</c:v>
                </c:pt>
                <c:pt idx="227">
                  <c:v>42333</c:v>
                </c:pt>
                <c:pt idx="228">
                  <c:v>42335</c:v>
                </c:pt>
                <c:pt idx="229">
                  <c:v>42338</c:v>
                </c:pt>
                <c:pt idx="230">
                  <c:v>42339</c:v>
                </c:pt>
                <c:pt idx="231">
                  <c:v>42340</c:v>
                </c:pt>
                <c:pt idx="232">
                  <c:v>42341</c:v>
                </c:pt>
                <c:pt idx="233">
                  <c:v>42342</c:v>
                </c:pt>
                <c:pt idx="234">
                  <c:v>42345</c:v>
                </c:pt>
                <c:pt idx="235">
                  <c:v>42346</c:v>
                </c:pt>
                <c:pt idx="236">
                  <c:v>42347</c:v>
                </c:pt>
                <c:pt idx="237">
                  <c:v>42348</c:v>
                </c:pt>
              </c:numCache>
            </c:numRef>
          </c:cat>
          <c:val>
            <c:numRef>
              <c:f>'BrkA data'!$H$3:$H$240</c:f>
              <c:numCache>
                <c:formatCode>General</c:formatCode>
                <c:ptCount val="238"/>
                <c:pt idx="0">
                  <c:v>-1.0619469026548672E-2</c:v>
                </c:pt>
                <c:pt idx="1">
                  <c:v>-1.1717352415026834E-2</c:v>
                </c:pt>
                <c:pt idx="2">
                  <c:v>-2.398407095664766E-3</c:v>
                </c:pt>
                <c:pt idx="3">
                  <c:v>1.374461329099569E-2</c:v>
                </c:pt>
                <c:pt idx="4">
                  <c:v>1.4318954716305709E-2</c:v>
                </c:pt>
                <c:pt idx="5">
                  <c:v>-8.8450679371801667E-3</c:v>
                </c:pt>
                <c:pt idx="6">
                  <c:v>-1.0018916212306665E-2</c:v>
                </c:pt>
                <c:pt idx="7">
                  <c:v>2.5896485990720428E-3</c:v>
                </c:pt>
                <c:pt idx="8">
                  <c:v>-5.0313901345291484E-3</c:v>
                </c:pt>
                <c:pt idx="9">
                  <c:v>-1.6585691235724137E-3</c:v>
                </c:pt>
                <c:pt idx="10">
                  <c:v>9.5029569771116432E-3</c:v>
                </c:pt>
                <c:pt idx="11">
                  <c:v>-4.3780605057800234E-3</c:v>
                </c:pt>
                <c:pt idx="12">
                  <c:v>-7.8199392730735375E-3</c:v>
                </c:pt>
                <c:pt idx="13">
                  <c:v>1.8198691686095204E-2</c:v>
                </c:pt>
                <c:pt idx="14">
                  <c:v>-5.1752884423004247E-3</c:v>
                </c:pt>
                <c:pt idx="15">
                  <c:v>1.9351868818463381E-3</c:v>
                </c:pt>
                <c:pt idx="16">
                  <c:v>-1.1923241622952574E-2</c:v>
                </c:pt>
                <c:pt idx="17">
                  <c:v>-1.9642365390432077E-2</c:v>
                </c:pt>
                <c:pt idx="18">
                  <c:v>1.3068705102228772E-2</c:v>
                </c:pt>
                <c:pt idx="19">
                  <c:v>-1.8786534423040211E-2</c:v>
                </c:pt>
                <c:pt idx="20">
                  <c:v>1.9618743195978967E-2</c:v>
                </c:pt>
                <c:pt idx="21">
                  <c:v>9.4638800545206719E-3</c:v>
                </c:pt>
                <c:pt idx="22">
                  <c:v>-5.2029183150826119E-3</c:v>
                </c:pt>
                <c:pt idx="23">
                  <c:v>1.5984472485261983E-2</c:v>
                </c:pt>
                <c:pt idx="24">
                  <c:v>1.4250089063056644E-3</c:v>
                </c:pt>
                <c:pt idx="25">
                  <c:v>-3.9131981501245106E-3</c:v>
                </c:pt>
                <c:pt idx="26">
                  <c:v>5.0892857142857146E-3</c:v>
                </c:pt>
                <c:pt idx="27">
                  <c:v>-3.3179355067957717E-3</c:v>
                </c:pt>
                <c:pt idx="28">
                  <c:v>2.9858328914003559E-4</c:v>
                </c:pt>
                <c:pt idx="29">
                  <c:v>-8.487035551991446E-3</c:v>
                </c:pt>
                <c:pt idx="30">
                  <c:v>3.3474871380108286E-3</c:v>
                </c:pt>
                <c:pt idx="31">
                  <c:v>-2.2391401701746527E-3</c:v>
                </c:pt>
                <c:pt idx="32">
                  <c:v>-5.8572710951526035E-3</c:v>
                </c:pt>
                <c:pt idx="33">
                  <c:v>7.2462132328043527E-3</c:v>
                </c:pt>
                <c:pt idx="34">
                  <c:v>-9.4128193635141192E-3</c:v>
                </c:pt>
                <c:pt idx="35">
                  <c:v>1.088235294117647E-2</c:v>
                </c:pt>
                <c:pt idx="36">
                  <c:v>-2.4618965555829098E-3</c:v>
                </c:pt>
                <c:pt idx="37">
                  <c:v>-2.7147696932983329E-3</c:v>
                </c:pt>
                <c:pt idx="38">
                  <c:v>-4.8143982002249721E-3</c:v>
                </c:pt>
                <c:pt idx="39">
                  <c:v>-3.6847816258251198E-3</c:v>
                </c:pt>
                <c:pt idx="40">
                  <c:v>-6.1942685998230213E-3</c:v>
                </c:pt>
                <c:pt idx="41">
                  <c:v>-6.3378995433789956E-3</c:v>
                </c:pt>
                <c:pt idx="42">
                  <c:v>8.6759921327867941E-3</c:v>
                </c:pt>
                <c:pt idx="43">
                  <c:v>-3.1389521640091118E-3</c:v>
                </c:pt>
                <c:pt idx="44">
                  <c:v>7.7189903615448949E-3</c:v>
                </c:pt>
                <c:pt idx="45">
                  <c:v>-1.4058956916099773E-2</c:v>
                </c:pt>
                <c:pt idx="46">
                  <c:v>4.5998160073597056E-4</c:v>
                </c:pt>
                <c:pt idx="47">
                  <c:v>1.1025287356321838E-2</c:v>
                </c:pt>
                <c:pt idx="48">
                  <c:v>-1.2642225031605562E-2</c:v>
                </c:pt>
                <c:pt idx="49">
                  <c:v>1.0980204312862131E-2</c:v>
                </c:pt>
                <c:pt idx="50">
                  <c:v>-4.1093019653579465E-3</c:v>
                </c:pt>
                <c:pt idx="51">
                  <c:v>5.0274473924977131E-3</c:v>
                </c:pt>
                <c:pt idx="52">
                  <c:v>-7.7333078439137184E-3</c:v>
                </c:pt>
                <c:pt idx="53">
                  <c:v>1.3761467889908258E-3</c:v>
                </c:pt>
                <c:pt idx="54">
                  <c:v>1.5849748053137884E-3</c:v>
                </c:pt>
                <c:pt idx="55">
                  <c:v>-7.5052825114568754E-3</c:v>
                </c:pt>
                <c:pt idx="56">
                  <c:v>-2.3040943757056289E-5</c:v>
                </c:pt>
                <c:pt idx="57">
                  <c:v>-3.5023041474654378E-3</c:v>
                </c:pt>
                <c:pt idx="58">
                  <c:v>3.514613392526822E-3</c:v>
                </c:pt>
                <c:pt idx="59">
                  <c:v>1.2442396313364055E-2</c:v>
                </c:pt>
                <c:pt idx="60">
                  <c:v>-1.0013654984069186E-2</c:v>
                </c:pt>
                <c:pt idx="61">
                  <c:v>-5.5172413793103444E-3</c:v>
                </c:pt>
                <c:pt idx="62">
                  <c:v>9.2464170134073042E-4</c:v>
                </c:pt>
                <c:pt idx="63">
                  <c:v>-1.0392609699769054E-3</c:v>
                </c:pt>
                <c:pt idx="64">
                  <c:v>-3.5834007629175816E-3</c:v>
                </c:pt>
                <c:pt idx="65">
                  <c:v>-3.1183294663573087E-3</c:v>
                </c:pt>
                <c:pt idx="66">
                  <c:v>3.2351462565401159E-3</c:v>
                </c:pt>
                <c:pt idx="67">
                  <c:v>-1.4476413190239556E-3</c:v>
                </c:pt>
                <c:pt idx="68">
                  <c:v>3.4338393483604461E-3</c:v>
                </c:pt>
                <c:pt idx="69">
                  <c:v>-7.0849733734660797E-3</c:v>
                </c:pt>
                <c:pt idx="70">
                  <c:v>1.1892547337002146E-3</c:v>
                </c:pt>
                <c:pt idx="71">
                  <c:v>-1.5139163852334926E-3</c:v>
                </c:pt>
                <c:pt idx="72">
                  <c:v>-6.3820853743876841E-3</c:v>
                </c:pt>
                <c:pt idx="73">
                  <c:v>5.2492698913523209E-3</c:v>
                </c:pt>
                <c:pt idx="74">
                  <c:v>-3.0826716487622604E-3</c:v>
                </c:pt>
                <c:pt idx="75">
                  <c:v>6.3202773613193399E-3</c:v>
                </c:pt>
                <c:pt idx="76">
                  <c:v>-2.2813086331236701E-4</c:v>
                </c:pt>
                <c:pt idx="77">
                  <c:v>-1.164198565707367E-3</c:v>
                </c:pt>
                <c:pt idx="78">
                  <c:v>-8.8815329385985367E-3</c:v>
                </c:pt>
                <c:pt idx="79">
                  <c:v>1.2065761930521909E-2</c:v>
                </c:pt>
                <c:pt idx="80">
                  <c:v>-3.4859400418312805E-3</c:v>
                </c:pt>
                <c:pt idx="81">
                  <c:v>-4.6641791044776115E-3</c:v>
                </c:pt>
                <c:pt idx="82">
                  <c:v>1.1246485473289597E-2</c:v>
                </c:pt>
                <c:pt idx="83">
                  <c:v>1.6172381835032439E-2</c:v>
                </c:pt>
                <c:pt idx="84">
                  <c:v>-5.8826211865566141E-3</c:v>
                </c:pt>
                <c:pt idx="85">
                  <c:v>-6.3302752293577982E-3</c:v>
                </c:pt>
                <c:pt idx="86">
                  <c:v>9.6943957160003699E-3</c:v>
                </c:pt>
                <c:pt idx="87">
                  <c:v>1.9019751280175568E-2</c:v>
                </c:pt>
                <c:pt idx="88">
                  <c:v>-1.4940775305096913E-2</c:v>
                </c:pt>
                <c:pt idx="89">
                  <c:v>-7.9708494648143939E-3</c:v>
                </c:pt>
                <c:pt idx="90">
                  <c:v>-2.7548209366391185E-3</c:v>
                </c:pt>
                <c:pt idx="91">
                  <c:v>9.5303867403314924E-3</c:v>
                </c:pt>
                <c:pt idx="92">
                  <c:v>-2.8731700643042824E-3</c:v>
                </c:pt>
                <c:pt idx="93">
                  <c:v>2.2182583241858764E-3</c:v>
                </c:pt>
                <c:pt idx="94">
                  <c:v>5.8185966913861954E-3</c:v>
                </c:pt>
                <c:pt idx="95">
                  <c:v>-3.9655172413793106E-3</c:v>
                </c:pt>
                <c:pt idx="96">
                  <c:v>-5.6758652733616974E-3</c:v>
                </c:pt>
                <c:pt idx="97">
                  <c:v>-5.8640278541323074E-3</c:v>
                </c:pt>
                <c:pt idx="98">
                  <c:v>-5.9907834101382493E-3</c:v>
                </c:pt>
                <c:pt idx="99">
                  <c:v>8.0667593880389427E-3</c:v>
                </c:pt>
                <c:pt idx="100">
                  <c:v>6.4385577630610743E-4</c:v>
                </c:pt>
                <c:pt idx="101">
                  <c:v>-1.2776909642430371E-2</c:v>
                </c:pt>
                <c:pt idx="102">
                  <c:v>2.7932960893854749E-3</c:v>
                </c:pt>
                <c:pt idx="103">
                  <c:v>-2.692664809656453E-3</c:v>
                </c:pt>
                <c:pt idx="104">
                  <c:v>-1.0241132110604227E-3</c:v>
                </c:pt>
                <c:pt idx="105">
                  <c:v>-9.3895619757688731E-3</c:v>
                </c:pt>
                <c:pt idx="106">
                  <c:v>-4.8216007714561235E-3</c:v>
                </c:pt>
                <c:pt idx="107">
                  <c:v>-7.3737946681792397E-3</c:v>
                </c:pt>
                <c:pt idx="108">
                  <c:v>-1.4285714285714286E-3</c:v>
                </c:pt>
                <c:pt idx="109">
                  <c:v>8.1068192656175483E-3</c:v>
                </c:pt>
                <c:pt idx="110">
                  <c:v>2.554399243140965E-3</c:v>
                </c:pt>
                <c:pt idx="111">
                  <c:v>-5.567613475511937E-3</c:v>
                </c:pt>
                <c:pt idx="112">
                  <c:v>-6.9273106851394954E-3</c:v>
                </c:pt>
                <c:pt idx="113">
                  <c:v>2.1978021978021978E-3</c:v>
                </c:pt>
                <c:pt idx="114">
                  <c:v>1.8592677345537758E-3</c:v>
                </c:pt>
                <c:pt idx="115">
                  <c:v>1.8558172733761598E-2</c:v>
                </c:pt>
                <c:pt idx="116">
                  <c:v>-8.6428404578369547E-3</c:v>
                </c:pt>
                <c:pt idx="117">
                  <c:v>1.7907634307257304E-3</c:v>
                </c:pt>
                <c:pt idx="118">
                  <c:v>-3.1987957474833005E-3</c:v>
                </c:pt>
                <c:pt idx="119">
                  <c:v>-6.6068900424728644E-3</c:v>
                </c:pt>
                <c:pt idx="120">
                  <c:v>-4.2755344418052253E-3</c:v>
                </c:pt>
                <c:pt idx="121">
                  <c:v>1.4312977099236641E-3</c:v>
                </c:pt>
                <c:pt idx="122">
                  <c:v>-2.3344449737970462E-2</c:v>
                </c:pt>
                <c:pt idx="123">
                  <c:v>-7.3170731707317073E-4</c:v>
                </c:pt>
                <c:pt idx="124">
                  <c:v>7.3956553575787159E-3</c:v>
                </c:pt>
                <c:pt idx="125">
                  <c:v>-2.1418360671625518E-3</c:v>
                </c:pt>
                <c:pt idx="126">
                  <c:v>-2.0541658775367492E-3</c:v>
                </c:pt>
                <c:pt idx="127">
                  <c:v>1.2895377128953771E-2</c:v>
                </c:pt>
                <c:pt idx="128">
                  <c:v>-9.4355032428537107E-3</c:v>
                </c:pt>
                <c:pt idx="129">
                  <c:v>7.5368841725432373E-3</c:v>
                </c:pt>
                <c:pt idx="130">
                  <c:v>9.9162414556657353E-3</c:v>
                </c:pt>
                <c:pt idx="131">
                  <c:v>9.1515729265967596E-3</c:v>
                </c:pt>
                <c:pt idx="132">
                  <c:v>2.219913092764028E-4</c:v>
                </c:pt>
                <c:pt idx="133">
                  <c:v>9.6001737758952058E-3</c:v>
                </c:pt>
                <c:pt idx="134">
                  <c:v>1.0056127221702526E-2</c:v>
                </c:pt>
                <c:pt idx="135">
                  <c:v>4.6307015512850196E-5</c:v>
                </c:pt>
                <c:pt idx="136">
                  <c:v>2.4078533061678087E-3</c:v>
                </c:pt>
                <c:pt idx="137">
                  <c:v>-3.1596452328159644E-3</c:v>
                </c:pt>
                <c:pt idx="138">
                  <c:v>-1.9277465754694249E-3</c:v>
                </c:pt>
                <c:pt idx="139">
                  <c:v>-8.635899340700158E-3</c:v>
                </c:pt>
                <c:pt idx="140">
                  <c:v>-6.9689022105657548E-3</c:v>
                </c:pt>
                <c:pt idx="141">
                  <c:v>-6.1641638997887108E-3</c:v>
                </c:pt>
                <c:pt idx="142">
                  <c:v>2.0718946494246056E-2</c:v>
                </c:pt>
                <c:pt idx="143">
                  <c:v>-3.5845293387449964E-3</c:v>
                </c:pt>
                <c:pt idx="144">
                  <c:v>1.9830160507652108E-3</c:v>
                </c:pt>
                <c:pt idx="145">
                  <c:v>-3.4692309483340708E-3</c:v>
                </c:pt>
                <c:pt idx="146">
                  <c:v>-2.3364485981308409E-3</c:v>
                </c:pt>
                <c:pt idx="147">
                  <c:v>3.0444964871194379E-3</c:v>
                </c:pt>
                <c:pt idx="148">
                  <c:v>4.9077749241186082E-3</c:v>
                </c:pt>
                <c:pt idx="149">
                  <c:v>2.0864215314984596E-3</c:v>
                </c:pt>
                <c:pt idx="150">
                  <c:v>-8.6714583816369117E-4</c:v>
                </c:pt>
                <c:pt idx="151">
                  <c:v>-7.5651039853710377E-4</c:v>
                </c:pt>
                <c:pt idx="152">
                  <c:v>-3.7157454714352067E-3</c:v>
                </c:pt>
                <c:pt idx="153">
                  <c:v>-6.993006993006993E-3</c:v>
                </c:pt>
                <c:pt idx="154">
                  <c:v>8.6854460093896716E-4</c:v>
                </c:pt>
                <c:pt idx="155">
                  <c:v>3.7338461899289349E-3</c:v>
                </c:pt>
                <c:pt idx="156">
                  <c:v>-3.182525551333997E-3</c:v>
                </c:pt>
                <c:pt idx="157">
                  <c:v>-5.6258790436005627E-3</c:v>
                </c:pt>
                <c:pt idx="158">
                  <c:v>-6.789250353606789E-3</c:v>
                </c:pt>
                <c:pt idx="159">
                  <c:v>-1.3282065888161018E-2</c:v>
                </c:pt>
                <c:pt idx="160">
                  <c:v>-2.5795960781672456E-2</c:v>
                </c:pt>
                <c:pt idx="161">
                  <c:v>-3.2074074074074074E-2</c:v>
                </c:pt>
                <c:pt idx="162">
                  <c:v>-9.2089487513073651E-3</c:v>
                </c:pt>
                <c:pt idx="163">
                  <c:v>3.2440782698249231E-2</c:v>
                </c:pt>
                <c:pt idx="164">
                  <c:v>2.2144638403990027E-2</c:v>
                </c:pt>
                <c:pt idx="165">
                  <c:v>1.9713086757099639E-3</c:v>
                </c:pt>
                <c:pt idx="166">
                  <c:v>-1.3698963690197912E-2</c:v>
                </c:pt>
                <c:pt idx="167">
                  <c:v>-2.1660881544059922E-2</c:v>
                </c:pt>
                <c:pt idx="168">
                  <c:v>6.1369509043927651E-3</c:v>
                </c:pt>
                <c:pt idx="169">
                  <c:v>1.5298956661316211E-3</c:v>
                </c:pt>
                <c:pt idx="170">
                  <c:v>-1.5846542959457092E-2</c:v>
                </c:pt>
                <c:pt idx="171">
                  <c:v>2.0859944733105686E-2</c:v>
                </c:pt>
                <c:pt idx="172">
                  <c:v>-1.8569292123629112E-2</c:v>
                </c:pt>
                <c:pt idx="173">
                  <c:v>3.8806349206349207E-3</c:v>
                </c:pt>
                <c:pt idx="174">
                  <c:v>3.4912137786570463E-3</c:v>
                </c:pt>
                <c:pt idx="175">
                  <c:v>-3.6857948156850486E-3</c:v>
                </c:pt>
                <c:pt idx="176">
                  <c:v>8.6387514043664414E-3</c:v>
                </c:pt>
                <c:pt idx="177">
                  <c:v>5.5191791475376934E-4</c:v>
                </c:pt>
                <c:pt idx="178">
                  <c:v>-6.5942882932577794E-3</c:v>
                </c:pt>
                <c:pt idx="179">
                  <c:v>-2.9782937910146391E-2</c:v>
                </c:pt>
                <c:pt idx="180">
                  <c:v>2.5088449531737774E-2</c:v>
                </c:pt>
                <c:pt idx="181">
                  <c:v>-8.3036412177320291E-3</c:v>
                </c:pt>
                <c:pt idx="182">
                  <c:v>-4.6420930875293006E-3</c:v>
                </c:pt>
                <c:pt idx="183">
                  <c:v>-3.4913795319803168E-3</c:v>
                </c:pt>
                <c:pt idx="184">
                  <c:v>4.231166150670795E-3</c:v>
                </c:pt>
                <c:pt idx="185">
                  <c:v>-6.7567567567567571E-3</c:v>
                </c:pt>
                <c:pt idx="186">
                  <c:v>1.6347223299966373E-3</c:v>
                </c:pt>
                <c:pt idx="187">
                  <c:v>8.3616963036034306E-3</c:v>
                </c:pt>
                <c:pt idx="188">
                  <c:v>2.5558287236222086E-3</c:v>
                </c:pt>
                <c:pt idx="189">
                  <c:v>-1.2210136968105487E-3</c:v>
                </c:pt>
                <c:pt idx="190">
                  <c:v>1.5657289002557546E-2</c:v>
                </c:pt>
                <c:pt idx="191">
                  <c:v>-9.2717099531126456E-3</c:v>
                </c:pt>
                <c:pt idx="192">
                  <c:v>1.1590077267181781E-2</c:v>
                </c:pt>
                <c:pt idx="193">
                  <c:v>8.1206030150753773E-3</c:v>
                </c:pt>
                <c:pt idx="194">
                  <c:v>-4.8151692786218446E-3</c:v>
                </c:pt>
                <c:pt idx="195">
                  <c:v>1.7530678687703481E-3</c:v>
                </c:pt>
                <c:pt idx="196">
                  <c:v>-7.11E-3</c:v>
                </c:pt>
                <c:pt idx="197">
                  <c:v>-8.4551158738631668E-3</c:v>
                </c:pt>
                <c:pt idx="198">
                  <c:v>1.8283485441774716E-2</c:v>
                </c:pt>
                <c:pt idx="199">
                  <c:v>-1.4962668142983257E-4</c:v>
                </c:pt>
                <c:pt idx="200">
                  <c:v>1.127356349360749E-3</c:v>
                </c:pt>
                <c:pt idx="201">
                  <c:v>3.9114078576945113E-3</c:v>
                </c:pt>
                <c:pt idx="202">
                  <c:v>-7.8419694262457807E-3</c:v>
                </c:pt>
                <c:pt idx="203">
                  <c:v>3.0615307653826914E-2</c:v>
                </c:pt>
                <c:pt idx="204">
                  <c:v>2.7375982914280166E-3</c:v>
                </c:pt>
                <c:pt idx="205">
                  <c:v>-5.8281377066955811E-3</c:v>
                </c:pt>
                <c:pt idx="206">
                  <c:v>-1.0224948875255624E-2</c:v>
                </c:pt>
                <c:pt idx="207">
                  <c:v>1.8004722550177096E-2</c:v>
                </c:pt>
                <c:pt idx="208">
                  <c:v>-5.9437518121194547E-4</c:v>
                </c:pt>
                <c:pt idx="209">
                  <c:v>-1.0738962464400896E-2</c:v>
                </c:pt>
                <c:pt idx="210">
                  <c:v>1.5391307747952061E-2</c:v>
                </c:pt>
                <c:pt idx="211">
                  <c:v>-5.0109509254133676E-3</c:v>
                </c:pt>
                <c:pt idx="212">
                  <c:v>-2.8252960755476429E-3</c:v>
                </c:pt>
                <c:pt idx="213">
                  <c:v>-6.9183000194061707E-3</c:v>
                </c:pt>
                <c:pt idx="214">
                  <c:v>-7.7872336267794853E-3</c:v>
                </c:pt>
                <c:pt idx="215">
                  <c:v>-1.03397341211226E-2</c:v>
                </c:pt>
                <c:pt idx="216">
                  <c:v>3.7512437810945272E-3</c:v>
                </c:pt>
                <c:pt idx="217">
                  <c:v>2.9788752639352874E-3</c:v>
                </c:pt>
                <c:pt idx="218">
                  <c:v>-1.4746361592251242E-2</c:v>
                </c:pt>
                <c:pt idx="219">
                  <c:v>-7.7543875488411051E-3</c:v>
                </c:pt>
                <c:pt idx="220">
                  <c:v>9.9835713383040568E-3</c:v>
                </c:pt>
                <c:pt idx="221">
                  <c:v>1.2262262262262263E-3</c:v>
                </c:pt>
                <c:pt idx="222">
                  <c:v>2.1170236696743231E-2</c:v>
                </c:pt>
                <c:pt idx="223">
                  <c:v>3.0399451732915604E-3</c:v>
                </c:pt>
                <c:pt idx="224">
                  <c:v>-1.4690021034548392E-3</c:v>
                </c:pt>
                <c:pt idx="225">
                  <c:v>-4.0127077223851421E-3</c:v>
                </c:pt>
                <c:pt idx="226">
                  <c:v>-2.0561490634461842E-3</c:v>
                </c:pt>
                <c:pt idx="227">
                  <c:v>-5.2861919748229741E-3</c:v>
                </c:pt>
                <c:pt idx="228">
                  <c:v>-3.26766690560348E-3</c:v>
                </c:pt>
                <c:pt idx="229">
                  <c:v>-1.3093679323890014E-3</c:v>
                </c:pt>
                <c:pt idx="230">
                  <c:v>1.7803933253873659E-2</c:v>
                </c:pt>
                <c:pt idx="231">
                  <c:v>-9.8319061211544559E-3</c:v>
                </c:pt>
                <c:pt idx="232">
                  <c:v>-2.0346917656334697E-2</c:v>
                </c:pt>
                <c:pt idx="233">
                  <c:v>2.8666857812586457E-2</c:v>
                </c:pt>
                <c:pt idx="234">
                  <c:v>-4.8899755501222494E-3</c:v>
                </c:pt>
                <c:pt idx="235">
                  <c:v>-1.6683046683046682E-2</c:v>
                </c:pt>
                <c:pt idx="236">
                  <c:v>-1.2218585242747557E-2</c:v>
                </c:pt>
                <c:pt idx="237">
                  <c:v>-7.8417484569462718E-4</c:v>
                </c:pt>
              </c:numCache>
            </c:numRef>
          </c:val>
          <c:smooth val="0"/>
          <c:extLst xmlns:c16r2="http://schemas.microsoft.com/office/drawing/2015/06/chart">
            <c:ext xmlns:c16="http://schemas.microsoft.com/office/drawing/2014/chart" uri="{C3380CC4-5D6E-409C-BE32-E72D297353CC}">
              <c16:uniqueId val="{00000000-2BBB-4D0E-9C73-5524556C6868}"/>
            </c:ext>
          </c:extLst>
        </c:ser>
        <c:dLbls>
          <c:showLegendKey val="0"/>
          <c:showVal val="0"/>
          <c:showCatName val="0"/>
          <c:showSerName val="0"/>
          <c:showPercent val="0"/>
          <c:showBubbleSize val="0"/>
        </c:dLbls>
        <c:smooth val="0"/>
        <c:axId val="402791568"/>
        <c:axId val="402789608"/>
      </c:lineChart>
      <c:dateAx>
        <c:axId val="402791568"/>
        <c:scaling>
          <c:orientation val="minMax"/>
        </c:scaling>
        <c:delete val="0"/>
        <c:axPos val="b"/>
        <c:numFmt formatCode="m/d/yyyy" sourceLinked="1"/>
        <c:majorTickMark val="none"/>
        <c:minorTickMark val="none"/>
        <c:tickLblPos val="low"/>
        <c:spPr>
          <a:noFill/>
          <a:ln w="9525" cap="flat" cmpd="sng" algn="ctr">
            <a:solidFill>
              <a:schemeClr val="tx1">
                <a:tint val="75000"/>
                <a:shade val="95000"/>
                <a:satMod val="105000"/>
              </a:schemeClr>
            </a:solidFill>
            <a:prstDash val="solid"/>
            <a:round/>
          </a:ln>
          <a:effectLst/>
        </c:spPr>
        <c:txPr>
          <a:bodyPr rot="-2700000" spcFirstLastPara="1" vertOverflow="ellipsis" wrap="square" anchor="ctr" anchorCtr="1"/>
          <a:lstStyle/>
          <a:p>
            <a:pPr>
              <a:defRPr sz="1200" b="0" i="0" u="none" strike="noStrike" kern="1200" baseline="0">
                <a:solidFill>
                  <a:schemeClr val="tx1"/>
                </a:solidFill>
                <a:latin typeface="+mn-lt"/>
                <a:ea typeface="+mn-ea"/>
                <a:cs typeface="+mn-cs"/>
              </a:defRPr>
            </a:pPr>
            <a:endParaRPr lang="en-US"/>
          </a:p>
        </c:txPr>
        <c:crossAx val="402789608"/>
        <c:crosses val="autoZero"/>
        <c:auto val="1"/>
        <c:lblOffset val="100"/>
        <c:baseTimeUnit val="days"/>
      </c:dateAx>
      <c:valAx>
        <c:axId val="402789608"/>
        <c:scaling>
          <c:orientation val="minMax"/>
        </c:scaling>
        <c:delete val="0"/>
        <c:axPos val="l"/>
        <c:numFmt formatCode="0.00%" sourceLinked="0"/>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402791568"/>
        <c:crosses val="autoZero"/>
        <c:crossBetween val="between"/>
      </c:valAx>
      <c:spPr>
        <a:noFill/>
        <a:ln>
          <a:noFill/>
        </a:ln>
        <a:effectLst/>
      </c:spPr>
    </c:plotArea>
    <c:plotVisOnly val="1"/>
    <c:dispBlanksAs val="gap"/>
    <c:showDLblsOverMax val="0"/>
  </c:chart>
  <c:spPr>
    <a:solidFill>
      <a:schemeClr val="bg1"/>
    </a:solidFill>
    <a:ln w="9525" cap="flat" cmpd="sng" algn="ctr">
      <a:noFill/>
      <a:prstDash val="solid"/>
      <a:round/>
    </a:ln>
    <a:effectLst/>
  </c:spPr>
  <c:txPr>
    <a:bodyPr/>
    <a:lstStyle/>
    <a:p>
      <a:pPr>
        <a:defRPr sz="1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colors2.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7">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mods="ignoreCSTransforms">
      <cs:styleClr val="0">
        <a:shade val="25000"/>
      </cs:styl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mods="ignoreCSTransforms">
      <cs:styleClr val="0">
        <a:tint val="25000"/>
      </cs:styl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rawings/drawing1.xml><?xml version="1.0" encoding="utf-8"?>
<c:userShapes xmlns:c="http://schemas.openxmlformats.org/drawingml/2006/chart">
  <cdr:relSizeAnchor xmlns:cdr="http://schemas.openxmlformats.org/drawingml/2006/chartDrawing">
    <cdr:from>
      <cdr:x>0.26439</cdr:x>
      <cdr:y>0.02549</cdr:y>
    </cdr:from>
    <cdr:to>
      <cdr:x>0.54328</cdr:x>
      <cdr:y>0.09135</cdr:y>
    </cdr:to>
    <cdr:sp macro="" textlink="">
      <cdr:nvSpPr>
        <cdr:cNvPr id="2" name="TextBox 1"/>
        <cdr:cNvSpPr txBox="1"/>
      </cdr:nvSpPr>
      <cdr:spPr>
        <a:xfrm xmlns:a="http://schemas.openxmlformats.org/drawingml/2006/main">
          <a:off x="1936755" y="125762"/>
          <a:ext cx="2042963" cy="32494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a:t>Correlation = 0.84</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0EE0D2-E7F7-4157-85BD-DA62A0A0BB8F}" type="datetimeFigureOut">
              <a:rPr lang="en-US" smtClean="0"/>
              <a:t>10/10/2016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4CE1E6-46D3-4961-8821-AA96A679C996}" type="slidenum">
              <a:rPr lang="en-US" smtClean="0"/>
              <a:t>‹#›</a:t>
            </a:fld>
            <a:endParaRPr lang="en-US"/>
          </a:p>
        </p:txBody>
      </p:sp>
    </p:spTree>
    <p:extLst>
      <p:ext uri="{BB962C8B-B14F-4D97-AF65-F5344CB8AC3E}">
        <p14:creationId xmlns:p14="http://schemas.microsoft.com/office/powerpoint/2010/main" val="357281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3-2</a:t>
            </a:r>
          </a:p>
        </p:txBody>
      </p:sp>
      <p:sp>
        <p:nvSpPr>
          <p:cNvPr id="4" name="Slide Number Placeholder 3"/>
          <p:cNvSpPr>
            <a:spLocks noGrp="1"/>
          </p:cNvSpPr>
          <p:nvPr>
            <p:ph type="sldNum" sz="quarter" idx="10"/>
          </p:nvPr>
        </p:nvSpPr>
        <p:spPr/>
        <p:txBody>
          <a:bodyPr/>
          <a:lstStyle/>
          <a:p>
            <a:fld id="{29C8535A-FFC4-4CCB-8A5C-F9B2A4F2A320}" type="slidenum">
              <a:rPr lang="en-US" smtClean="0"/>
              <a:t>29</a:t>
            </a:fld>
            <a:endParaRPr lang="en-US"/>
          </a:p>
        </p:txBody>
      </p:sp>
    </p:spTree>
    <p:extLst>
      <p:ext uri="{BB962C8B-B14F-4D97-AF65-F5344CB8AC3E}">
        <p14:creationId xmlns:p14="http://schemas.microsoft.com/office/powerpoint/2010/main" val="2114034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3-2</a:t>
            </a:r>
          </a:p>
        </p:txBody>
      </p:sp>
      <p:sp>
        <p:nvSpPr>
          <p:cNvPr id="4" name="Slide Number Placeholder 3"/>
          <p:cNvSpPr>
            <a:spLocks noGrp="1"/>
          </p:cNvSpPr>
          <p:nvPr>
            <p:ph type="sldNum" sz="quarter" idx="10"/>
          </p:nvPr>
        </p:nvSpPr>
        <p:spPr/>
        <p:txBody>
          <a:bodyPr/>
          <a:lstStyle/>
          <a:p>
            <a:fld id="{29C8535A-FFC4-4CCB-8A5C-F9B2A4F2A320}" type="slidenum">
              <a:rPr lang="en-US" smtClean="0"/>
              <a:t>30</a:t>
            </a:fld>
            <a:endParaRPr lang="en-US"/>
          </a:p>
        </p:txBody>
      </p:sp>
    </p:spTree>
    <p:extLst>
      <p:ext uri="{BB962C8B-B14F-4D97-AF65-F5344CB8AC3E}">
        <p14:creationId xmlns:p14="http://schemas.microsoft.com/office/powerpoint/2010/main" val="4116291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Figure 3-2</a:t>
            </a:r>
          </a:p>
          <a:p>
            <a:endParaRPr lang="en-US" dirty="0"/>
          </a:p>
        </p:txBody>
      </p:sp>
      <p:sp>
        <p:nvSpPr>
          <p:cNvPr id="4" name="Slide Number Placeholder 3"/>
          <p:cNvSpPr>
            <a:spLocks noGrp="1"/>
          </p:cNvSpPr>
          <p:nvPr>
            <p:ph type="sldNum" sz="quarter" idx="10"/>
          </p:nvPr>
        </p:nvSpPr>
        <p:spPr/>
        <p:txBody>
          <a:bodyPr/>
          <a:lstStyle/>
          <a:p>
            <a:fld id="{29C8535A-FFC4-4CCB-8A5C-F9B2A4F2A320}" type="slidenum">
              <a:rPr lang="en-US" smtClean="0"/>
              <a:t>40</a:t>
            </a:fld>
            <a:endParaRPr lang="en-US"/>
          </a:p>
        </p:txBody>
      </p:sp>
    </p:spTree>
    <p:extLst>
      <p:ext uri="{BB962C8B-B14F-4D97-AF65-F5344CB8AC3E}">
        <p14:creationId xmlns:p14="http://schemas.microsoft.com/office/powerpoint/2010/main" val="373650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3-4a</a:t>
            </a:r>
          </a:p>
        </p:txBody>
      </p:sp>
      <p:sp>
        <p:nvSpPr>
          <p:cNvPr id="4" name="Slide Number Placeholder 3"/>
          <p:cNvSpPr>
            <a:spLocks noGrp="1"/>
          </p:cNvSpPr>
          <p:nvPr>
            <p:ph type="sldNum" sz="quarter" idx="10"/>
          </p:nvPr>
        </p:nvSpPr>
        <p:spPr/>
        <p:txBody>
          <a:bodyPr/>
          <a:lstStyle/>
          <a:p>
            <a:fld id="{29C8535A-FFC4-4CCB-8A5C-F9B2A4F2A320}" type="slidenum">
              <a:rPr lang="en-US" smtClean="0"/>
              <a:t>53</a:t>
            </a:fld>
            <a:endParaRPr lang="en-US"/>
          </a:p>
        </p:txBody>
      </p:sp>
    </p:spTree>
    <p:extLst>
      <p:ext uri="{BB962C8B-B14F-4D97-AF65-F5344CB8AC3E}">
        <p14:creationId xmlns:p14="http://schemas.microsoft.com/office/powerpoint/2010/main" val="2188958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3-4b</a:t>
            </a:r>
          </a:p>
          <a:p>
            <a:endParaRPr lang="en-US" dirty="0"/>
          </a:p>
        </p:txBody>
      </p:sp>
      <p:sp>
        <p:nvSpPr>
          <p:cNvPr id="4" name="Slide Number Placeholder 3"/>
          <p:cNvSpPr>
            <a:spLocks noGrp="1"/>
          </p:cNvSpPr>
          <p:nvPr>
            <p:ph type="sldNum" sz="quarter" idx="10"/>
          </p:nvPr>
        </p:nvSpPr>
        <p:spPr/>
        <p:txBody>
          <a:bodyPr/>
          <a:lstStyle/>
          <a:p>
            <a:fld id="{29C8535A-FFC4-4CCB-8A5C-F9B2A4F2A320}" type="slidenum">
              <a:rPr lang="en-US" smtClean="0"/>
              <a:t>54</a:t>
            </a:fld>
            <a:endParaRPr lang="en-US"/>
          </a:p>
        </p:txBody>
      </p:sp>
    </p:spTree>
    <p:extLst>
      <p:ext uri="{BB962C8B-B14F-4D97-AF65-F5344CB8AC3E}">
        <p14:creationId xmlns:p14="http://schemas.microsoft.com/office/powerpoint/2010/main" val="36187949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Figure 3-5</a:t>
            </a:r>
          </a:p>
        </p:txBody>
      </p:sp>
      <p:sp>
        <p:nvSpPr>
          <p:cNvPr id="4" name="Slide Number Placeholder 3"/>
          <p:cNvSpPr>
            <a:spLocks noGrp="1"/>
          </p:cNvSpPr>
          <p:nvPr>
            <p:ph type="sldNum" sz="quarter" idx="10"/>
          </p:nvPr>
        </p:nvSpPr>
        <p:spPr/>
        <p:txBody>
          <a:bodyPr/>
          <a:lstStyle/>
          <a:p>
            <a:fld id="{29C8535A-FFC4-4CCB-8A5C-F9B2A4F2A320}" type="slidenum">
              <a:rPr lang="en-US" smtClean="0"/>
              <a:t>55</a:t>
            </a:fld>
            <a:endParaRPr lang="en-US"/>
          </a:p>
        </p:txBody>
      </p:sp>
    </p:spTree>
    <p:extLst>
      <p:ext uri="{BB962C8B-B14F-4D97-AF65-F5344CB8AC3E}">
        <p14:creationId xmlns:p14="http://schemas.microsoft.com/office/powerpoint/2010/main" val="2853410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Figure 3-3a</a:t>
            </a:r>
          </a:p>
        </p:txBody>
      </p:sp>
      <p:sp>
        <p:nvSpPr>
          <p:cNvPr id="4" name="Slide Number Placeholder 3"/>
          <p:cNvSpPr>
            <a:spLocks noGrp="1"/>
          </p:cNvSpPr>
          <p:nvPr>
            <p:ph type="sldNum" sz="quarter" idx="10"/>
          </p:nvPr>
        </p:nvSpPr>
        <p:spPr/>
        <p:txBody>
          <a:bodyPr/>
          <a:lstStyle/>
          <a:p>
            <a:fld id="{29C8535A-FFC4-4CCB-8A5C-F9B2A4F2A320}" type="slidenum">
              <a:rPr lang="en-US" smtClean="0"/>
              <a:t>59</a:t>
            </a:fld>
            <a:endParaRPr lang="en-US"/>
          </a:p>
        </p:txBody>
      </p:sp>
    </p:spTree>
    <p:extLst>
      <p:ext uri="{BB962C8B-B14F-4D97-AF65-F5344CB8AC3E}">
        <p14:creationId xmlns:p14="http://schemas.microsoft.com/office/powerpoint/2010/main" val="35876177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Figure 3-3b</a:t>
            </a:r>
          </a:p>
        </p:txBody>
      </p:sp>
      <p:sp>
        <p:nvSpPr>
          <p:cNvPr id="4" name="Slide Number Placeholder 3"/>
          <p:cNvSpPr>
            <a:spLocks noGrp="1"/>
          </p:cNvSpPr>
          <p:nvPr>
            <p:ph type="sldNum" sz="quarter" idx="10"/>
          </p:nvPr>
        </p:nvSpPr>
        <p:spPr/>
        <p:txBody>
          <a:bodyPr/>
          <a:lstStyle/>
          <a:p>
            <a:fld id="{29C8535A-FFC4-4CCB-8A5C-F9B2A4F2A320}" type="slidenum">
              <a:rPr lang="en-US" smtClean="0"/>
              <a:t>60</a:t>
            </a:fld>
            <a:endParaRPr lang="en-US"/>
          </a:p>
        </p:txBody>
      </p:sp>
    </p:spTree>
    <p:extLst>
      <p:ext uri="{BB962C8B-B14F-4D97-AF65-F5344CB8AC3E}">
        <p14:creationId xmlns:p14="http://schemas.microsoft.com/office/powerpoint/2010/main" val="864329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5B69FDD-016A-414B-AA87-4CA20C8DDF89}"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44F32-62F3-4CEA-B178-7E02982ED097}" type="slidenum">
              <a:rPr lang="en-US" smtClean="0"/>
              <a:t>‹#›</a:t>
            </a:fld>
            <a:endParaRPr lang="en-US"/>
          </a:p>
        </p:txBody>
      </p:sp>
    </p:spTree>
    <p:extLst>
      <p:ext uri="{BB962C8B-B14F-4D97-AF65-F5344CB8AC3E}">
        <p14:creationId xmlns:p14="http://schemas.microsoft.com/office/powerpoint/2010/main" val="3654376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B69FDD-016A-414B-AA87-4CA20C8DDF89}"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44F32-62F3-4CEA-B178-7E02982ED097}" type="slidenum">
              <a:rPr lang="en-US" smtClean="0"/>
              <a:t>‹#›</a:t>
            </a:fld>
            <a:endParaRPr lang="en-US"/>
          </a:p>
        </p:txBody>
      </p:sp>
    </p:spTree>
    <p:extLst>
      <p:ext uri="{BB962C8B-B14F-4D97-AF65-F5344CB8AC3E}">
        <p14:creationId xmlns:p14="http://schemas.microsoft.com/office/powerpoint/2010/main" val="1553080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B69FDD-016A-414B-AA87-4CA20C8DDF89}"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44F32-62F3-4CEA-B178-7E02982ED097}" type="slidenum">
              <a:rPr lang="en-US" smtClean="0"/>
              <a:t>‹#›</a:t>
            </a:fld>
            <a:endParaRPr lang="en-US"/>
          </a:p>
        </p:txBody>
      </p:sp>
    </p:spTree>
    <p:extLst>
      <p:ext uri="{BB962C8B-B14F-4D97-AF65-F5344CB8AC3E}">
        <p14:creationId xmlns:p14="http://schemas.microsoft.com/office/powerpoint/2010/main" val="649357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B69FDD-016A-414B-AA87-4CA20C8DDF89}"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44F32-62F3-4CEA-B178-7E02982ED097}" type="slidenum">
              <a:rPr lang="en-US" smtClean="0"/>
              <a:t>‹#›</a:t>
            </a:fld>
            <a:endParaRPr lang="en-US"/>
          </a:p>
        </p:txBody>
      </p:sp>
    </p:spTree>
    <p:extLst>
      <p:ext uri="{BB962C8B-B14F-4D97-AF65-F5344CB8AC3E}">
        <p14:creationId xmlns:p14="http://schemas.microsoft.com/office/powerpoint/2010/main" val="2616109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B69FDD-016A-414B-AA87-4CA20C8DDF89}"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44F32-62F3-4CEA-B178-7E02982ED097}" type="slidenum">
              <a:rPr lang="en-US" smtClean="0"/>
              <a:t>‹#›</a:t>
            </a:fld>
            <a:endParaRPr lang="en-US"/>
          </a:p>
        </p:txBody>
      </p:sp>
    </p:spTree>
    <p:extLst>
      <p:ext uri="{BB962C8B-B14F-4D97-AF65-F5344CB8AC3E}">
        <p14:creationId xmlns:p14="http://schemas.microsoft.com/office/powerpoint/2010/main" val="1403123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5B69FDD-016A-414B-AA87-4CA20C8DDF89}" type="datetimeFigureOut">
              <a:rPr lang="en-US" smtClean="0"/>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A44F32-62F3-4CEA-B178-7E02982ED097}" type="slidenum">
              <a:rPr lang="en-US" smtClean="0"/>
              <a:t>‹#›</a:t>
            </a:fld>
            <a:endParaRPr lang="en-US"/>
          </a:p>
        </p:txBody>
      </p:sp>
    </p:spTree>
    <p:extLst>
      <p:ext uri="{BB962C8B-B14F-4D97-AF65-F5344CB8AC3E}">
        <p14:creationId xmlns:p14="http://schemas.microsoft.com/office/powerpoint/2010/main" val="3855640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5B69FDD-016A-414B-AA87-4CA20C8DDF89}" type="datetimeFigureOut">
              <a:rPr lang="en-US" smtClean="0"/>
              <a:t>10/10/2016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A44F32-62F3-4CEA-B178-7E02982ED097}" type="slidenum">
              <a:rPr lang="en-US" smtClean="0"/>
              <a:t>‹#›</a:t>
            </a:fld>
            <a:endParaRPr lang="en-US"/>
          </a:p>
        </p:txBody>
      </p:sp>
    </p:spTree>
    <p:extLst>
      <p:ext uri="{BB962C8B-B14F-4D97-AF65-F5344CB8AC3E}">
        <p14:creationId xmlns:p14="http://schemas.microsoft.com/office/powerpoint/2010/main" val="3750387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5B69FDD-016A-414B-AA87-4CA20C8DDF89}" type="datetimeFigureOut">
              <a:rPr lang="en-US" smtClean="0"/>
              <a:t>10/10/2016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A44F32-62F3-4CEA-B178-7E02982ED097}" type="slidenum">
              <a:rPr lang="en-US" smtClean="0"/>
              <a:t>‹#›</a:t>
            </a:fld>
            <a:endParaRPr lang="en-US"/>
          </a:p>
        </p:txBody>
      </p:sp>
    </p:spTree>
    <p:extLst>
      <p:ext uri="{BB962C8B-B14F-4D97-AF65-F5344CB8AC3E}">
        <p14:creationId xmlns:p14="http://schemas.microsoft.com/office/powerpoint/2010/main" val="1769881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B69FDD-016A-414B-AA87-4CA20C8DDF89}" type="datetimeFigureOut">
              <a:rPr lang="en-US" smtClean="0"/>
              <a:t>10/10/2016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A44F32-62F3-4CEA-B178-7E02982ED097}" type="slidenum">
              <a:rPr lang="en-US" smtClean="0"/>
              <a:t>‹#›</a:t>
            </a:fld>
            <a:endParaRPr lang="en-US"/>
          </a:p>
        </p:txBody>
      </p:sp>
    </p:spTree>
    <p:extLst>
      <p:ext uri="{BB962C8B-B14F-4D97-AF65-F5344CB8AC3E}">
        <p14:creationId xmlns:p14="http://schemas.microsoft.com/office/powerpoint/2010/main" val="1659441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B69FDD-016A-414B-AA87-4CA20C8DDF89}" type="datetimeFigureOut">
              <a:rPr lang="en-US" smtClean="0"/>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A44F32-62F3-4CEA-B178-7E02982ED097}" type="slidenum">
              <a:rPr lang="en-US" smtClean="0"/>
              <a:t>‹#›</a:t>
            </a:fld>
            <a:endParaRPr lang="en-US"/>
          </a:p>
        </p:txBody>
      </p:sp>
    </p:spTree>
    <p:extLst>
      <p:ext uri="{BB962C8B-B14F-4D97-AF65-F5344CB8AC3E}">
        <p14:creationId xmlns:p14="http://schemas.microsoft.com/office/powerpoint/2010/main" val="970913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B69FDD-016A-414B-AA87-4CA20C8DDF89}" type="datetimeFigureOut">
              <a:rPr lang="en-US" smtClean="0"/>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A44F32-62F3-4CEA-B178-7E02982ED097}" type="slidenum">
              <a:rPr lang="en-US" smtClean="0"/>
              <a:t>‹#›</a:t>
            </a:fld>
            <a:endParaRPr lang="en-US"/>
          </a:p>
        </p:txBody>
      </p:sp>
    </p:spTree>
    <p:extLst>
      <p:ext uri="{BB962C8B-B14F-4D97-AF65-F5344CB8AC3E}">
        <p14:creationId xmlns:p14="http://schemas.microsoft.com/office/powerpoint/2010/main" val="1070195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B69FDD-016A-414B-AA87-4CA20C8DDF89}" type="datetimeFigureOut">
              <a:rPr lang="en-US" smtClean="0"/>
              <a:t>10/10/2016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A44F32-62F3-4CEA-B178-7E02982ED097}" type="slidenum">
              <a:rPr lang="en-US" smtClean="0"/>
              <a:t>‹#›</a:t>
            </a:fld>
            <a:endParaRPr lang="en-US"/>
          </a:p>
        </p:txBody>
      </p:sp>
    </p:spTree>
    <p:extLst>
      <p:ext uri="{BB962C8B-B14F-4D97-AF65-F5344CB8AC3E}">
        <p14:creationId xmlns:p14="http://schemas.microsoft.com/office/powerpoint/2010/main" val="9261839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Representativeness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lvl="0" indent="0">
              <a:buNone/>
            </a:pPr>
            <a:r>
              <a:rPr lang="en-US" sz="2400" b="1" dirty="0" smtClean="0"/>
              <a:t>Question</a:t>
            </a:r>
          </a:p>
          <a:p>
            <a:pPr marL="0" lvl="0" indent="0">
              <a:buNone/>
            </a:pPr>
            <a:endParaRPr lang="en-US" sz="2000" b="1" dirty="0" smtClean="0"/>
          </a:p>
          <a:p>
            <a:pPr marL="0" lvl="0" indent="0">
              <a:buNone/>
            </a:pPr>
            <a:r>
              <a:rPr lang="en-US" sz="2000" b="1" dirty="0" smtClean="0"/>
              <a:t>Which </a:t>
            </a:r>
            <a:r>
              <a:rPr lang="en-US" sz="2000" b="1" dirty="0"/>
              <a:t>of the following is more likely, a or b? Why?</a:t>
            </a:r>
          </a:p>
          <a:p>
            <a:pPr marL="0" lvl="0" indent="0">
              <a:buNone/>
            </a:pPr>
            <a:endParaRPr lang="en-US" sz="2000" b="1" dirty="0" smtClean="0"/>
          </a:p>
          <a:p>
            <a:pPr marL="0" lvl="0" indent="0">
              <a:buNone/>
            </a:pPr>
            <a:r>
              <a:rPr lang="en-US" sz="2000" b="1" dirty="0" smtClean="0"/>
              <a:t>a. A </a:t>
            </a:r>
            <a:r>
              <a:rPr lang="en-US" sz="2000" b="1" dirty="0"/>
              <a:t>war between the U.S. and Iran</a:t>
            </a:r>
          </a:p>
          <a:p>
            <a:pPr marL="0" lvl="0" indent="0">
              <a:buNone/>
            </a:pPr>
            <a:endParaRPr lang="en-US" sz="2000" b="1" dirty="0" smtClean="0"/>
          </a:p>
          <a:p>
            <a:pPr marL="0" lvl="0" indent="0">
              <a:buNone/>
            </a:pPr>
            <a:r>
              <a:rPr lang="en-US" sz="2000" b="1" dirty="0" smtClean="0"/>
              <a:t>b. Neither </a:t>
            </a:r>
            <a:r>
              <a:rPr lang="en-US" sz="2000" b="1" dirty="0"/>
              <a:t>the U.S. nor Iran intended to attack the other, but Israeli Air Force jets blew up nuclear facilities in Bushehr, </a:t>
            </a:r>
            <a:r>
              <a:rPr lang="en-US" sz="2000" b="1" dirty="0" err="1"/>
              <a:t>Fordow</a:t>
            </a:r>
            <a:r>
              <a:rPr lang="en-US" sz="2000" b="1" dirty="0"/>
              <a:t>, and </a:t>
            </a:r>
            <a:r>
              <a:rPr lang="en-US" sz="2000" b="1" dirty="0" err="1"/>
              <a:t>Natanz</a:t>
            </a:r>
            <a:r>
              <a:rPr lang="en-US" sz="2000" b="1" dirty="0"/>
              <a:t>. Iran responded with a barrage of Hezbollah rockets in northern Israel and Hamas rained rockets on Tel Aviv. American embassies were torched in Paris and Berlin, and the American ambassador in Japan was assassinated, drawing the U.S. into a war with </a:t>
            </a:r>
            <a:r>
              <a:rPr lang="en-US" sz="2000" b="1" dirty="0" smtClean="0"/>
              <a:t>Iran</a:t>
            </a:r>
            <a:endParaRPr lang="en-US" sz="2000" b="1" dirty="0"/>
          </a:p>
          <a:p>
            <a:endParaRPr lang="en-US" sz="2000" b="1" dirty="0"/>
          </a:p>
        </p:txBody>
      </p:sp>
    </p:spTree>
    <p:extLst>
      <p:ext uri="{BB962C8B-B14F-4D97-AF65-F5344CB8AC3E}">
        <p14:creationId xmlns:p14="http://schemas.microsoft.com/office/powerpoint/2010/main" val="200059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Frames in mental accounting </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dirty="0" smtClean="0"/>
          </a:p>
          <a:p>
            <a:pPr marL="0" indent="0">
              <a:buNone/>
            </a:pPr>
            <a:endParaRPr lang="en-US" sz="2000" dirty="0" smtClean="0"/>
          </a:p>
          <a:p>
            <a:pPr marL="0" indent="0">
              <a:buNone/>
            </a:pPr>
            <a:r>
              <a:rPr lang="en-US" sz="2000" b="1" dirty="0" smtClean="0"/>
              <a:t>Mental </a:t>
            </a:r>
            <a:r>
              <a:rPr lang="en-US" sz="2000" b="1" dirty="0"/>
              <a:t>accounting is common to all, from Hollywood movie stars to rural people in China’s regions of Gansu and Inner </a:t>
            </a:r>
            <a:r>
              <a:rPr lang="en-US" sz="2000" b="1" dirty="0" smtClean="0"/>
              <a:t>Mongolia</a:t>
            </a:r>
          </a:p>
          <a:p>
            <a:pPr marL="0" indent="0">
              <a:buNone/>
            </a:pPr>
            <a:endParaRPr lang="en-US" sz="2000" b="1" dirty="0" smtClean="0"/>
          </a:p>
          <a:p>
            <a:pPr marL="0" indent="0">
              <a:buNone/>
            </a:pPr>
            <a:r>
              <a:rPr lang="en-US" sz="2000" b="1" dirty="0" smtClean="0"/>
              <a:t>Watch the video clip of Gene </a:t>
            </a:r>
            <a:r>
              <a:rPr lang="en-US" sz="2000" b="1" dirty="0"/>
              <a:t>Hackman, star of the film “The French </a:t>
            </a:r>
            <a:r>
              <a:rPr lang="en-US" sz="2000" b="1" dirty="0" smtClean="0"/>
              <a:t>Connection” and Dustin </a:t>
            </a:r>
            <a:r>
              <a:rPr lang="en-US" sz="2000" b="1" dirty="0"/>
              <a:t>Hoffman, star of the film “The </a:t>
            </a:r>
            <a:r>
              <a:rPr lang="en-US" sz="2000" b="1" dirty="0" smtClean="0"/>
              <a:t>Graduate” </a:t>
            </a:r>
          </a:p>
          <a:p>
            <a:pPr marL="0" indent="0">
              <a:buNone/>
            </a:pPr>
            <a:endParaRPr lang="en-US" sz="2000" b="1" dirty="0"/>
          </a:p>
          <a:p>
            <a:pPr marL="0" indent="0">
              <a:buNone/>
            </a:pPr>
            <a:r>
              <a:rPr lang="en-US" sz="2000" b="1" dirty="0" smtClean="0"/>
              <a:t>https</a:t>
            </a:r>
            <a:r>
              <a:rPr lang="en-US" sz="2000" b="1" dirty="0"/>
              <a:t>://www.youtube.com/watch?v=t96LNX6tk0U</a:t>
            </a:r>
          </a:p>
          <a:p>
            <a:endParaRPr lang="en-US" b="1" dirty="0"/>
          </a:p>
        </p:txBody>
      </p:sp>
    </p:spTree>
    <p:extLst>
      <p:ext uri="{BB962C8B-B14F-4D97-AF65-F5344CB8AC3E}">
        <p14:creationId xmlns:p14="http://schemas.microsoft.com/office/powerpoint/2010/main" val="664627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Frames in mental accounting </a:t>
            </a:r>
            <a:endParaRPr lang="en-US" sz="2400" dirty="0">
              <a:latin typeface="+mn-lt"/>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2000" b="1" dirty="0"/>
              <a:t>We regularly distinguish income earned with much effort, such as salaries, from unearned income obtained with little effort, such as </a:t>
            </a:r>
            <a:r>
              <a:rPr lang="en-US" sz="2000" b="1" dirty="0" smtClean="0"/>
              <a:t>gifts</a:t>
            </a:r>
          </a:p>
          <a:p>
            <a:pPr marL="0" indent="0">
              <a:buNone/>
            </a:pPr>
            <a:endParaRPr lang="en-US" sz="2000" b="1" dirty="0" smtClean="0"/>
          </a:p>
          <a:p>
            <a:pPr marL="0" indent="0">
              <a:buNone/>
            </a:pPr>
            <a:r>
              <a:rPr lang="en-US" sz="2000" b="1" dirty="0" smtClean="0"/>
              <a:t>We </a:t>
            </a:r>
            <a:r>
              <a:rPr lang="en-US" sz="2000" b="1" dirty="0"/>
              <a:t>tend to place earned income in one mental account and unearned income in another, and we spend unearned income more easily than earned income. </a:t>
            </a:r>
            <a:endParaRPr lang="en-US" sz="2000" b="1" dirty="0" smtClean="0"/>
          </a:p>
          <a:p>
            <a:pPr marL="0" indent="0">
              <a:buNone/>
            </a:pPr>
            <a:endParaRPr lang="en-US" sz="2000" b="1" dirty="0" smtClean="0"/>
          </a:p>
          <a:p>
            <a:pPr marL="0" indent="0">
              <a:buNone/>
            </a:pPr>
            <a:r>
              <a:rPr lang="en-US" sz="2000" b="1" dirty="0" smtClean="0"/>
              <a:t>The </a:t>
            </a:r>
            <a:r>
              <a:rPr lang="en-US" sz="2000" b="1" dirty="0"/>
              <a:t>expression “Easy come, easy go” is common across languages: “Как нажито, так ипрожито” in Russian, “Lai de rong yi, qu de kuai” in Chinese, “Lo que </a:t>
            </a:r>
            <a:r>
              <a:rPr lang="en-US" sz="2000" b="1" dirty="0" err="1"/>
              <a:t>ilega</a:t>
            </a:r>
            <a:r>
              <a:rPr lang="en-US" sz="2000" b="1" dirty="0"/>
              <a:t> </a:t>
            </a:r>
            <a:r>
              <a:rPr lang="en-US" sz="2000" b="1" dirty="0" err="1"/>
              <a:t>fácil</a:t>
            </a:r>
            <a:r>
              <a:rPr lang="en-US" sz="2000" b="1" dirty="0"/>
              <a:t>, </a:t>
            </a:r>
            <a:r>
              <a:rPr lang="en-US" sz="2000" b="1" dirty="0" err="1"/>
              <a:t>fácil</a:t>
            </a:r>
            <a:r>
              <a:rPr lang="en-US" sz="2000" b="1" dirty="0"/>
              <a:t> se va“ in Spanish, and “Bekelalu Yemta, Bekalau Yehedal” in Amharic, spoken in </a:t>
            </a:r>
            <a:r>
              <a:rPr lang="en-US" sz="2000" b="1" dirty="0" smtClean="0"/>
              <a:t>Ethiopia</a:t>
            </a:r>
          </a:p>
          <a:p>
            <a:pPr marL="0" indent="0">
              <a:buNone/>
            </a:pPr>
            <a:endParaRPr lang="en-US" sz="2000" b="1" dirty="0" smtClean="0"/>
          </a:p>
          <a:p>
            <a:pPr marL="0" indent="0">
              <a:buNone/>
            </a:pPr>
            <a:r>
              <a:rPr lang="en-US" sz="2000" b="1" dirty="0" smtClean="0"/>
              <a:t>That </a:t>
            </a:r>
            <a:r>
              <a:rPr lang="en-US" sz="2000" b="1" dirty="0"/>
              <a:t>distinction is evident among rural people in China and Tanzania who spend earned income on staple foods and education, while spending unearned income on clothing, alcohol, tobacco, and non-staple </a:t>
            </a:r>
            <a:r>
              <a:rPr lang="en-US" sz="2000" b="1" dirty="0" smtClean="0"/>
              <a:t>foods</a:t>
            </a:r>
            <a:endParaRPr lang="en-US" sz="2000" b="1" dirty="0"/>
          </a:p>
        </p:txBody>
      </p:sp>
    </p:spTree>
    <p:extLst>
      <p:ext uri="{BB962C8B-B14F-4D97-AF65-F5344CB8AC3E}">
        <p14:creationId xmlns:p14="http://schemas.microsoft.com/office/powerpoint/2010/main" val="612582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Frames in mental </a:t>
            </a:r>
            <a:r>
              <a:rPr lang="en-US" sz="2400" b="1" dirty="0" smtClean="0">
                <a:latin typeface="+mn-lt"/>
              </a:rPr>
              <a:t>accounting</a:t>
            </a:r>
            <a:r>
              <a:rPr lang="en-US" sz="2400" dirty="0">
                <a:latin typeface="+mn-lt"/>
              </a:rPr>
              <a:t/>
            </a:r>
            <a:br>
              <a:rPr lang="en-US" sz="2400" dirty="0">
                <a:latin typeface="+mn-lt"/>
              </a:rPr>
            </a:br>
            <a:endParaRPr lang="en-US" sz="2400" dirty="0">
              <a:latin typeface="+mn-lt"/>
            </a:endParaRPr>
          </a:p>
        </p:txBody>
      </p:sp>
      <p:sp>
        <p:nvSpPr>
          <p:cNvPr id="3" name="Content Placeholder 2"/>
          <p:cNvSpPr>
            <a:spLocks noGrp="1"/>
          </p:cNvSpPr>
          <p:nvPr>
            <p:ph idx="1"/>
          </p:nvPr>
        </p:nvSpPr>
        <p:spPr/>
        <p:txBody>
          <a:bodyPr>
            <a:normAutofit lnSpcReduction="10000"/>
          </a:bodyPr>
          <a:lstStyle/>
          <a:p>
            <a:pPr marL="0" lvl="0" indent="0">
              <a:buNone/>
            </a:pPr>
            <a:r>
              <a:rPr lang="en-US" sz="2400" b="1" dirty="0" smtClean="0"/>
              <a:t>Question:</a:t>
            </a:r>
          </a:p>
          <a:p>
            <a:pPr marL="0" lvl="0" indent="0">
              <a:buNone/>
            </a:pPr>
            <a:endParaRPr lang="en-US" dirty="0"/>
          </a:p>
          <a:p>
            <a:pPr marL="0" lvl="0" indent="0">
              <a:buNone/>
            </a:pPr>
            <a:r>
              <a:rPr lang="en-US" sz="2000" b="1" dirty="0" smtClean="0"/>
              <a:t>Do </a:t>
            </a:r>
            <a:r>
              <a:rPr lang="en-US" sz="2000" b="1" dirty="0"/>
              <a:t>you distinguish money earned with effort from money you receive as a gift? </a:t>
            </a:r>
          </a:p>
          <a:p>
            <a:pPr marL="0" indent="0">
              <a:buNone/>
            </a:pPr>
            <a:endParaRPr lang="en-US" sz="2000" b="1" dirty="0" smtClean="0"/>
          </a:p>
          <a:p>
            <a:pPr marL="0" indent="0">
              <a:buNone/>
            </a:pPr>
            <a:r>
              <a:rPr lang="en-US" sz="2000" b="1" dirty="0" smtClean="0"/>
              <a:t>Does </a:t>
            </a:r>
            <a:r>
              <a:rPr lang="en-US" sz="2000" b="1" dirty="0"/>
              <a:t>“easy come, easy go” describe your behavior? </a:t>
            </a:r>
          </a:p>
          <a:p>
            <a:pPr marL="0" indent="0">
              <a:buNone/>
            </a:pPr>
            <a:endParaRPr lang="en-US" sz="2000" b="1" dirty="0" smtClean="0"/>
          </a:p>
          <a:p>
            <a:pPr marL="0" indent="0">
              <a:buNone/>
            </a:pPr>
            <a:r>
              <a:rPr lang="en-US" sz="2000" b="1" dirty="0" smtClean="0"/>
              <a:t>Do </a:t>
            </a:r>
            <a:r>
              <a:rPr lang="en-US" sz="2000" b="1" dirty="0"/>
              <a:t>you use mental accounts to keep track of spending and control it? </a:t>
            </a:r>
          </a:p>
          <a:p>
            <a:pPr marL="0" indent="0">
              <a:buNone/>
            </a:pPr>
            <a:endParaRPr lang="en-US" sz="2000" b="1" dirty="0" smtClean="0"/>
          </a:p>
          <a:p>
            <a:pPr marL="0" indent="0">
              <a:buNone/>
            </a:pPr>
            <a:r>
              <a:rPr lang="en-US" sz="2000" b="1" dirty="0" smtClean="0"/>
              <a:t>How </a:t>
            </a:r>
            <a:r>
              <a:rPr lang="en-US" sz="2000" b="1" dirty="0"/>
              <a:t>do you use them?</a:t>
            </a:r>
          </a:p>
          <a:p>
            <a:pPr marL="0" indent="0">
              <a:buNone/>
            </a:pPr>
            <a:r>
              <a:rPr lang="en-US" sz="2000" b="1" dirty="0"/>
              <a:t> </a:t>
            </a:r>
          </a:p>
          <a:p>
            <a:endParaRPr lang="en-US" dirty="0"/>
          </a:p>
        </p:txBody>
      </p:sp>
    </p:spTree>
    <p:extLst>
      <p:ext uri="{BB962C8B-B14F-4D97-AF65-F5344CB8AC3E}">
        <p14:creationId xmlns:p14="http://schemas.microsoft.com/office/powerpoint/2010/main" val="2410950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Frames in mental accounting</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smtClean="0"/>
              <a:t>The </a:t>
            </a:r>
            <a:r>
              <a:rPr lang="en-US" sz="2000" b="1" dirty="0"/>
              <a:t>source of money also affect willingness to take </a:t>
            </a:r>
            <a:r>
              <a:rPr lang="en-US" sz="2000" b="1" dirty="0" smtClean="0"/>
              <a:t>risk </a:t>
            </a:r>
          </a:p>
          <a:p>
            <a:pPr marL="0" indent="0">
              <a:buNone/>
            </a:pPr>
            <a:endParaRPr lang="en-US" sz="2000" b="1" dirty="0" smtClean="0"/>
          </a:p>
          <a:p>
            <a:pPr marL="0" indent="0">
              <a:buNone/>
            </a:pPr>
            <a:r>
              <a:rPr lang="en-US" sz="2000" b="1" dirty="0" smtClean="0"/>
              <a:t>People </a:t>
            </a:r>
            <a:r>
              <a:rPr lang="en-US" sz="2000" b="1" dirty="0"/>
              <a:t>in the hard-earner groups received an amount of money for completing work requiring physical effort - peeling 25 potatoes or making nine envelopes within 30 </a:t>
            </a:r>
            <a:r>
              <a:rPr lang="en-US" sz="2000" b="1" dirty="0" smtClean="0"/>
              <a:t>minutes</a:t>
            </a:r>
          </a:p>
          <a:p>
            <a:pPr marL="0" indent="0">
              <a:buNone/>
            </a:pPr>
            <a:endParaRPr lang="en-US" sz="2000" b="1" dirty="0" smtClean="0"/>
          </a:p>
          <a:p>
            <a:pPr marL="0" indent="0">
              <a:buNone/>
            </a:pPr>
            <a:r>
              <a:rPr lang="en-US" sz="2000" b="1" dirty="0" smtClean="0"/>
              <a:t>People </a:t>
            </a:r>
            <a:r>
              <a:rPr lang="en-US" sz="2000" b="1" dirty="0"/>
              <a:t>in the windfall-receiver groups received the same amount of money as a gift, with no work </a:t>
            </a:r>
            <a:r>
              <a:rPr lang="en-US" sz="2000" b="1" dirty="0" smtClean="0"/>
              <a:t>requirement </a:t>
            </a:r>
          </a:p>
          <a:p>
            <a:pPr marL="0" indent="0">
              <a:buNone/>
            </a:pPr>
            <a:endParaRPr lang="en-US" sz="2000" b="1" dirty="0" smtClean="0"/>
          </a:p>
          <a:p>
            <a:pPr marL="0" indent="0">
              <a:buNone/>
            </a:pPr>
            <a:r>
              <a:rPr lang="en-US" sz="2000" b="1" dirty="0" smtClean="0"/>
              <a:t>Subsequently</a:t>
            </a:r>
            <a:r>
              <a:rPr lang="en-US" sz="2000" b="1" dirty="0"/>
              <a:t>, people in the hard-earner groups made less risky and more patient choices than people in the windfall-receiver </a:t>
            </a:r>
            <a:r>
              <a:rPr lang="en-US" sz="2000" b="1" dirty="0" smtClean="0"/>
              <a:t>groups </a:t>
            </a:r>
            <a:endParaRPr lang="en-US" sz="2000" b="1" dirty="0"/>
          </a:p>
        </p:txBody>
      </p:sp>
    </p:spTree>
    <p:extLst>
      <p:ext uri="{BB962C8B-B14F-4D97-AF65-F5344CB8AC3E}">
        <p14:creationId xmlns:p14="http://schemas.microsoft.com/office/powerpoint/2010/main" val="4062444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Frames in the winner’s curse</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smtClean="0"/>
              <a:t>Framing errors </a:t>
            </a:r>
            <a:r>
              <a:rPr lang="en-US" sz="2000" b="1" dirty="0"/>
              <a:t>underlie the “winner’s curse,” where winners of auctions pay too much for what they buy, such as oil </a:t>
            </a:r>
            <a:r>
              <a:rPr lang="en-US" sz="2000" b="1" dirty="0" smtClean="0"/>
              <a:t>wells</a:t>
            </a:r>
          </a:p>
          <a:p>
            <a:pPr marL="0" indent="0">
              <a:buNone/>
            </a:pPr>
            <a:endParaRPr lang="en-US" sz="2000" b="1" dirty="0" smtClean="0"/>
          </a:p>
          <a:p>
            <a:pPr marL="0" indent="0">
              <a:buNone/>
            </a:pPr>
            <a:r>
              <a:rPr lang="en-US" sz="2000" b="1" dirty="0" smtClean="0"/>
              <a:t>Think </a:t>
            </a:r>
            <a:r>
              <a:rPr lang="en-US" sz="2000" b="1" dirty="0"/>
              <a:t>of many bidders who estimate the value of an oil well yet to be </a:t>
            </a:r>
            <a:r>
              <a:rPr lang="en-US" sz="2000" b="1" dirty="0" smtClean="0"/>
              <a:t>drilled</a:t>
            </a:r>
          </a:p>
          <a:p>
            <a:pPr marL="0" indent="0">
              <a:buNone/>
            </a:pPr>
            <a:endParaRPr lang="en-US" sz="2000" b="1" dirty="0" smtClean="0"/>
          </a:p>
          <a:p>
            <a:pPr marL="0" indent="0">
              <a:buNone/>
            </a:pPr>
            <a:r>
              <a:rPr lang="en-US" sz="2000" b="1" dirty="0" smtClean="0"/>
              <a:t>Each </a:t>
            </a:r>
            <a:r>
              <a:rPr lang="en-US" sz="2000" b="1" dirty="0"/>
              <a:t>estimate combines the yet unknown $100 million true value of the well with an error that makes the estimate too high or too </a:t>
            </a:r>
            <a:r>
              <a:rPr lang="en-US" sz="2000" b="1" dirty="0" smtClean="0"/>
              <a:t>low</a:t>
            </a:r>
          </a:p>
          <a:p>
            <a:pPr marL="0" indent="0">
              <a:buNone/>
            </a:pPr>
            <a:endParaRPr lang="en-US" sz="2000" b="1" dirty="0" smtClean="0"/>
          </a:p>
          <a:p>
            <a:pPr marL="0" indent="0">
              <a:buNone/>
            </a:pPr>
            <a:r>
              <a:rPr lang="en-US" sz="2000" b="1" dirty="0" smtClean="0"/>
              <a:t>The </a:t>
            </a:r>
            <a:r>
              <a:rPr lang="en-US" sz="2000" b="1" dirty="0"/>
              <a:t>cursed winner is the one whose estimation error is too high by the most, perhaps paying $200 </a:t>
            </a:r>
            <a:r>
              <a:rPr lang="en-US" sz="2000" b="1" dirty="0" smtClean="0"/>
              <a:t>million</a:t>
            </a:r>
            <a:endParaRPr lang="en-US" sz="2000" b="1" dirty="0"/>
          </a:p>
          <a:p>
            <a:pPr marL="0" indent="0">
              <a:buNone/>
            </a:pPr>
            <a:r>
              <a:rPr lang="en-US" sz="2000" b="1" dirty="0"/>
              <a:t>	</a:t>
            </a:r>
          </a:p>
        </p:txBody>
      </p:sp>
    </p:spTree>
    <p:extLst>
      <p:ext uri="{BB962C8B-B14F-4D97-AF65-F5344CB8AC3E}">
        <p14:creationId xmlns:p14="http://schemas.microsoft.com/office/powerpoint/2010/main" val="1200646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Frames in the winner’s curse</a:t>
            </a:r>
            <a:endParaRPr lang="en-US" sz="2400" dirty="0">
              <a:latin typeface="+mn-lt"/>
            </a:endParaRPr>
          </a:p>
        </p:txBody>
      </p:sp>
      <p:sp>
        <p:nvSpPr>
          <p:cNvPr id="3" name="Content Placeholder 2"/>
          <p:cNvSpPr>
            <a:spLocks noGrp="1"/>
          </p:cNvSpPr>
          <p:nvPr>
            <p:ph idx="1"/>
          </p:nvPr>
        </p:nvSpPr>
        <p:spPr/>
        <p:txBody>
          <a:bodyPr/>
          <a:lstStyle/>
          <a:p>
            <a:pPr marL="0" indent="0">
              <a:buNone/>
            </a:pPr>
            <a:endParaRPr lang="en-US" sz="2000" b="1" dirty="0" smtClean="0"/>
          </a:p>
          <a:p>
            <a:pPr marL="0" indent="0">
              <a:buNone/>
            </a:pPr>
            <a:endParaRPr lang="en-US" sz="2000" b="1" dirty="0" smtClean="0"/>
          </a:p>
          <a:p>
            <a:pPr marL="0" indent="0">
              <a:buNone/>
            </a:pPr>
            <a:r>
              <a:rPr lang="en-US" sz="2000" b="1" dirty="0" smtClean="0"/>
              <a:t>Bidders </a:t>
            </a:r>
            <a:r>
              <a:rPr lang="en-US" sz="2000" b="1" dirty="0"/>
              <a:t>who frame auctions correctly are aware of the winners’ </a:t>
            </a:r>
            <a:r>
              <a:rPr lang="en-US" sz="2000" b="1" dirty="0" smtClean="0"/>
              <a:t>curse </a:t>
            </a:r>
          </a:p>
          <a:p>
            <a:pPr marL="0" indent="0">
              <a:buNone/>
            </a:pPr>
            <a:endParaRPr lang="en-US" sz="2000" b="1" dirty="0" smtClean="0"/>
          </a:p>
          <a:p>
            <a:pPr marL="0" indent="0">
              <a:buNone/>
            </a:pPr>
            <a:r>
              <a:rPr lang="en-US" sz="2000" b="1" dirty="0" smtClean="0"/>
              <a:t>Therefore</a:t>
            </a:r>
            <a:r>
              <a:rPr lang="en-US" sz="2000" b="1" dirty="0"/>
              <a:t>, they scale back their bids below their </a:t>
            </a:r>
            <a:r>
              <a:rPr lang="en-US" sz="2000" b="1" dirty="0" smtClean="0"/>
              <a:t>estimates</a:t>
            </a:r>
          </a:p>
          <a:p>
            <a:pPr marL="0" indent="0">
              <a:buNone/>
            </a:pPr>
            <a:endParaRPr lang="en-US" sz="2000" b="1" dirty="0" smtClean="0"/>
          </a:p>
          <a:p>
            <a:pPr marL="0" indent="0">
              <a:buNone/>
            </a:pPr>
            <a:r>
              <a:rPr lang="en-US" sz="2000" b="1" dirty="0" smtClean="0"/>
              <a:t>Bidders </a:t>
            </a:r>
            <a:r>
              <a:rPr lang="en-US" sz="2000" b="1" dirty="0"/>
              <a:t>who frame to auction incorrectly commit a framing error, failing to scale back their bids and likely cursed with overpayment when their bids turn out to be the winning </a:t>
            </a:r>
            <a:r>
              <a:rPr lang="en-US" sz="2000" b="1" dirty="0" smtClean="0"/>
              <a:t>ones  </a:t>
            </a:r>
            <a:endParaRPr lang="en-US" sz="2000" b="1" dirty="0"/>
          </a:p>
          <a:p>
            <a:endParaRPr lang="en-US" dirty="0"/>
          </a:p>
          <a:p>
            <a:endParaRPr lang="en-US" dirty="0"/>
          </a:p>
        </p:txBody>
      </p:sp>
    </p:spTree>
    <p:extLst>
      <p:ext uri="{BB962C8B-B14F-4D97-AF65-F5344CB8AC3E}">
        <p14:creationId xmlns:p14="http://schemas.microsoft.com/office/powerpoint/2010/main" val="2680604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Framing and the winner’s curse</a:t>
            </a:r>
            <a:r>
              <a:rPr lang="en-US" sz="2400" dirty="0">
                <a:latin typeface="+mn-lt"/>
              </a:rPr>
              <a:t> </a:t>
            </a:r>
          </a:p>
        </p:txBody>
      </p:sp>
      <p:sp>
        <p:nvSpPr>
          <p:cNvPr id="3" name="Content Placeholder 2"/>
          <p:cNvSpPr>
            <a:spLocks noGrp="1"/>
          </p:cNvSpPr>
          <p:nvPr>
            <p:ph idx="1"/>
          </p:nvPr>
        </p:nvSpPr>
        <p:spPr/>
        <p:txBody>
          <a:bodyPr>
            <a:normAutofit/>
          </a:bodyPr>
          <a:lstStyle/>
          <a:p>
            <a:pPr marL="0" indent="0">
              <a:buNone/>
            </a:pPr>
            <a:r>
              <a:rPr lang="en-US" sz="2400" b="1" dirty="0" smtClean="0"/>
              <a:t>Question:</a:t>
            </a:r>
          </a:p>
          <a:p>
            <a:pPr marL="0" indent="0">
              <a:buNone/>
            </a:pPr>
            <a:endParaRPr lang="en-US" dirty="0"/>
          </a:p>
          <a:p>
            <a:pPr marL="0" indent="0">
              <a:buNone/>
            </a:pPr>
            <a:r>
              <a:rPr lang="en-US" sz="2000" b="1" dirty="0" smtClean="0"/>
              <a:t>The </a:t>
            </a:r>
            <a:r>
              <a:rPr lang="en-US" sz="2000" b="1" dirty="0"/>
              <a:t>winner’s curse can occur in a “sealed first-price auction,” also known as a “blind auction,</a:t>
            </a:r>
            <a:r>
              <a:rPr lang="en-US" sz="2000" b="1" baseline="30000" dirty="0"/>
              <a:t>” </a:t>
            </a:r>
            <a:r>
              <a:rPr lang="en-US" sz="2000" b="1" dirty="0"/>
              <a:t>and as “first-price sealed-bid </a:t>
            </a:r>
            <a:r>
              <a:rPr lang="en-US" sz="2000" b="1" dirty="0" smtClean="0"/>
              <a:t>auction” </a:t>
            </a:r>
          </a:p>
          <a:p>
            <a:pPr marL="0" indent="0">
              <a:buNone/>
            </a:pPr>
            <a:endParaRPr lang="en-US" sz="2000" b="1" dirty="0"/>
          </a:p>
          <a:p>
            <a:pPr marL="0" indent="0">
              <a:buNone/>
            </a:pPr>
            <a:r>
              <a:rPr lang="en-US" sz="2000" b="1" dirty="0" smtClean="0"/>
              <a:t>How </a:t>
            </a:r>
            <a:r>
              <a:rPr lang="en-US" sz="2000" b="1" dirty="0"/>
              <a:t>is this type of auction different from an “English auction,” also known as “open ascending price auction”? </a:t>
            </a:r>
            <a:endParaRPr lang="en-US" sz="2000" b="1" dirty="0" smtClean="0"/>
          </a:p>
          <a:p>
            <a:pPr marL="0" indent="0">
              <a:buNone/>
            </a:pPr>
            <a:endParaRPr lang="en-US" sz="2000" b="1" dirty="0"/>
          </a:p>
          <a:p>
            <a:pPr marL="0" indent="0">
              <a:buNone/>
            </a:pPr>
            <a:r>
              <a:rPr lang="en-US" sz="2000" b="1" dirty="0" smtClean="0"/>
              <a:t>How </a:t>
            </a:r>
            <a:r>
              <a:rPr lang="en-US" sz="2000" b="1" dirty="0"/>
              <a:t>does an English auction protect bidders against the winner’s curse</a:t>
            </a:r>
            <a:r>
              <a:rPr lang="en-US" sz="2000" b="1" dirty="0" smtClean="0"/>
              <a:t>?</a:t>
            </a:r>
            <a:r>
              <a:rPr lang="en-US" sz="2000" b="1" dirty="0"/>
              <a:t> </a:t>
            </a:r>
          </a:p>
        </p:txBody>
      </p:sp>
    </p:spTree>
    <p:extLst>
      <p:ext uri="{BB962C8B-B14F-4D97-AF65-F5344CB8AC3E}">
        <p14:creationId xmlns:p14="http://schemas.microsoft.com/office/powerpoint/2010/main" val="4137966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b="1" dirty="0">
                <a:latin typeface="+mn-lt"/>
              </a:rPr>
              <a:t>Frames in the money illusion</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0" indent="0">
              <a:buNone/>
            </a:pPr>
            <a:r>
              <a:rPr lang="en-US" sz="2000" b="1" dirty="0" smtClean="0"/>
              <a:t>Framing shortcuts </a:t>
            </a:r>
            <a:r>
              <a:rPr lang="en-US" sz="2000" b="1" dirty="0"/>
              <a:t>turn into framing errors in the money illusion, where we use nominal units of money in place of “real” - inflation-adjusted - units of </a:t>
            </a:r>
            <a:r>
              <a:rPr lang="en-US" sz="2000" b="1" dirty="0" smtClean="0"/>
              <a:t>money </a:t>
            </a:r>
          </a:p>
          <a:p>
            <a:pPr marL="0" indent="0">
              <a:buNone/>
            </a:pPr>
            <a:endParaRPr lang="en-US" sz="2000" b="1" dirty="0" smtClean="0"/>
          </a:p>
          <a:p>
            <a:pPr marL="0" indent="0">
              <a:buNone/>
            </a:pPr>
            <a:r>
              <a:rPr lang="en-US" sz="2000" b="1" dirty="0" smtClean="0"/>
              <a:t>A </a:t>
            </a:r>
            <a:r>
              <a:rPr lang="en-US" sz="2000" b="1" dirty="0"/>
              <a:t>2% nominal pay raise when inflation is at 3% is a 1% real pay cut, whereas a 1% nominal pay raise when inflation is at zero is a 1% real pay </a:t>
            </a:r>
            <a:r>
              <a:rPr lang="en-US" sz="2000" b="1" dirty="0" smtClean="0"/>
              <a:t>raise</a:t>
            </a:r>
          </a:p>
          <a:p>
            <a:pPr marL="0" indent="0">
              <a:buNone/>
            </a:pPr>
            <a:endParaRPr lang="en-US" sz="2000" b="1" dirty="0" smtClean="0"/>
          </a:p>
          <a:p>
            <a:pPr marL="0" indent="0">
              <a:buNone/>
            </a:pPr>
            <a:r>
              <a:rPr lang="en-US" sz="2000" b="1" dirty="0" smtClean="0"/>
              <a:t>Yet </a:t>
            </a:r>
            <a:r>
              <a:rPr lang="en-US" sz="2000" b="1" dirty="0"/>
              <a:t>we often perceive the first as better than the second because we frame pay cuts and raises in nominal money units where a 2% raise is better than a 1% raise, rather than in real money units where a 1% cut is worse than a 1% </a:t>
            </a:r>
            <a:r>
              <a:rPr lang="en-US" sz="2000" b="1" dirty="0" smtClean="0"/>
              <a:t>raise</a:t>
            </a:r>
            <a:endParaRPr lang="en-US" sz="2000" b="1" dirty="0"/>
          </a:p>
        </p:txBody>
      </p:sp>
    </p:spTree>
    <p:extLst>
      <p:ext uri="{BB962C8B-B14F-4D97-AF65-F5344CB8AC3E}">
        <p14:creationId xmlns:p14="http://schemas.microsoft.com/office/powerpoint/2010/main" val="882621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Frames in the money illusion</a:t>
            </a:r>
            <a:r>
              <a:rPr lang="en-US" sz="2400" dirty="0">
                <a:latin typeface="+mn-lt"/>
              </a:rPr>
              <a:t/>
            </a:r>
            <a:br>
              <a:rPr lang="en-US" sz="2400" dirty="0">
                <a:latin typeface="+mn-lt"/>
              </a:rPr>
            </a:b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a:t>People are compelled to overcome money illusion when gaps between nominal money units and real ones grow big and have major life </a:t>
            </a:r>
            <a:r>
              <a:rPr lang="en-US" sz="2000" b="1" dirty="0" smtClean="0"/>
              <a:t>consequences </a:t>
            </a:r>
          </a:p>
          <a:p>
            <a:pPr marL="0" indent="0">
              <a:buNone/>
            </a:pPr>
            <a:endParaRPr lang="en-US" sz="2000" b="1" dirty="0" smtClean="0"/>
          </a:p>
          <a:p>
            <a:pPr marL="0" indent="0">
              <a:buNone/>
            </a:pPr>
            <a:r>
              <a:rPr lang="en-US" sz="2000" b="1" dirty="0" smtClean="0"/>
              <a:t>Inflation </a:t>
            </a:r>
            <a:r>
              <a:rPr lang="en-US" sz="2000" b="1" dirty="0"/>
              <a:t>in Israel increased to 111% in 1979 and 445% in </a:t>
            </a:r>
            <a:r>
              <a:rPr lang="en-US" sz="2000" b="1" dirty="0" smtClean="0"/>
              <a:t>1984 </a:t>
            </a:r>
          </a:p>
          <a:p>
            <a:pPr marL="0" indent="0">
              <a:buNone/>
            </a:pPr>
            <a:endParaRPr lang="en-US" sz="2000" b="1" dirty="0" smtClean="0"/>
          </a:p>
          <a:p>
            <a:pPr marL="0" indent="0">
              <a:buNone/>
            </a:pPr>
            <a:r>
              <a:rPr lang="en-US" sz="2000" b="1" dirty="0" smtClean="0"/>
              <a:t>Israelis </a:t>
            </a:r>
            <a:r>
              <a:rPr lang="en-US" sz="2000" b="1" dirty="0"/>
              <a:t>responded by pricing everything in American dollars, from houses to cars and many less costly </a:t>
            </a:r>
            <a:r>
              <a:rPr lang="en-US" sz="2000" b="1" dirty="0" smtClean="0"/>
              <a:t>items </a:t>
            </a:r>
          </a:p>
          <a:p>
            <a:pPr marL="0" indent="0">
              <a:buNone/>
            </a:pPr>
            <a:endParaRPr lang="en-US" sz="2000" b="1" dirty="0"/>
          </a:p>
          <a:p>
            <a:pPr marL="0" indent="0">
              <a:buNone/>
            </a:pPr>
            <a:r>
              <a:rPr lang="en-US" sz="2000" b="1" dirty="0" smtClean="0"/>
              <a:t>Yet </a:t>
            </a:r>
            <a:r>
              <a:rPr lang="en-US" sz="2000" b="1" dirty="0"/>
              <a:t>in the process of overcoming one money illusion Israelis succumbed to another, albeit smaller, money illusion as they overlooked inflation in the U.S. That inflation was at 11.3% in 1979 and 4.3% in </a:t>
            </a:r>
            <a:r>
              <a:rPr lang="en-US" sz="2000" b="1" dirty="0" smtClean="0"/>
              <a:t>1984 </a:t>
            </a:r>
            <a:endParaRPr lang="en-US" sz="2000" b="1" dirty="0"/>
          </a:p>
          <a:p>
            <a:endParaRPr lang="en-US" sz="2000" b="1" dirty="0"/>
          </a:p>
        </p:txBody>
      </p:sp>
    </p:spTree>
    <p:extLst>
      <p:ext uri="{BB962C8B-B14F-4D97-AF65-F5344CB8AC3E}">
        <p14:creationId xmlns:p14="http://schemas.microsoft.com/office/powerpoint/2010/main" val="10099488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Frames in the money illusion</a:t>
            </a:r>
            <a:endParaRPr lang="en-US" sz="2400" dirty="0">
              <a:latin typeface="+mn-lt"/>
            </a:endParaRPr>
          </a:p>
        </p:txBody>
      </p:sp>
      <p:sp>
        <p:nvSpPr>
          <p:cNvPr id="3" name="Content Placeholder 2"/>
          <p:cNvSpPr>
            <a:spLocks noGrp="1"/>
          </p:cNvSpPr>
          <p:nvPr>
            <p:ph idx="1"/>
          </p:nvPr>
        </p:nvSpPr>
        <p:spPr/>
        <p:txBody>
          <a:bodyPr>
            <a:normAutofit fontScale="62500" lnSpcReduction="20000"/>
          </a:bodyPr>
          <a:lstStyle/>
          <a:p>
            <a:pPr marL="0" indent="0">
              <a:buNone/>
            </a:pPr>
            <a:r>
              <a:rPr lang="en-US" sz="3200" b="1" dirty="0" smtClean="0"/>
              <a:t>Question:</a:t>
            </a:r>
            <a:endParaRPr lang="en-US" sz="3200" dirty="0" smtClean="0"/>
          </a:p>
          <a:p>
            <a:pPr marL="0" indent="0">
              <a:buNone/>
            </a:pPr>
            <a:r>
              <a:rPr lang="en-US" sz="2900" b="1" dirty="0" smtClean="0"/>
              <a:t>Ann </a:t>
            </a:r>
            <a:r>
              <a:rPr lang="en-US" sz="2900" b="1" dirty="0"/>
              <a:t>and </a:t>
            </a:r>
            <a:r>
              <a:rPr lang="en-US" sz="2900" b="1" dirty="0" smtClean="0"/>
              <a:t>Barbara </a:t>
            </a:r>
            <a:r>
              <a:rPr lang="en-US" sz="2900" b="1" dirty="0"/>
              <a:t>graduated from the same college a year </a:t>
            </a:r>
            <a:r>
              <a:rPr lang="en-US" sz="2900" b="1" dirty="0" smtClean="0"/>
              <a:t>apart</a:t>
            </a:r>
          </a:p>
          <a:p>
            <a:pPr marL="0" lvl="0" indent="0">
              <a:buNone/>
            </a:pPr>
            <a:r>
              <a:rPr lang="en-US" sz="2900" b="1" dirty="0" smtClean="0"/>
              <a:t>Upon </a:t>
            </a:r>
            <a:r>
              <a:rPr lang="en-US" sz="2900" b="1" dirty="0"/>
              <a:t>graduation, both took similar jobs with publishing </a:t>
            </a:r>
            <a:r>
              <a:rPr lang="en-US" sz="2900" b="1" dirty="0" smtClean="0"/>
              <a:t>firms</a:t>
            </a:r>
          </a:p>
          <a:p>
            <a:pPr marL="0" lvl="0" indent="0">
              <a:buNone/>
            </a:pPr>
            <a:r>
              <a:rPr lang="en-US" sz="2900" b="1" dirty="0" smtClean="0"/>
              <a:t>Ann </a:t>
            </a:r>
            <a:r>
              <a:rPr lang="en-US" sz="2900" b="1" dirty="0"/>
              <a:t>started with a yearly salary of $</a:t>
            </a:r>
            <a:r>
              <a:rPr lang="en-US" sz="2900" b="1" dirty="0" smtClean="0"/>
              <a:t>50,000 </a:t>
            </a:r>
          </a:p>
          <a:p>
            <a:pPr marL="0" lvl="0" indent="0">
              <a:buNone/>
            </a:pPr>
            <a:r>
              <a:rPr lang="en-US" sz="2900" b="1" dirty="0" smtClean="0"/>
              <a:t>During </a:t>
            </a:r>
            <a:r>
              <a:rPr lang="en-US" sz="2900" b="1" dirty="0"/>
              <a:t>her first year on the job there was no inflation, and in her second year Ann received a 2% ($1,000) raise in </a:t>
            </a:r>
            <a:r>
              <a:rPr lang="en-US" sz="2900" b="1" dirty="0" smtClean="0"/>
              <a:t>salary</a:t>
            </a:r>
          </a:p>
          <a:p>
            <a:pPr marL="0" lvl="0" indent="0">
              <a:buNone/>
            </a:pPr>
            <a:r>
              <a:rPr lang="en-US" sz="2900" b="1" dirty="0" smtClean="0"/>
              <a:t>Barbara </a:t>
            </a:r>
            <a:r>
              <a:rPr lang="en-US" sz="2900" b="1" dirty="0"/>
              <a:t>also started with a yearly salary of $</a:t>
            </a:r>
            <a:r>
              <a:rPr lang="en-US" sz="2900" b="1" dirty="0" smtClean="0"/>
              <a:t>50,000</a:t>
            </a:r>
          </a:p>
          <a:p>
            <a:pPr marL="0" lvl="0" indent="0">
              <a:buNone/>
            </a:pPr>
            <a:r>
              <a:rPr lang="en-US" sz="2900" b="1" dirty="0" smtClean="0"/>
              <a:t>During </a:t>
            </a:r>
            <a:r>
              <a:rPr lang="en-US" sz="2900" b="1" dirty="0"/>
              <a:t>her first year on the job there was 4% inflation, and in her second year Barbara received a 5% ($2,500) raise in salary. </a:t>
            </a:r>
          </a:p>
          <a:p>
            <a:pPr marL="0" indent="0">
              <a:buNone/>
            </a:pPr>
            <a:r>
              <a:rPr lang="en-US" sz="2900" b="1" dirty="0"/>
              <a:t>As they entered their second year on the job, who was doing better in economic terms</a:t>
            </a:r>
            <a:r>
              <a:rPr lang="en-US" sz="2900" b="1" dirty="0" smtClean="0"/>
              <a:t>? </a:t>
            </a:r>
            <a:r>
              <a:rPr lang="en-US" sz="2900" b="1" dirty="0"/>
              <a:t>Why?</a:t>
            </a:r>
          </a:p>
          <a:p>
            <a:pPr marL="0" indent="0">
              <a:buNone/>
            </a:pPr>
            <a:r>
              <a:rPr lang="en-US" sz="2900" b="1" dirty="0"/>
              <a:t>As they entered their second year on the job, who do you think was happier</a:t>
            </a:r>
            <a:r>
              <a:rPr lang="en-US" sz="2900" b="1" dirty="0" smtClean="0"/>
              <a:t>? </a:t>
            </a:r>
            <a:r>
              <a:rPr lang="en-US" sz="2900" b="1" dirty="0"/>
              <a:t>Why?</a:t>
            </a:r>
          </a:p>
          <a:p>
            <a:pPr marL="0" indent="0">
              <a:buNone/>
            </a:pPr>
            <a:r>
              <a:rPr lang="en-US" sz="2900" b="1" dirty="0"/>
              <a:t>As they entered their second year on the job, each received a job offer from another firm. Who do you think was more likely to leave her present position for another job</a:t>
            </a:r>
            <a:r>
              <a:rPr lang="en-US" sz="2900" b="1" dirty="0" smtClean="0"/>
              <a:t>? </a:t>
            </a:r>
            <a:r>
              <a:rPr lang="en-US" sz="2900" b="1" dirty="0"/>
              <a:t>Why?</a:t>
            </a:r>
          </a:p>
          <a:p>
            <a:endParaRPr lang="en-US" dirty="0"/>
          </a:p>
        </p:txBody>
      </p:sp>
    </p:spTree>
    <p:extLst>
      <p:ext uri="{BB962C8B-B14F-4D97-AF65-F5344CB8AC3E}">
        <p14:creationId xmlns:p14="http://schemas.microsoft.com/office/powerpoint/2010/main" val="4237807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Representativeness shortcuts and errors</a:t>
            </a:r>
            <a:endParaRPr lang="en-US" sz="2400" dirty="0">
              <a:latin typeface="+mn-lt"/>
            </a:endParaRPr>
          </a:p>
        </p:txBody>
      </p:sp>
      <p:sp>
        <p:nvSpPr>
          <p:cNvPr id="3" name="Content Placeholder 2"/>
          <p:cNvSpPr>
            <a:spLocks noGrp="1"/>
          </p:cNvSpPr>
          <p:nvPr>
            <p:ph idx="1"/>
          </p:nvPr>
        </p:nvSpPr>
        <p:spPr/>
        <p:txBody>
          <a:bodyPr>
            <a:normAutofit lnSpcReduction="10000"/>
          </a:bodyPr>
          <a:lstStyle/>
          <a:p>
            <a:pPr marL="0" lvl="0" indent="0">
              <a:buNone/>
            </a:pPr>
            <a:r>
              <a:rPr lang="en-US" sz="2400" b="1" dirty="0" smtClean="0"/>
              <a:t>Question:</a:t>
            </a:r>
          </a:p>
          <a:p>
            <a:pPr marL="0" lvl="0" indent="0">
              <a:buNone/>
            </a:pPr>
            <a:endParaRPr lang="en-US" sz="2000" b="1" dirty="0" smtClean="0"/>
          </a:p>
          <a:p>
            <a:pPr marL="0" lvl="0" indent="0">
              <a:buNone/>
            </a:pPr>
            <a:r>
              <a:rPr lang="en-US" sz="2000" b="1" dirty="0" smtClean="0"/>
              <a:t>A </a:t>
            </a:r>
            <a:r>
              <a:rPr lang="en-US" sz="2000" b="1" dirty="0"/>
              <a:t>certain town is served by two </a:t>
            </a:r>
            <a:r>
              <a:rPr lang="en-US" sz="2000" b="1" dirty="0" smtClean="0"/>
              <a:t>hospitals</a:t>
            </a:r>
          </a:p>
          <a:p>
            <a:pPr marL="0" lvl="0" indent="0">
              <a:buNone/>
            </a:pPr>
            <a:endParaRPr lang="en-US" sz="2000" b="1" dirty="0" smtClean="0"/>
          </a:p>
          <a:p>
            <a:pPr marL="0" lvl="0" indent="0">
              <a:buNone/>
            </a:pPr>
            <a:r>
              <a:rPr lang="en-US" sz="2000" b="1" dirty="0" smtClean="0"/>
              <a:t>In </a:t>
            </a:r>
            <a:r>
              <a:rPr lang="en-US" sz="2000" b="1" dirty="0"/>
              <a:t>the larger hospital about 45 babies are born each day, and in the smaller hospital about 15 babies are born each </a:t>
            </a:r>
            <a:r>
              <a:rPr lang="en-US" sz="2000" b="1" dirty="0" smtClean="0"/>
              <a:t>day</a:t>
            </a:r>
          </a:p>
          <a:p>
            <a:pPr marL="0" lvl="0" indent="0">
              <a:buNone/>
            </a:pPr>
            <a:endParaRPr lang="en-US" sz="2000" b="1" dirty="0" smtClean="0"/>
          </a:p>
          <a:p>
            <a:pPr marL="0" lvl="0" indent="0">
              <a:buNone/>
            </a:pPr>
            <a:r>
              <a:rPr lang="en-US" sz="2000" b="1" dirty="0" smtClean="0"/>
              <a:t>As </a:t>
            </a:r>
            <a:r>
              <a:rPr lang="en-US" sz="2000" b="1" dirty="0"/>
              <a:t>you know, about 50% of all babies are boys, but the exact percentage varies from day to </a:t>
            </a:r>
            <a:r>
              <a:rPr lang="en-US" sz="2000" b="1" dirty="0" smtClean="0"/>
              <a:t>day</a:t>
            </a:r>
          </a:p>
          <a:p>
            <a:pPr marL="0" lvl="0" indent="0">
              <a:buNone/>
            </a:pPr>
            <a:endParaRPr lang="en-US" sz="2000" b="1" dirty="0" smtClean="0"/>
          </a:p>
          <a:p>
            <a:pPr marL="0" lvl="0" indent="0">
              <a:buNone/>
            </a:pPr>
            <a:r>
              <a:rPr lang="en-US" sz="2000" b="1" dirty="0" smtClean="0"/>
              <a:t>Sometimes </a:t>
            </a:r>
            <a:r>
              <a:rPr lang="en-US" sz="2000" b="1" dirty="0"/>
              <a:t>it is higher than 50%, sometimes </a:t>
            </a:r>
            <a:r>
              <a:rPr lang="en-US" sz="2000" b="1" dirty="0" smtClean="0"/>
              <a:t>lower</a:t>
            </a:r>
            <a:endParaRPr lang="en-US" sz="2000" b="1" dirty="0"/>
          </a:p>
          <a:p>
            <a:pPr marL="0" indent="0">
              <a:buNone/>
            </a:pPr>
            <a:r>
              <a:rPr lang="en-US" sz="2600" b="1" dirty="0" smtClean="0"/>
              <a:t> </a:t>
            </a:r>
            <a:endParaRPr lang="en-US" sz="2600" b="1" dirty="0"/>
          </a:p>
          <a:p>
            <a:endParaRPr lang="en-US" dirty="0"/>
          </a:p>
        </p:txBody>
      </p:sp>
    </p:spTree>
    <p:extLst>
      <p:ext uri="{BB962C8B-B14F-4D97-AF65-F5344CB8AC3E}">
        <p14:creationId xmlns:p14="http://schemas.microsoft.com/office/powerpoint/2010/main" val="294918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Hindsight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r>
              <a:rPr lang="en-US" sz="2000" b="1" dirty="0" smtClean="0"/>
              <a:t>We </a:t>
            </a:r>
            <a:r>
              <a:rPr lang="en-US" sz="2000" b="1" dirty="0"/>
              <a:t>use hindsight shortcuts when we predict future events from past event, and when we predict outcomes of </a:t>
            </a:r>
            <a:r>
              <a:rPr lang="en-US" sz="2000" b="1" dirty="0" smtClean="0"/>
              <a:t>actions </a:t>
            </a:r>
          </a:p>
          <a:p>
            <a:pPr marL="0" indent="0">
              <a:buNone/>
            </a:pPr>
            <a:endParaRPr lang="en-US" sz="2000" b="1" dirty="0" smtClean="0"/>
          </a:p>
          <a:p>
            <a:pPr marL="0" indent="0">
              <a:buNone/>
            </a:pPr>
            <a:r>
              <a:rPr lang="en-US" sz="2000" b="1" dirty="0" smtClean="0"/>
              <a:t>We </a:t>
            </a:r>
            <a:r>
              <a:rPr lang="en-US" sz="2000" b="1" dirty="0"/>
              <a:t>use hindsight shortcuts well when we can reliably predict future events from past event and when we can reliably predict outcomes of </a:t>
            </a:r>
            <a:r>
              <a:rPr lang="en-US" sz="2000" b="1" dirty="0" smtClean="0"/>
              <a:t>actions </a:t>
            </a:r>
          </a:p>
          <a:p>
            <a:pPr marL="0" indent="0">
              <a:buNone/>
            </a:pPr>
            <a:endParaRPr lang="en-US" sz="2000" b="1" dirty="0" smtClean="0"/>
          </a:p>
          <a:p>
            <a:pPr marL="0" indent="0">
              <a:buNone/>
            </a:pPr>
            <a:r>
              <a:rPr lang="en-US" sz="2000" b="1" dirty="0" smtClean="0"/>
              <a:t>We </a:t>
            </a:r>
            <a:r>
              <a:rPr lang="en-US" sz="2000" b="1" dirty="0"/>
              <a:t>commit hindsight errors when we believe, erroneously, that we can reliably predict future events from past event, and when we believe, erroneously, that we can predict reliably outcomes of </a:t>
            </a:r>
            <a:r>
              <a:rPr lang="en-US" sz="2000" b="1" dirty="0" smtClean="0"/>
              <a:t>actions </a:t>
            </a:r>
            <a:endParaRPr lang="en-US" sz="2000" b="1" dirty="0"/>
          </a:p>
          <a:p>
            <a:pPr marL="0" indent="0">
              <a:buNone/>
            </a:pPr>
            <a:r>
              <a:rPr lang="en-US" sz="2000" b="1" dirty="0"/>
              <a:t> </a:t>
            </a:r>
          </a:p>
          <a:p>
            <a:endParaRPr lang="en-US" dirty="0"/>
          </a:p>
        </p:txBody>
      </p:sp>
    </p:spTree>
    <p:extLst>
      <p:ext uri="{BB962C8B-B14F-4D97-AF65-F5344CB8AC3E}">
        <p14:creationId xmlns:p14="http://schemas.microsoft.com/office/powerpoint/2010/main" val="35944015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Hindsight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smtClean="0"/>
              <a:t>Good </a:t>
            </a:r>
            <a:r>
              <a:rPr lang="en-US" sz="2000" b="1" dirty="0"/>
              <a:t>hindsight shortcuts lead us to repeat actions that brought good outcomes and avoid actions that brought bad </a:t>
            </a:r>
            <a:r>
              <a:rPr lang="en-US" sz="2000" b="1" dirty="0" smtClean="0"/>
              <a:t>ones</a:t>
            </a:r>
          </a:p>
          <a:p>
            <a:pPr marL="0" indent="0">
              <a:buNone/>
            </a:pPr>
            <a:endParaRPr lang="en-US" sz="2000" b="1" dirty="0" smtClean="0"/>
          </a:p>
          <a:p>
            <a:pPr marL="0" indent="0">
              <a:buNone/>
            </a:pPr>
            <a:r>
              <a:rPr lang="en-US" sz="2000" b="1" dirty="0" smtClean="0"/>
              <a:t>We </a:t>
            </a:r>
            <a:r>
              <a:rPr lang="en-US" sz="2000" b="1" dirty="0"/>
              <a:t>did favors for friends and they subsequently returned </a:t>
            </a:r>
            <a:r>
              <a:rPr lang="en-US" sz="2000" b="1" dirty="0" smtClean="0"/>
              <a:t>them</a:t>
            </a:r>
          </a:p>
          <a:p>
            <a:pPr marL="0" indent="0">
              <a:buNone/>
            </a:pPr>
            <a:endParaRPr lang="en-US" sz="2000" b="1" dirty="0" smtClean="0"/>
          </a:p>
          <a:p>
            <a:pPr marL="0" indent="0">
              <a:buNone/>
            </a:pPr>
            <a:r>
              <a:rPr lang="en-US" sz="2000" b="1" dirty="0" smtClean="0"/>
              <a:t>We </a:t>
            </a:r>
            <a:r>
              <a:rPr lang="en-US" sz="2000" b="1" dirty="0"/>
              <a:t>learned that reciprocated favors are the likely outcomes of doing </a:t>
            </a:r>
            <a:r>
              <a:rPr lang="en-US" sz="2000" b="1" dirty="0" smtClean="0"/>
              <a:t>favors</a:t>
            </a:r>
          </a:p>
          <a:p>
            <a:pPr marL="0" indent="0">
              <a:buNone/>
            </a:pPr>
            <a:endParaRPr lang="en-US" sz="2000" b="1" dirty="0" smtClean="0"/>
          </a:p>
          <a:p>
            <a:pPr marL="0" indent="0">
              <a:buNone/>
            </a:pPr>
            <a:r>
              <a:rPr lang="en-US" sz="2000" b="1" dirty="0" smtClean="0"/>
              <a:t>Hindsight </a:t>
            </a:r>
            <a:r>
              <a:rPr lang="en-US" sz="2000" b="1" dirty="0"/>
              <a:t>shortcuts can turn into hindsight errors, however, where randomness and luck are prominent, loosening associations between past events and future events and between actions and </a:t>
            </a:r>
            <a:r>
              <a:rPr lang="en-US" sz="2000" b="1" dirty="0" smtClean="0"/>
              <a:t>outcomes	</a:t>
            </a:r>
            <a:endParaRPr lang="en-US" sz="2000" b="1" dirty="0"/>
          </a:p>
        </p:txBody>
      </p:sp>
    </p:spTree>
    <p:extLst>
      <p:ext uri="{BB962C8B-B14F-4D97-AF65-F5344CB8AC3E}">
        <p14:creationId xmlns:p14="http://schemas.microsoft.com/office/powerpoint/2010/main" val="3235147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Hindsight shortcuts and errors</a:t>
            </a:r>
          </a:p>
        </p:txBody>
      </p:sp>
      <p:sp>
        <p:nvSpPr>
          <p:cNvPr id="3" name="Content Placeholder 2"/>
          <p:cNvSpPr>
            <a:spLocks noGrp="1"/>
          </p:cNvSpPr>
          <p:nvPr>
            <p:ph idx="1"/>
          </p:nvPr>
        </p:nvSpPr>
        <p:spPr/>
        <p:txBody>
          <a:bodyPr>
            <a:normAutofit/>
          </a:bodyPr>
          <a:lstStyle/>
          <a:p>
            <a:pPr marL="0" indent="0">
              <a:buNone/>
            </a:pPr>
            <a:endParaRPr lang="en-US" sz="2000" dirty="0" smtClean="0"/>
          </a:p>
          <a:p>
            <a:pPr marL="0" indent="0">
              <a:buNone/>
            </a:pPr>
            <a:r>
              <a:rPr lang="en-US" sz="2000" b="1" dirty="0" smtClean="0"/>
              <a:t>Fast </a:t>
            </a:r>
            <a:r>
              <a:rPr lang="en-US" sz="2000" b="1" dirty="0"/>
              <a:t>driving when luck is good gets us faster to our destination, but fast driving when luck is bad gets us a speeding ticket or </a:t>
            </a:r>
            <a:r>
              <a:rPr lang="en-US" sz="2000" b="1" dirty="0" smtClean="0"/>
              <a:t>worse</a:t>
            </a:r>
          </a:p>
          <a:p>
            <a:pPr marL="0" indent="0">
              <a:buNone/>
            </a:pPr>
            <a:endParaRPr lang="en-US" sz="2000" b="1" dirty="0" smtClean="0"/>
          </a:p>
          <a:p>
            <a:pPr marL="0" indent="0">
              <a:buNone/>
            </a:pPr>
            <a:r>
              <a:rPr lang="en-US" sz="2000" b="1" dirty="0" smtClean="0"/>
              <a:t>Hindsight </a:t>
            </a:r>
            <a:r>
              <a:rPr lang="en-US" sz="2000" b="1" dirty="0"/>
              <a:t>errors can mislead lucky drivers into thinking that fast driving always gets them to their destinations more quickly, and mislead unlucky drivers into thinking that fast driving always gets them a speeding </a:t>
            </a:r>
            <a:r>
              <a:rPr lang="en-US" sz="2000" b="1" dirty="0" smtClean="0"/>
              <a:t>ticket</a:t>
            </a:r>
          </a:p>
          <a:p>
            <a:pPr marL="0" indent="0">
              <a:buNone/>
            </a:pPr>
            <a:endParaRPr lang="en-US" sz="2000" b="1" dirty="0" smtClean="0"/>
          </a:p>
          <a:p>
            <a:pPr marL="0" indent="0">
              <a:buNone/>
            </a:pPr>
            <a:r>
              <a:rPr lang="en-US" sz="2000" b="1" dirty="0" smtClean="0"/>
              <a:t>Hindsight </a:t>
            </a:r>
            <a:r>
              <a:rPr lang="en-US" sz="2000" b="1" dirty="0"/>
              <a:t>errors also mislead lucky traders into thinking that fast trading always gets them to their profit destinations more quickly and mislead unlucky traders into thinking that fast trading always inflicts </a:t>
            </a:r>
            <a:r>
              <a:rPr lang="en-US" sz="2000" b="1" dirty="0" smtClean="0"/>
              <a:t>losses</a:t>
            </a:r>
            <a:endParaRPr lang="en-US" sz="2000" b="1" dirty="0"/>
          </a:p>
          <a:p>
            <a:endParaRPr lang="en-US" sz="2000" b="1" dirty="0"/>
          </a:p>
        </p:txBody>
      </p:sp>
    </p:spTree>
    <p:extLst>
      <p:ext uri="{BB962C8B-B14F-4D97-AF65-F5344CB8AC3E}">
        <p14:creationId xmlns:p14="http://schemas.microsoft.com/office/powerpoint/2010/main" val="29507314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Hindsight shortcuts and errors</a:t>
            </a:r>
            <a:endParaRPr lang="en-US" sz="2400" dirty="0">
              <a:latin typeface="+mn-lt"/>
            </a:endParaRPr>
          </a:p>
        </p:txBody>
      </p:sp>
      <p:graphicFrame>
        <p:nvGraphicFramePr>
          <p:cNvPr id="5" name="Table 4"/>
          <p:cNvGraphicFramePr>
            <a:graphicFrameLocks noGrp="1"/>
          </p:cNvGraphicFramePr>
          <p:nvPr>
            <p:extLst/>
          </p:nvPr>
        </p:nvGraphicFramePr>
        <p:xfrm>
          <a:off x="1211943" y="1966360"/>
          <a:ext cx="6197600" cy="3695701"/>
        </p:xfrm>
        <a:graphic>
          <a:graphicData uri="http://schemas.openxmlformats.org/drawingml/2006/table">
            <a:tbl>
              <a:tblPr/>
              <a:tblGrid>
                <a:gridCol w="1092200">
                  <a:extLst>
                    <a:ext uri="{9D8B030D-6E8A-4147-A177-3AD203B41FA5}">
                      <a16:colId xmlns="" xmlns:a16="http://schemas.microsoft.com/office/drawing/2014/main" val="4087154641"/>
                    </a:ext>
                  </a:extLst>
                </a:gridCol>
                <a:gridCol w="1333500">
                  <a:extLst>
                    <a:ext uri="{9D8B030D-6E8A-4147-A177-3AD203B41FA5}">
                      <a16:colId xmlns="" xmlns:a16="http://schemas.microsoft.com/office/drawing/2014/main" val="3147393819"/>
                    </a:ext>
                  </a:extLst>
                </a:gridCol>
                <a:gridCol w="711200">
                  <a:extLst>
                    <a:ext uri="{9D8B030D-6E8A-4147-A177-3AD203B41FA5}">
                      <a16:colId xmlns="" xmlns:a16="http://schemas.microsoft.com/office/drawing/2014/main" val="3711098600"/>
                    </a:ext>
                  </a:extLst>
                </a:gridCol>
                <a:gridCol w="774700">
                  <a:extLst>
                    <a:ext uri="{9D8B030D-6E8A-4147-A177-3AD203B41FA5}">
                      <a16:colId xmlns="" xmlns:a16="http://schemas.microsoft.com/office/drawing/2014/main" val="3098886948"/>
                    </a:ext>
                  </a:extLst>
                </a:gridCol>
                <a:gridCol w="774700">
                  <a:extLst>
                    <a:ext uri="{9D8B030D-6E8A-4147-A177-3AD203B41FA5}">
                      <a16:colId xmlns="" xmlns:a16="http://schemas.microsoft.com/office/drawing/2014/main" val="248175002"/>
                    </a:ext>
                  </a:extLst>
                </a:gridCol>
                <a:gridCol w="647700">
                  <a:extLst>
                    <a:ext uri="{9D8B030D-6E8A-4147-A177-3AD203B41FA5}">
                      <a16:colId xmlns="" xmlns:a16="http://schemas.microsoft.com/office/drawing/2014/main" val="3821631069"/>
                    </a:ext>
                  </a:extLst>
                </a:gridCol>
                <a:gridCol w="863600">
                  <a:extLst>
                    <a:ext uri="{9D8B030D-6E8A-4147-A177-3AD203B41FA5}">
                      <a16:colId xmlns="" xmlns:a16="http://schemas.microsoft.com/office/drawing/2014/main" val="3383216308"/>
                    </a:ext>
                  </a:extLst>
                </a:gridCol>
              </a:tblGrid>
              <a:tr h="180975">
                <a:tc gridSpan="7">
                  <a:txBody>
                    <a:bodyPr/>
                    <a:lstStyle/>
                    <a:p>
                      <a:pPr algn="ctr" fontAlgn="b"/>
                      <a:r>
                        <a:rPr lang="en-US" sz="1800" b="1" i="1" u="none" strike="noStrike" dirty="0">
                          <a:solidFill>
                            <a:srgbClr val="000000"/>
                          </a:solidFill>
                          <a:effectLst/>
                          <a:latin typeface="Calibri" panose="020F0502020204030204" pitchFamily="34" charset="0"/>
                        </a:rPr>
                        <a:t>Business Week </a:t>
                      </a:r>
                      <a:r>
                        <a:rPr lang="en-US" sz="1800" b="1" i="0" u="none" strike="noStrike" dirty="0">
                          <a:solidFill>
                            <a:srgbClr val="000000"/>
                          </a:solidFill>
                          <a:effectLst/>
                          <a:latin typeface="Calibri" panose="020F0502020204030204" pitchFamily="34" charset="0"/>
                        </a:rPr>
                        <a:t>2008 Forecasts</a:t>
                      </a:r>
                    </a:p>
                  </a:txBody>
                  <a:tcPr marL="4763" marR="4763" marT="4763"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3135945855"/>
                  </a:ext>
                </a:extLst>
              </a:tr>
              <a:tr h="361950">
                <a:tc>
                  <a:txBody>
                    <a:bodyPr/>
                    <a:lstStyle/>
                    <a:p>
                      <a:pPr algn="l" fontAlgn="b"/>
                      <a:r>
                        <a:rPr lang="en-US" sz="1100" b="1" i="0" u="none" strike="noStrike">
                          <a:solidFill>
                            <a:srgbClr val="000000"/>
                          </a:solidFill>
                          <a:effectLst/>
                          <a:latin typeface="Calibri" panose="020F0502020204030204" pitchFamily="34" charset="0"/>
                        </a:rPr>
                        <a:t>Name</a:t>
                      </a:r>
                    </a:p>
                  </a:txBody>
                  <a:tcPr marL="4763" marR="4763" marT="476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Firm</a:t>
                      </a:r>
                    </a:p>
                  </a:txBody>
                  <a:tcPr marL="4763" marR="4763" marT="476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S&amp;P 500</a:t>
                      </a:r>
                    </a:p>
                  </a:txBody>
                  <a:tcPr marL="4763" marR="4763" marT="476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DJIA</a:t>
                      </a:r>
                    </a:p>
                  </a:txBody>
                  <a:tcPr marL="4763" marR="4763" marT="476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Last Year's S&amp;P Call</a:t>
                      </a:r>
                    </a:p>
                  </a:txBody>
                  <a:tcPr marL="4763" marR="4763" marT="476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Call vs Actual</a:t>
                      </a:r>
                    </a:p>
                  </a:txBody>
                  <a:tcPr marL="4763" marR="4763" marT="476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Stocks/Calls</a:t>
                      </a:r>
                    </a:p>
                  </a:txBody>
                  <a:tcPr marL="4763" marR="4763" marT="4763"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754699718"/>
                  </a:ext>
                </a:extLst>
              </a:tr>
              <a:tr h="180975">
                <a:tc>
                  <a:txBody>
                    <a:bodyPr/>
                    <a:lstStyle/>
                    <a:p>
                      <a:pPr algn="l" fontAlgn="b"/>
                      <a:r>
                        <a:rPr lang="en-US" sz="1100" b="0" i="0" u="none" strike="noStrike">
                          <a:solidFill>
                            <a:srgbClr val="000000"/>
                          </a:solidFill>
                          <a:effectLst/>
                          <a:latin typeface="Calibri" panose="020F0502020204030204" pitchFamily="34" charset="0"/>
                        </a:rPr>
                        <a:t>Elaine Garzarelli</a:t>
                      </a:r>
                    </a:p>
                  </a:txBody>
                  <a:tcPr marL="4763" marR="4763" marT="476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panose="020F0502020204030204" pitchFamily="34" charset="0"/>
                        </a:rPr>
                        <a:t>Garzarelli Capital</a:t>
                      </a:r>
                    </a:p>
                  </a:txBody>
                  <a:tcPr marL="4763" marR="4763" marT="476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panose="020F0502020204030204" pitchFamily="34" charset="0"/>
                        </a:rPr>
                        <a:t>         1,780 </a:t>
                      </a:r>
                    </a:p>
                  </a:txBody>
                  <a:tcPr marL="4763" marR="4763" marT="4763" marB="0" anchor="b">
                    <a:lnL>
                      <a:noFill/>
                    </a:lnL>
                    <a:lnR>
                      <a:noFill/>
                    </a:lnR>
                    <a:lnT w="6350" cap="flat" cmpd="sng" algn="ctr">
                      <a:solidFill>
                        <a:srgbClr val="000000"/>
                      </a:solidFill>
                      <a:prstDash val="solid"/>
                      <a:round/>
                      <a:headEnd type="none" w="med" len="med"/>
                      <a:tailEnd type="none" w="med" len="med"/>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16,000 </a:t>
                      </a:r>
                    </a:p>
                  </a:txBody>
                  <a:tcPr marL="4763" marR="4763" marT="4763" marB="0" anchor="b">
                    <a:lnL>
                      <a:noFill/>
                    </a:lnL>
                    <a:lnR>
                      <a:noFill/>
                    </a:lnR>
                    <a:lnT w="6350" cap="flat" cmpd="sng" algn="ctr">
                      <a:solidFill>
                        <a:srgbClr val="000000"/>
                      </a:solidFill>
                      <a:prstDash val="solid"/>
                      <a:round/>
                      <a:headEnd type="none" w="med" len="med"/>
                      <a:tailEnd type="none" w="med" len="med"/>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1,640 </a:t>
                      </a:r>
                    </a:p>
                  </a:txBody>
                  <a:tcPr marL="4763" marR="4763" marT="476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panose="020F0502020204030204" pitchFamily="34" charset="0"/>
                        </a:rPr>
                        <a:t>11.11%</a:t>
                      </a:r>
                    </a:p>
                  </a:txBody>
                  <a:tcPr marL="4763" marR="4763" marT="476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panose="020F0502020204030204" pitchFamily="34" charset="0"/>
                        </a:rPr>
                        <a:t>100% In Stocks</a:t>
                      </a:r>
                    </a:p>
                  </a:txBody>
                  <a:tcPr marL="4763" marR="4763" marT="4763"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865657525"/>
                  </a:ext>
                </a:extLst>
              </a:tr>
              <a:tr h="180975">
                <a:tc>
                  <a:txBody>
                    <a:bodyPr/>
                    <a:lstStyle/>
                    <a:p>
                      <a:pPr algn="l" fontAlgn="b"/>
                      <a:r>
                        <a:rPr lang="en-US" sz="1100" b="0" i="0" u="none" strike="noStrike">
                          <a:solidFill>
                            <a:srgbClr val="000000"/>
                          </a:solidFill>
                          <a:effectLst/>
                          <a:latin typeface="Calibri" panose="020F0502020204030204" pitchFamily="34" charset="0"/>
                        </a:rPr>
                        <a:t>Laszlo Birinyi</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Birinyi Associates</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1,700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15,000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   </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AIG</a:t>
                      </a:r>
                    </a:p>
                  </a:txBody>
                  <a:tcPr marL="4763" marR="4763" marT="4763" marB="0" anchor="b">
                    <a:lnL>
                      <a:noFill/>
                    </a:lnL>
                    <a:lnR>
                      <a:noFill/>
                    </a:lnR>
                    <a:lnT>
                      <a:noFill/>
                    </a:lnT>
                    <a:lnB>
                      <a:noFill/>
                    </a:lnB>
                  </a:tcPr>
                </a:tc>
                <a:extLst>
                  <a:ext uri="{0D108BD9-81ED-4DB2-BD59-A6C34878D82A}">
                    <a16:rowId xmlns="" xmlns:a16="http://schemas.microsoft.com/office/drawing/2014/main" val="3185906418"/>
                  </a:ext>
                </a:extLst>
              </a:tr>
              <a:tr h="180975">
                <a:tc>
                  <a:txBody>
                    <a:bodyPr/>
                    <a:lstStyle/>
                    <a:p>
                      <a:pPr algn="l" fontAlgn="b"/>
                      <a:r>
                        <a:rPr lang="en-US" sz="1100" b="0" i="0" u="none" strike="noStrike">
                          <a:solidFill>
                            <a:srgbClr val="000000"/>
                          </a:solidFill>
                          <a:effectLst/>
                          <a:latin typeface="Calibri" panose="020F0502020204030204" pitchFamily="34" charset="0"/>
                        </a:rPr>
                        <a:t>Bernie Schaeffer</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Schaeffer's</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1,700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15,300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1,580 </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7.05%</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80% in Stocks</a:t>
                      </a:r>
                    </a:p>
                  </a:txBody>
                  <a:tcPr marL="4763" marR="4763" marT="4763" marB="0" anchor="b">
                    <a:lnL>
                      <a:noFill/>
                    </a:lnL>
                    <a:lnR>
                      <a:noFill/>
                    </a:lnR>
                    <a:lnT>
                      <a:noFill/>
                    </a:lnT>
                    <a:lnB>
                      <a:noFill/>
                    </a:lnB>
                  </a:tcPr>
                </a:tc>
                <a:extLst>
                  <a:ext uri="{0D108BD9-81ED-4DB2-BD59-A6C34878D82A}">
                    <a16:rowId xmlns="" xmlns:a16="http://schemas.microsoft.com/office/drawing/2014/main" val="630182441"/>
                  </a:ext>
                </a:extLst>
              </a:tr>
              <a:tr h="180975">
                <a:tc>
                  <a:txBody>
                    <a:bodyPr/>
                    <a:lstStyle/>
                    <a:p>
                      <a:pPr algn="l" fontAlgn="b"/>
                      <a:r>
                        <a:rPr lang="en-US" sz="1100" b="0" i="0" u="none" strike="noStrike">
                          <a:solidFill>
                            <a:srgbClr val="000000"/>
                          </a:solidFill>
                          <a:effectLst/>
                          <a:latin typeface="Calibri" panose="020F0502020204030204" pitchFamily="34" charset="0"/>
                        </a:rPr>
                        <a:t>David Bianco</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UBS</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1,700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15,250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   </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ORCL</a:t>
                      </a:r>
                    </a:p>
                  </a:txBody>
                  <a:tcPr marL="4763" marR="4763" marT="4763" marB="0" anchor="b">
                    <a:lnL>
                      <a:noFill/>
                    </a:lnL>
                    <a:lnR>
                      <a:noFill/>
                    </a:lnR>
                    <a:lnT>
                      <a:noFill/>
                    </a:lnT>
                    <a:lnB>
                      <a:noFill/>
                    </a:lnB>
                  </a:tcPr>
                </a:tc>
                <a:extLst>
                  <a:ext uri="{0D108BD9-81ED-4DB2-BD59-A6C34878D82A}">
                    <a16:rowId xmlns="" xmlns:a16="http://schemas.microsoft.com/office/drawing/2014/main" val="3762264355"/>
                  </a:ext>
                </a:extLst>
              </a:tr>
              <a:tr h="180975">
                <a:tc>
                  <a:txBody>
                    <a:bodyPr/>
                    <a:lstStyle/>
                    <a:p>
                      <a:pPr algn="l" fontAlgn="b"/>
                      <a:r>
                        <a:rPr lang="en-US" sz="1100" b="0" i="0" u="none" strike="noStrike">
                          <a:solidFill>
                            <a:srgbClr val="000000"/>
                          </a:solidFill>
                          <a:effectLst/>
                          <a:latin typeface="Calibri" panose="020F0502020204030204" pitchFamily="34" charset="0"/>
                        </a:rPr>
                        <a:t>Jason Trennert</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Strategas</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1,680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15,150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1,530 </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3.66%</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Likes Tech</a:t>
                      </a:r>
                    </a:p>
                  </a:txBody>
                  <a:tcPr marL="4763" marR="4763" marT="4763" marB="0" anchor="b">
                    <a:lnL>
                      <a:noFill/>
                    </a:lnL>
                    <a:lnR>
                      <a:noFill/>
                    </a:lnR>
                    <a:lnT>
                      <a:noFill/>
                    </a:lnT>
                    <a:lnB>
                      <a:noFill/>
                    </a:lnB>
                  </a:tcPr>
                </a:tc>
                <a:extLst>
                  <a:ext uri="{0D108BD9-81ED-4DB2-BD59-A6C34878D82A}">
                    <a16:rowId xmlns="" xmlns:a16="http://schemas.microsoft.com/office/drawing/2014/main" val="4074741261"/>
                  </a:ext>
                </a:extLst>
              </a:tr>
              <a:tr h="180975">
                <a:tc>
                  <a:txBody>
                    <a:bodyPr/>
                    <a:lstStyle/>
                    <a:p>
                      <a:pPr algn="l" fontAlgn="b"/>
                      <a:r>
                        <a:rPr lang="en-US" sz="1100" b="0" i="0" u="none" strike="noStrike">
                          <a:solidFill>
                            <a:srgbClr val="000000"/>
                          </a:solidFill>
                          <a:effectLst/>
                          <a:latin typeface="Calibri" panose="020F0502020204030204" pitchFamily="34" charset="0"/>
                        </a:rPr>
                        <a:t>Tobias Levkovich</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Citigroup</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1,675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15,100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1,400 </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-5.15%</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Likes Financials</a:t>
                      </a:r>
                    </a:p>
                  </a:txBody>
                  <a:tcPr marL="4763" marR="4763" marT="4763" marB="0" anchor="b">
                    <a:lnL>
                      <a:noFill/>
                    </a:lnL>
                    <a:lnR>
                      <a:noFill/>
                    </a:lnR>
                    <a:lnT>
                      <a:noFill/>
                    </a:lnT>
                    <a:lnB>
                      <a:noFill/>
                    </a:lnB>
                  </a:tcPr>
                </a:tc>
                <a:extLst>
                  <a:ext uri="{0D108BD9-81ED-4DB2-BD59-A6C34878D82A}">
                    <a16:rowId xmlns="" xmlns:a16="http://schemas.microsoft.com/office/drawing/2014/main" val="377426021"/>
                  </a:ext>
                </a:extLst>
              </a:tr>
              <a:tr h="180975">
                <a:tc>
                  <a:txBody>
                    <a:bodyPr/>
                    <a:lstStyle/>
                    <a:p>
                      <a:pPr algn="l" fontAlgn="b"/>
                      <a:r>
                        <a:rPr lang="en-US" sz="1100" b="0" i="0" u="none" strike="noStrike">
                          <a:solidFill>
                            <a:srgbClr val="000000"/>
                          </a:solidFill>
                          <a:effectLst/>
                          <a:latin typeface="Calibri" panose="020F0502020204030204" pitchFamily="34" charset="0"/>
                        </a:rPr>
                        <a:t>Leo Grohowski</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BNY Mellon</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1,675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14,800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1,500 </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1.63%</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FCSX</a:t>
                      </a:r>
                    </a:p>
                  </a:txBody>
                  <a:tcPr marL="4763" marR="4763" marT="4763" marB="0" anchor="b">
                    <a:lnL>
                      <a:noFill/>
                    </a:lnL>
                    <a:lnR>
                      <a:noFill/>
                    </a:lnR>
                    <a:lnT>
                      <a:noFill/>
                    </a:lnT>
                    <a:lnB>
                      <a:noFill/>
                    </a:lnB>
                  </a:tcPr>
                </a:tc>
                <a:extLst>
                  <a:ext uri="{0D108BD9-81ED-4DB2-BD59-A6C34878D82A}">
                    <a16:rowId xmlns="" xmlns:a16="http://schemas.microsoft.com/office/drawing/2014/main" val="3564861481"/>
                  </a:ext>
                </a:extLst>
              </a:tr>
              <a:tr h="180975">
                <a:tc>
                  <a:txBody>
                    <a:bodyPr/>
                    <a:lstStyle/>
                    <a:p>
                      <a:pPr algn="l" fontAlgn="b"/>
                      <a:r>
                        <a:rPr lang="en-US" sz="1100" b="0" i="0" u="none" strike="noStrike">
                          <a:solidFill>
                            <a:srgbClr val="000000"/>
                          </a:solidFill>
                          <a:effectLst/>
                          <a:latin typeface="Calibri" panose="020F0502020204030204" pitchFamily="34" charset="0"/>
                        </a:rPr>
                        <a:t>Thomas McManus</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Banc of America</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1,625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14,700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1,465 </a:t>
                      </a:r>
                    </a:p>
                  </a:txBody>
                  <a:tcPr marL="4763" marR="4763" marT="4763" marB="0" anchor="b">
                    <a:lnL>
                      <a:noFill/>
                    </a:lnL>
                    <a:lnR>
                      <a:noFill/>
                    </a:lnR>
                    <a:lnT>
                      <a:noFill/>
                    </a:lnT>
                    <a:lnB>
                      <a:noFill/>
                    </a:lnB>
                    <a:solidFill>
                      <a:srgbClr val="FFFF00"/>
                    </a:solidFill>
                  </a:tcPr>
                </a:tc>
                <a:tc>
                  <a:txBody>
                    <a:bodyPr/>
                    <a:lstStyle/>
                    <a:p>
                      <a:pPr algn="ctr" fontAlgn="b"/>
                      <a:r>
                        <a:rPr lang="en-US" sz="1100" b="0" i="0" u="none" strike="noStrike">
                          <a:solidFill>
                            <a:srgbClr val="000000"/>
                          </a:solidFill>
                          <a:effectLst/>
                          <a:latin typeface="Calibri" panose="020F0502020204030204" pitchFamily="34" charset="0"/>
                        </a:rPr>
                        <a:t>-0.75%</a:t>
                      </a:r>
                    </a:p>
                  </a:txBody>
                  <a:tcPr marL="4763" marR="4763" marT="4763" marB="0" anchor="b">
                    <a:lnL>
                      <a:noFill/>
                    </a:lnL>
                    <a:lnR>
                      <a:noFill/>
                    </a:lnR>
                    <a:lnT>
                      <a:noFill/>
                    </a:lnT>
                    <a:lnB>
                      <a:noFill/>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Likes TIPS</a:t>
                      </a:r>
                    </a:p>
                  </a:txBody>
                  <a:tcPr marL="4763" marR="4763" marT="4763" marB="0" anchor="b">
                    <a:lnL>
                      <a:noFill/>
                    </a:lnL>
                    <a:lnR>
                      <a:noFill/>
                    </a:lnR>
                    <a:lnT>
                      <a:noFill/>
                    </a:lnT>
                    <a:lnB>
                      <a:noFill/>
                    </a:lnB>
                  </a:tcPr>
                </a:tc>
                <a:extLst>
                  <a:ext uri="{0D108BD9-81ED-4DB2-BD59-A6C34878D82A}">
                    <a16:rowId xmlns="" xmlns:a16="http://schemas.microsoft.com/office/drawing/2014/main" val="3668053170"/>
                  </a:ext>
                </a:extLst>
              </a:tr>
              <a:tr h="180975">
                <a:tc>
                  <a:txBody>
                    <a:bodyPr/>
                    <a:lstStyle/>
                    <a:p>
                      <a:pPr algn="l" fontAlgn="b"/>
                      <a:r>
                        <a:rPr lang="en-US" sz="1100" b="0" i="0" u="none" strike="noStrike">
                          <a:solidFill>
                            <a:srgbClr val="000000"/>
                          </a:solidFill>
                          <a:effectLst/>
                          <a:latin typeface="Calibri" panose="020F0502020204030204" pitchFamily="34" charset="0"/>
                        </a:rPr>
                        <a:t>Stuart Freeman</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AG Edwards</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1,575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14,400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1,550 </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5.01%</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PEP</a:t>
                      </a:r>
                    </a:p>
                  </a:txBody>
                  <a:tcPr marL="4763" marR="4763" marT="4763" marB="0" anchor="b">
                    <a:lnL>
                      <a:noFill/>
                    </a:lnL>
                    <a:lnR>
                      <a:noFill/>
                    </a:lnR>
                    <a:lnT>
                      <a:noFill/>
                    </a:lnT>
                    <a:lnB>
                      <a:noFill/>
                    </a:lnB>
                  </a:tcPr>
                </a:tc>
                <a:extLst>
                  <a:ext uri="{0D108BD9-81ED-4DB2-BD59-A6C34878D82A}">
                    <a16:rowId xmlns="" xmlns:a16="http://schemas.microsoft.com/office/drawing/2014/main" val="2672545378"/>
                  </a:ext>
                </a:extLst>
              </a:tr>
              <a:tr h="180975">
                <a:tc>
                  <a:txBody>
                    <a:bodyPr/>
                    <a:lstStyle/>
                    <a:p>
                      <a:pPr algn="l" fontAlgn="b"/>
                      <a:r>
                        <a:rPr lang="en-US" sz="1100" b="0" i="0" u="none" strike="noStrike">
                          <a:solidFill>
                            <a:srgbClr val="000000"/>
                          </a:solidFill>
                          <a:effectLst/>
                          <a:latin typeface="Calibri" panose="020F0502020204030204" pitchFamily="34" charset="0"/>
                        </a:rPr>
                        <a:t>Ralph Acampora</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NY Institute of Finance</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1,530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13,800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1,550 </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5.01%</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Likes Tech</a:t>
                      </a:r>
                    </a:p>
                  </a:txBody>
                  <a:tcPr marL="4763" marR="4763" marT="4763" marB="0" anchor="b">
                    <a:lnL>
                      <a:noFill/>
                    </a:lnL>
                    <a:lnR>
                      <a:noFill/>
                    </a:lnR>
                    <a:lnT>
                      <a:noFill/>
                    </a:lnT>
                    <a:lnB>
                      <a:noFill/>
                    </a:lnB>
                  </a:tcPr>
                </a:tc>
                <a:extLst>
                  <a:ext uri="{0D108BD9-81ED-4DB2-BD59-A6C34878D82A}">
                    <a16:rowId xmlns="" xmlns:a16="http://schemas.microsoft.com/office/drawing/2014/main" val="2172779549"/>
                  </a:ext>
                </a:extLst>
              </a:tr>
              <a:tr h="180975">
                <a:tc>
                  <a:txBody>
                    <a:bodyPr/>
                    <a:lstStyle/>
                    <a:p>
                      <a:pPr algn="l" fontAlgn="b"/>
                      <a:r>
                        <a:rPr lang="en-US" sz="1100" b="0" i="0" u="none" strike="noStrike">
                          <a:solidFill>
                            <a:srgbClr val="000000"/>
                          </a:solidFill>
                          <a:effectLst/>
                          <a:latin typeface="Calibri" panose="020F0502020204030204" pitchFamily="34" charset="0"/>
                        </a:rPr>
                        <a:t>William Greiner</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UMB Financial</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1,520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14,400 </a:t>
                      </a:r>
                    </a:p>
                  </a:txBody>
                  <a:tcPr marL="4763" marR="4763" marT="4763" marB="0" anchor="b">
                    <a:lnL>
                      <a:noFill/>
                    </a:lnL>
                    <a:lnR>
                      <a:noFill/>
                    </a:lnR>
                    <a:lnT>
                      <a:noFill/>
                    </a:lnT>
                    <a:lnB>
                      <a:noFill/>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           1,525 </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3.32%</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SBUX</a:t>
                      </a:r>
                    </a:p>
                  </a:txBody>
                  <a:tcPr marL="4763" marR="4763" marT="4763" marB="0" anchor="b">
                    <a:lnL>
                      <a:noFill/>
                    </a:lnL>
                    <a:lnR>
                      <a:noFill/>
                    </a:lnR>
                    <a:lnT>
                      <a:noFill/>
                    </a:lnT>
                    <a:lnB>
                      <a:noFill/>
                    </a:lnB>
                  </a:tcPr>
                </a:tc>
                <a:extLst>
                  <a:ext uri="{0D108BD9-81ED-4DB2-BD59-A6C34878D82A}">
                    <a16:rowId xmlns="" xmlns:a16="http://schemas.microsoft.com/office/drawing/2014/main" val="4249119118"/>
                  </a:ext>
                </a:extLst>
              </a:tr>
              <a:tr h="180975">
                <a:tc>
                  <a:txBody>
                    <a:bodyPr/>
                    <a:lstStyle/>
                    <a:p>
                      <a:pPr algn="l" fontAlgn="b"/>
                      <a:r>
                        <a:rPr lang="en-US" sz="1100" b="0" i="0" u="none" strike="noStrike">
                          <a:solidFill>
                            <a:srgbClr val="000000"/>
                          </a:solidFill>
                          <a:effectLst/>
                          <a:latin typeface="Calibri" panose="020F0502020204030204" pitchFamily="34" charset="0"/>
                        </a:rPr>
                        <a:t>Ben Inker</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GMO</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1,440 </a:t>
                      </a:r>
                    </a:p>
                  </a:txBody>
                  <a:tcPr marL="4763" marR="4763" marT="4763" marB="0" anchor="b">
                    <a:lnL>
                      <a:noFill/>
                    </a:lnL>
                    <a:lnR>
                      <a:noFill/>
                    </a:lnR>
                    <a:lnT>
                      <a:noFill/>
                    </a:lnT>
                    <a:lnB>
                      <a:noFill/>
                    </a:lnB>
                    <a:solidFill>
                      <a:srgbClr val="FF99CC"/>
                    </a:solidFill>
                  </a:tcPr>
                </a:tc>
                <a:tc>
                  <a:txBody>
                    <a:bodyPr/>
                    <a:lstStyle/>
                    <a:p>
                      <a:pPr algn="ctr" fontAlgn="b"/>
                      <a:r>
                        <a:rPr lang="en-US" sz="1100" b="0" i="0" u="none" strike="noStrike">
                          <a:solidFill>
                            <a:srgbClr val="000000"/>
                          </a:solidFill>
                          <a:effectLst/>
                          <a:latin typeface="Calibri" panose="020F0502020204030204" pitchFamily="34" charset="0"/>
                        </a:rPr>
                        <a:t>         13,000 </a:t>
                      </a:r>
                    </a:p>
                  </a:txBody>
                  <a:tcPr marL="4763" marR="4763" marT="4763" marB="0" anchor="b">
                    <a:lnL>
                      <a:noFill/>
                    </a:lnL>
                    <a:lnR>
                      <a:noFill/>
                    </a:lnR>
                    <a:lnT>
                      <a:noFill/>
                    </a:lnT>
                    <a:lnB>
                      <a:noFill/>
                    </a:lnB>
                    <a:solidFill>
                      <a:srgbClr val="FF99CC"/>
                    </a:solidFill>
                  </a:tcPr>
                </a:tc>
                <a:tc>
                  <a:txBody>
                    <a:bodyPr/>
                    <a:lstStyle/>
                    <a:p>
                      <a:pPr algn="ctr" fontAlgn="b"/>
                      <a:r>
                        <a:rPr lang="en-US" sz="1100" b="0" i="0" u="none" strike="noStrike">
                          <a:solidFill>
                            <a:srgbClr val="000000"/>
                          </a:solidFill>
                          <a:effectLst/>
                          <a:latin typeface="Calibri" panose="020F0502020204030204" pitchFamily="34" charset="0"/>
                        </a:rPr>
                        <a:t>                 -   </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3% in Stocks</a:t>
                      </a:r>
                    </a:p>
                  </a:txBody>
                  <a:tcPr marL="4763" marR="4763" marT="4763" marB="0" anchor="b">
                    <a:lnL>
                      <a:noFill/>
                    </a:lnL>
                    <a:lnR>
                      <a:noFill/>
                    </a:lnR>
                    <a:lnT>
                      <a:noFill/>
                    </a:lnT>
                    <a:lnB>
                      <a:noFill/>
                    </a:lnB>
                  </a:tcPr>
                </a:tc>
                <a:extLst>
                  <a:ext uri="{0D108BD9-81ED-4DB2-BD59-A6C34878D82A}">
                    <a16:rowId xmlns="" xmlns:a16="http://schemas.microsoft.com/office/drawing/2014/main" val="3550514486"/>
                  </a:ext>
                </a:extLst>
              </a:tr>
              <a:tr h="180975">
                <a:tc>
                  <a:txBody>
                    <a:bodyPr/>
                    <a:lstStyle/>
                    <a:p>
                      <a:pPr algn="l" fontAlgn="b"/>
                      <a:r>
                        <a:rPr lang="en-US" sz="1100" b="0" i="0" u="none" strike="noStrike">
                          <a:solidFill>
                            <a:srgbClr val="000000"/>
                          </a:solidFill>
                          <a:effectLst/>
                          <a:latin typeface="Calibri" panose="020F0502020204030204" pitchFamily="34" charset="0"/>
                        </a:rPr>
                        <a:t>Robert Arnott</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Research Affiliates</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         1,350 </a:t>
                      </a:r>
                    </a:p>
                  </a:txBody>
                  <a:tcPr marL="4763" marR="4763" marT="4763" marB="0" anchor="b">
                    <a:lnL>
                      <a:noFill/>
                    </a:lnL>
                    <a:lnR>
                      <a:noFill/>
                    </a:lnR>
                    <a:lnT>
                      <a:noFill/>
                    </a:lnT>
                    <a:lnB>
                      <a:noFill/>
                    </a:lnB>
                    <a:solidFill>
                      <a:srgbClr val="FF99CC"/>
                    </a:solidFill>
                  </a:tcPr>
                </a:tc>
                <a:tc>
                  <a:txBody>
                    <a:bodyPr/>
                    <a:lstStyle/>
                    <a:p>
                      <a:pPr algn="ctr" fontAlgn="b"/>
                      <a:r>
                        <a:rPr lang="en-US" sz="1100" b="0" i="0" u="none" strike="noStrike">
                          <a:solidFill>
                            <a:srgbClr val="000000"/>
                          </a:solidFill>
                          <a:effectLst/>
                          <a:latin typeface="Calibri" panose="020F0502020204030204" pitchFamily="34" charset="0"/>
                        </a:rPr>
                        <a:t>         12,500 </a:t>
                      </a:r>
                    </a:p>
                  </a:txBody>
                  <a:tcPr marL="4763" marR="4763" marT="4763" marB="0" anchor="b">
                    <a:lnL>
                      <a:noFill/>
                    </a:lnL>
                    <a:lnR>
                      <a:noFill/>
                    </a:lnR>
                    <a:lnT>
                      <a:noFill/>
                    </a:lnT>
                    <a:lnB>
                      <a:noFill/>
                    </a:lnB>
                    <a:solidFill>
                      <a:srgbClr val="FF99CC"/>
                    </a:solidFill>
                  </a:tcPr>
                </a:tc>
                <a:tc>
                  <a:txBody>
                    <a:bodyPr/>
                    <a:lstStyle/>
                    <a:p>
                      <a:pPr algn="ctr" fontAlgn="b"/>
                      <a:r>
                        <a:rPr lang="en-US" sz="1100" b="0" i="0" u="none" strike="noStrike">
                          <a:solidFill>
                            <a:srgbClr val="000000"/>
                          </a:solidFill>
                          <a:effectLst/>
                          <a:latin typeface="Calibri" panose="020F0502020204030204" pitchFamily="34" charset="0"/>
                        </a:rPr>
                        <a:t>                 -   </a:t>
                      </a:r>
                    </a:p>
                  </a:txBody>
                  <a:tcPr marL="4763" marR="4763" marT="4763"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a:t>
                      </a:r>
                    </a:p>
                  </a:txBody>
                  <a:tcPr marL="4763" marR="4763" marT="4763"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Likes TIPS</a:t>
                      </a:r>
                    </a:p>
                  </a:txBody>
                  <a:tcPr marL="4763" marR="4763" marT="4763" marB="0" anchor="b">
                    <a:lnL>
                      <a:noFill/>
                    </a:lnL>
                    <a:lnR>
                      <a:noFill/>
                    </a:lnR>
                    <a:lnT>
                      <a:noFill/>
                    </a:lnT>
                    <a:lnB>
                      <a:noFill/>
                    </a:lnB>
                  </a:tcPr>
                </a:tc>
                <a:extLst>
                  <a:ext uri="{0D108BD9-81ED-4DB2-BD59-A6C34878D82A}">
                    <a16:rowId xmlns="" xmlns:a16="http://schemas.microsoft.com/office/drawing/2014/main" val="3564754727"/>
                  </a:ext>
                </a:extLst>
              </a:tr>
              <a:tr h="180975">
                <a:tc>
                  <a:txBody>
                    <a:bodyPr/>
                    <a:lstStyle/>
                    <a:p>
                      <a:pPr algn="l" fontAlgn="b"/>
                      <a:endParaRPr lang="en-US" sz="1100" b="0" i="0" u="none" strike="noStrike">
                        <a:solidFill>
                          <a:srgbClr val="000000"/>
                        </a:solidFill>
                        <a:effectLst/>
                        <a:latin typeface="Calibri" panose="020F0502020204030204" pitchFamily="34" charset="0"/>
                      </a:endParaRPr>
                    </a:p>
                  </a:txBody>
                  <a:tcPr marL="4763" marR="4763" marT="4763" marB="0" anchor="b">
                    <a:lnL>
                      <a:noFill/>
                    </a:lnL>
                    <a:lnR>
                      <a:noFill/>
                    </a:lnR>
                    <a:lnT>
                      <a:noFill/>
                    </a:lnT>
                    <a:lnB>
                      <a:noFill/>
                    </a:lnB>
                  </a:tcPr>
                </a:tc>
                <a:tc>
                  <a:txBody>
                    <a:bodyPr/>
                    <a:lstStyle/>
                    <a:p>
                      <a:pPr algn="l" fontAlgn="b"/>
                      <a:r>
                        <a:rPr lang="en-US" sz="1100" b="1" i="0" u="none" strike="noStrike">
                          <a:solidFill>
                            <a:srgbClr val="000000"/>
                          </a:solidFill>
                          <a:effectLst/>
                          <a:latin typeface="Calibri" panose="020F0502020204030204" pitchFamily="34" charset="0"/>
                        </a:rPr>
                        <a:t>Average</a:t>
                      </a:r>
                    </a:p>
                  </a:txBody>
                  <a:tcPr marL="4763" marR="4763" marT="4763"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1,612 </a:t>
                      </a:r>
                    </a:p>
                  </a:txBody>
                  <a:tcPr marL="4763" marR="4763" marT="4763"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14,569 </a:t>
                      </a:r>
                    </a:p>
                  </a:txBody>
                  <a:tcPr marL="4763" marR="4763" marT="4763"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4763" marR="4763" marT="4763"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4763" marR="4763" marT="476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4763" marR="4763" marT="4763" marB="0" anchor="b">
                    <a:lnL>
                      <a:noFill/>
                    </a:lnL>
                    <a:lnR>
                      <a:noFill/>
                    </a:lnR>
                    <a:lnT>
                      <a:noFill/>
                    </a:lnT>
                    <a:lnB>
                      <a:noFill/>
                    </a:lnB>
                  </a:tcPr>
                </a:tc>
                <a:extLst>
                  <a:ext uri="{0D108BD9-81ED-4DB2-BD59-A6C34878D82A}">
                    <a16:rowId xmlns="" xmlns:a16="http://schemas.microsoft.com/office/drawing/2014/main" val="3855622760"/>
                  </a:ext>
                </a:extLst>
              </a:tr>
              <a:tr h="180975">
                <a:tc>
                  <a:txBody>
                    <a:bodyPr/>
                    <a:lstStyle/>
                    <a:p>
                      <a:pPr algn="l" fontAlgn="b"/>
                      <a:endParaRPr lang="en-US" sz="1100" b="0" i="0" u="none" strike="noStrike">
                        <a:solidFill>
                          <a:srgbClr val="000000"/>
                        </a:solidFill>
                        <a:effectLst/>
                        <a:latin typeface="Calibri" panose="020F0502020204030204" pitchFamily="34" charset="0"/>
                      </a:endParaRPr>
                    </a:p>
                  </a:txBody>
                  <a:tcPr marL="4763" marR="4763" marT="4763" marB="0" anchor="b">
                    <a:lnL>
                      <a:noFill/>
                    </a:lnL>
                    <a:lnR>
                      <a:noFill/>
                    </a:lnR>
                    <a:lnT>
                      <a:noFill/>
                    </a:lnT>
                    <a:lnB>
                      <a:noFill/>
                    </a:lnB>
                  </a:tcPr>
                </a:tc>
                <a:tc>
                  <a:txBody>
                    <a:bodyPr/>
                    <a:lstStyle/>
                    <a:p>
                      <a:pPr algn="l" fontAlgn="b"/>
                      <a:r>
                        <a:rPr lang="en-US" sz="1100" b="1" i="0" u="none" strike="noStrike">
                          <a:solidFill>
                            <a:srgbClr val="000000"/>
                          </a:solidFill>
                          <a:effectLst/>
                          <a:latin typeface="Calibri" panose="020F0502020204030204" pitchFamily="34" charset="0"/>
                        </a:rPr>
                        <a:t>Current</a:t>
                      </a:r>
                    </a:p>
                  </a:txBody>
                  <a:tcPr marL="4763" marR="4763" marT="4763"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1,476 </a:t>
                      </a:r>
                    </a:p>
                  </a:txBody>
                  <a:tcPr marL="4763" marR="4763" marT="4763"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13,375 </a:t>
                      </a:r>
                    </a:p>
                  </a:txBody>
                  <a:tcPr marL="4763" marR="4763" marT="4763"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4763" marR="4763" marT="4763"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4763" marR="4763" marT="4763"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4763" marR="4763" marT="4763" marB="0" anchor="b">
                    <a:lnL>
                      <a:noFill/>
                    </a:lnL>
                    <a:lnR>
                      <a:noFill/>
                    </a:lnR>
                    <a:lnT>
                      <a:noFill/>
                    </a:lnT>
                    <a:lnB>
                      <a:noFill/>
                    </a:lnB>
                  </a:tcPr>
                </a:tc>
                <a:extLst>
                  <a:ext uri="{0D108BD9-81ED-4DB2-BD59-A6C34878D82A}">
                    <a16:rowId xmlns="" xmlns:a16="http://schemas.microsoft.com/office/drawing/2014/main" val="3346300598"/>
                  </a:ext>
                </a:extLst>
              </a:tr>
              <a:tr h="180975">
                <a:tc>
                  <a:txBody>
                    <a:bodyPr/>
                    <a:lstStyle/>
                    <a:p>
                      <a:pPr algn="l" fontAlgn="b"/>
                      <a:endParaRPr lang="en-US" sz="1100" b="0" i="0" u="none" strike="noStrike">
                        <a:solidFill>
                          <a:srgbClr val="000000"/>
                        </a:solidFill>
                        <a:effectLst/>
                        <a:latin typeface="Calibri" panose="020F0502020204030204" pitchFamily="34" charset="0"/>
                      </a:endParaRPr>
                    </a:p>
                  </a:txBody>
                  <a:tcPr marL="4763" marR="4763" marT="4763" marB="0" anchor="b">
                    <a:lnL>
                      <a:noFill/>
                    </a:lnL>
                    <a:lnR>
                      <a:noFill/>
                    </a:lnR>
                    <a:lnT>
                      <a:noFill/>
                    </a:lnT>
                    <a:lnB>
                      <a:noFill/>
                    </a:lnB>
                  </a:tcPr>
                </a:tc>
                <a:tc>
                  <a:txBody>
                    <a:bodyPr/>
                    <a:lstStyle/>
                    <a:p>
                      <a:pPr algn="l" fontAlgn="b"/>
                      <a:r>
                        <a:rPr lang="en-US" sz="1100" b="1" i="0" u="none" strike="noStrike">
                          <a:solidFill>
                            <a:srgbClr val="000000"/>
                          </a:solidFill>
                          <a:effectLst/>
                          <a:latin typeface="Calibri" panose="020F0502020204030204" pitchFamily="34" charset="0"/>
                        </a:rPr>
                        <a:t>% Gain in 2008</a:t>
                      </a:r>
                    </a:p>
                  </a:txBody>
                  <a:tcPr marL="4763" marR="4763" marT="4763" marB="0" anchor="b">
                    <a:lnL>
                      <a:noFill/>
                    </a:lnL>
                    <a:lnR>
                      <a:noFill/>
                    </a:lnR>
                    <a:lnT>
                      <a:noFill/>
                    </a:lnT>
                    <a:lnB>
                      <a:noFill/>
                    </a:lnB>
                  </a:tcPr>
                </a:tc>
                <a:tc>
                  <a:txBody>
                    <a:bodyPr/>
                    <a:lstStyle/>
                    <a:p>
                      <a:pPr algn="ctr" fontAlgn="b"/>
                      <a:r>
                        <a:rPr lang="en-US" sz="1100" b="0" i="0" u="none" strike="noStrike">
                          <a:solidFill>
                            <a:srgbClr val="00B050"/>
                          </a:solidFill>
                          <a:effectLst/>
                          <a:latin typeface="Calibri" panose="020F0502020204030204" pitchFamily="34" charset="0"/>
                        </a:rPr>
                        <a:t>           9.18 </a:t>
                      </a:r>
                    </a:p>
                  </a:txBody>
                  <a:tcPr marL="4763" marR="4763" marT="4763" marB="0" anchor="b">
                    <a:lnL>
                      <a:noFill/>
                    </a:lnL>
                    <a:lnR>
                      <a:noFill/>
                    </a:lnR>
                    <a:lnT>
                      <a:noFill/>
                    </a:lnT>
                    <a:lnB>
                      <a:noFill/>
                    </a:lnB>
                  </a:tcPr>
                </a:tc>
                <a:tc>
                  <a:txBody>
                    <a:bodyPr/>
                    <a:lstStyle/>
                    <a:p>
                      <a:pPr algn="ctr" fontAlgn="b"/>
                      <a:r>
                        <a:rPr lang="en-US" sz="1100" b="0" i="0" u="none" strike="noStrike">
                          <a:solidFill>
                            <a:srgbClr val="00B050"/>
                          </a:solidFill>
                          <a:effectLst/>
                          <a:latin typeface="Calibri" panose="020F0502020204030204" pitchFamily="34" charset="0"/>
                        </a:rPr>
                        <a:t>             8.93 </a:t>
                      </a:r>
                    </a:p>
                  </a:txBody>
                  <a:tcPr marL="4763" marR="4763" marT="4763"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4763" marR="4763" marT="4763"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4763" marR="4763" marT="4763"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4763" marR="4763" marT="4763" marB="0" anchor="b">
                    <a:lnL>
                      <a:noFill/>
                    </a:lnL>
                    <a:lnR>
                      <a:noFill/>
                    </a:lnR>
                    <a:lnT>
                      <a:noFill/>
                    </a:lnT>
                    <a:lnB>
                      <a:noFill/>
                    </a:lnB>
                  </a:tcPr>
                </a:tc>
                <a:extLst>
                  <a:ext uri="{0D108BD9-81ED-4DB2-BD59-A6C34878D82A}">
                    <a16:rowId xmlns="" xmlns:a16="http://schemas.microsoft.com/office/drawing/2014/main" val="2303443119"/>
                  </a:ext>
                </a:extLst>
              </a:tr>
            </a:tbl>
          </a:graphicData>
        </a:graphic>
      </p:graphicFrame>
    </p:spTree>
    <p:extLst>
      <p:ext uri="{BB962C8B-B14F-4D97-AF65-F5344CB8AC3E}">
        <p14:creationId xmlns:p14="http://schemas.microsoft.com/office/powerpoint/2010/main" val="41754999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Hindsight shortcuts and errors</a:t>
            </a:r>
            <a:endParaRPr lang="en-US" sz="2400" dirty="0">
              <a:latin typeface="+mn-lt"/>
            </a:endParaRPr>
          </a:p>
        </p:txBody>
      </p:sp>
      <p:sp>
        <p:nvSpPr>
          <p:cNvPr id="3" name="Content Placeholder 2"/>
          <p:cNvSpPr>
            <a:spLocks noGrp="1"/>
          </p:cNvSpPr>
          <p:nvPr>
            <p:ph idx="1"/>
          </p:nvPr>
        </p:nvSpPr>
        <p:spPr/>
        <p:txBody>
          <a:bodyPr/>
          <a:lstStyle/>
          <a:p>
            <a:pPr marL="0" indent="0">
              <a:buNone/>
            </a:pPr>
            <a:r>
              <a:rPr lang="en-US" sz="2400" b="1" dirty="0" smtClean="0"/>
              <a:t>Question:</a:t>
            </a:r>
          </a:p>
          <a:p>
            <a:pPr marL="0" indent="0">
              <a:buNone/>
            </a:pPr>
            <a:endParaRPr lang="en-US" sz="2000" dirty="0" smtClean="0"/>
          </a:p>
          <a:p>
            <a:pPr marL="0" indent="0">
              <a:buNone/>
            </a:pPr>
            <a:r>
              <a:rPr lang="en-US" sz="2000" b="1" dirty="0" smtClean="0"/>
              <a:t>The </a:t>
            </a:r>
            <a:r>
              <a:rPr lang="en-US" sz="2000" b="1" dirty="0"/>
              <a:t>price of a share of Plum at the beginning of 2015 was $20 and its price at the end of 2015 was $</a:t>
            </a:r>
            <a:r>
              <a:rPr lang="en-US" sz="2000" b="1" dirty="0" smtClean="0"/>
              <a:t>23</a:t>
            </a:r>
          </a:p>
          <a:p>
            <a:pPr marL="0" indent="0">
              <a:buNone/>
            </a:pPr>
            <a:r>
              <a:rPr lang="en-US" sz="2000" b="1" dirty="0"/>
              <a:t>The return of the S&amp;P 500 Index during 2015 was 1% </a:t>
            </a:r>
          </a:p>
          <a:p>
            <a:pPr marL="0" indent="0">
              <a:buNone/>
            </a:pPr>
            <a:r>
              <a:rPr lang="en-US" sz="2000" b="1" dirty="0" smtClean="0"/>
              <a:t>Imagine </a:t>
            </a:r>
            <a:r>
              <a:rPr lang="en-US" sz="2000" b="1" dirty="0"/>
              <a:t>that </a:t>
            </a:r>
            <a:r>
              <a:rPr lang="en-US" sz="2000" b="1" dirty="0" smtClean="0"/>
              <a:t>investing </a:t>
            </a:r>
            <a:r>
              <a:rPr lang="en-US" sz="2000" b="1" dirty="0"/>
              <a:t>in the S&amp;P 500 Index is the alternative to investing in Plum </a:t>
            </a:r>
            <a:r>
              <a:rPr lang="en-US" sz="2000" b="1" dirty="0" smtClean="0"/>
              <a:t>shares</a:t>
            </a:r>
          </a:p>
          <a:p>
            <a:pPr marL="0" indent="0">
              <a:buNone/>
            </a:pPr>
            <a:r>
              <a:rPr lang="en-US" sz="2000" b="1" dirty="0" smtClean="0"/>
              <a:t>What </a:t>
            </a:r>
            <a:r>
              <a:rPr lang="en-US" sz="2000" b="1" dirty="0"/>
              <a:t>would have been the price of a share of Plum at the beginning of 2015 if investors have seen in foresight at that time what they see in hindsight at the end of 2015?</a:t>
            </a:r>
          </a:p>
          <a:p>
            <a:endParaRPr lang="en-US" dirty="0"/>
          </a:p>
        </p:txBody>
      </p:sp>
    </p:spTree>
    <p:extLst>
      <p:ext uri="{BB962C8B-B14F-4D97-AF65-F5344CB8AC3E}">
        <p14:creationId xmlns:p14="http://schemas.microsoft.com/office/powerpoint/2010/main" val="5218757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Confirmation shortcuts</a:t>
            </a:r>
            <a:r>
              <a:rPr lang="en-US" sz="2400" dirty="0">
                <a:latin typeface="+mn-lt"/>
              </a:rPr>
              <a:t> </a:t>
            </a:r>
            <a:r>
              <a:rPr lang="en-US" sz="2400" b="1" dirty="0">
                <a:latin typeface="+mn-lt"/>
              </a:rPr>
              <a:t>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r>
              <a:rPr lang="en-US" sz="2000" b="1" dirty="0" smtClean="0"/>
              <a:t>We </a:t>
            </a:r>
            <a:r>
              <a:rPr lang="en-US" sz="2000" b="1" dirty="0"/>
              <a:t>use confirmation shortcuts when we examine evidence to confirm or disconfirm claims or </a:t>
            </a:r>
            <a:r>
              <a:rPr lang="en-US" sz="2000" b="1" dirty="0" smtClean="0"/>
              <a:t>beliefs</a:t>
            </a:r>
          </a:p>
          <a:p>
            <a:pPr marL="0" indent="0">
              <a:buNone/>
            </a:pPr>
            <a:endParaRPr lang="en-US" sz="2000" b="1" dirty="0" smtClean="0"/>
          </a:p>
          <a:p>
            <a:pPr marL="0" indent="0">
              <a:buNone/>
            </a:pPr>
            <a:r>
              <a:rPr lang="en-US" sz="2000" b="1" dirty="0" smtClean="0"/>
              <a:t>We </a:t>
            </a:r>
            <a:r>
              <a:rPr lang="en-US" sz="2000" b="1" dirty="0"/>
              <a:t>use confirmation shortcuts well when we search for disconfirming evidence as vigorously as we search for evidence confirming them, and assign equal weight to disconfirming and confirming </a:t>
            </a:r>
            <a:r>
              <a:rPr lang="en-US" sz="2000" b="1" dirty="0" smtClean="0"/>
              <a:t>evidence</a:t>
            </a:r>
          </a:p>
          <a:p>
            <a:pPr marL="0" indent="0">
              <a:buNone/>
            </a:pPr>
            <a:endParaRPr lang="en-US" sz="2000" b="1" dirty="0" smtClean="0"/>
          </a:p>
          <a:p>
            <a:pPr marL="0" indent="0">
              <a:buNone/>
            </a:pPr>
            <a:r>
              <a:rPr lang="en-US" sz="2000" b="1" dirty="0" smtClean="0"/>
              <a:t>We </a:t>
            </a:r>
            <a:r>
              <a:rPr lang="en-US" sz="2000" b="1" dirty="0"/>
              <a:t>commit confirmation errors when we search for confirming evidence while overlooking disconfirming evidence, and when we assign lower weight to disconfirming evidence than to confirming </a:t>
            </a:r>
            <a:r>
              <a:rPr lang="en-US" sz="2000" b="1" dirty="0" smtClean="0"/>
              <a:t>evidence </a:t>
            </a:r>
            <a:endParaRPr lang="en-US" sz="2000" b="1" dirty="0"/>
          </a:p>
          <a:p>
            <a:endParaRPr lang="en-US" dirty="0"/>
          </a:p>
        </p:txBody>
      </p:sp>
    </p:spTree>
    <p:extLst>
      <p:ext uri="{BB962C8B-B14F-4D97-AF65-F5344CB8AC3E}">
        <p14:creationId xmlns:p14="http://schemas.microsoft.com/office/powerpoint/2010/main" val="3593194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Confirmation shortcuts</a:t>
            </a:r>
            <a:r>
              <a:rPr lang="en-US" sz="2400" dirty="0">
                <a:latin typeface="+mn-lt"/>
              </a:rPr>
              <a:t> </a:t>
            </a:r>
            <a:r>
              <a:rPr lang="en-US" sz="2400" b="1" dirty="0">
                <a:latin typeface="+mn-lt"/>
              </a:rPr>
              <a:t>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dirty="0" smtClean="0"/>
          </a:p>
          <a:p>
            <a:pPr marL="0" indent="0">
              <a:buNone/>
            </a:pPr>
            <a:r>
              <a:rPr lang="en-US" sz="2000" b="1" dirty="0" smtClean="0"/>
              <a:t>Confirmation </a:t>
            </a:r>
            <a:r>
              <a:rPr lang="en-US" sz="2000" b="1" dirty="0"/>
              <a:t>errors mislead the proverbial dog who believes that his bark makes UPS trucks go </a:t>
            </a:r>
            <a:r>
              <a:rPr lang="en-US" sz="2000" b="1" dirty="0" smtClean="0"/>
              <a:t>away</a:t>
            </a:r>
          </a:p>
          <a:p>
            <a:pPr marL="0" indent="0">
              <a:buNone/>
            </a:pPr>
            <a:endParaRPr lang="en-US" sz="2000" b="1" dirty="0" smtClean="0"/>
          </a:p>
          <a:p>
            <a:pPr marL="0" indent="0">
              <a:buNone/>
            </a:pPr>
            <a:r>
              <a:rPr lang="en-US" sz="2000" b="1" dirty="0" smtClean="0"/>
              <a:t>The </a:t>
            </a:r>
            <a:r>
              <a:rPr lang="en-US" sz="2000" b="1" dirty="0"/>
              <a:t>dog can test his belief by seeking disconfirming </a:t>
            </a:r>
            <a:r>
              <a:rPr lang="en-US" sz="2000" b="1" dirty="0" smtClean="0"/>
              <a:t>evidence</a:t>
            </a:r>
          </a:p>
          <a:p>
            <a:pPr marL="0" indent="0">
              <a:buNone/>
            </a:pPr>
            <a:endParaRPr lang="en-US" sz="2000" b="1" dirty="0" smtClean="0"/>
          </a:p>
          <a:p>
            <a:pPr marL="0" indent="0">
              <a:buNone/>
            </a:pPr>
            <a:r>
              <a:rPr lang="en-US" sz="2000" b="1" dirty="0" smtClean="0"/>
              <a:t>How </a:t>
            </a:r>
            <a:r>
              <a:rPr lang="en-US" sz="2000" b="1" dirty="0"/>
              <a:t>about not barking next time when the UPS truck is in the driveway?  </a:t>
            </a:r>
            <a:endParaRPr lang="en-US" sz="2000" b="1" dirty="0" smtClean="0"/>
          </a:p>
          <a:p>
            <a:pPr marL="0" indent="0">
              <a:buNone/>
            </a:pPr>
            <a:endParaRPr lang="en-US" sz="2000" b="1" dirty="0" smtClean="0"/>
          </a:p>
          <a:p>
            <a:pPr marL="0" indent="0">
              <a:buNone/>
            </a:pPr>
            <a:r>
              <a:rPr lang="en-US" sz="2000" b="1" dirty="0" smtClean="0"/>
              <a:t>If </a:t>
            </a:r>
            <a:r>
              <a:rPr lang="en-US" sz="2000" b="1" dirty="0"/>
              <a:t>the truck stays in the driveway, that would be confirming evidence, but if the truck leaves, that would be disconfirming </a:t>
            </a:r>
            <a:r>
              <a:rPr lang="en-US" sz="2000" b="1" dirty="0" smtClean="0"/>
              <a:t>evidence </a:t>
            </a:r>
            <a:endParaRPr lang="en-US" sz="2000" b="1" dirty="0"/>
          </a:p>
          <a:p>
            <a:pPr marL="0" indent="0">
              <a:buNone/>
            </a:pPr>
            <a:r>
              <a:rPr lang="en-US" sz="2000" b="1" dirty="0"/>
              <a:t>	</a:t>
            </a:r>
          </a:p>
        </p:txBody>
      </p:sp>
    </p:spTree>
    <p:extLst>
      <p:ext uri="{BB962C8B-B14F-4D97-AF65-F5344CB8AC3E}">
        <p14:creationId xmlns:p14="http://schemas.microsoft.com/office/powerpoint/2010/main" val="11766936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Confirmation shortcuts</a:t>
            </a:r>
            <a:r>
              <a:rPr lang="en-US" sz="2400" dirty="0">
                <a:latin typeface="+mn-lt"/>
              </a:rPr>
              <a:t> </a:t>
            </a:r>
            <a:r>
              <a:rPr lang="en-US" sz="2400" b="1" dirty="0">
                <a:latin typeface="+mn-lt"/>
              </a:rPr>
              <a:t>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endParaRPr lang="en-US" sz="2000" b="1" dirty="0"/>
          </a:p>
          <a:p>
            <a:pPr marL="0" indent="0">
              <a:buNone/>
            </a:pPr>
            <a:r>
              <a:rPr lang="en-US" sz="2000" b="1" dirty="0" smtClean="0"/>
              <a:t>Confirmation </a:t>
            </a:r>
            <a:r>
              <a:rPr lang="en-US" sz="2000" b="1" dirty="0"/>
              <a:t>errors abound in investment </a:t>
            </a:r>
            <a:r>
              <a:rPr lang="en-US" sz="2000" b="1" dirty="0" smtClean="0"/>
              <a:t>behavior</a:t>
            </a:r>
          </a:p>
          <a:p>
            <a:pPr marL="0" indent="0">
              <a:buNone/>
            </a:pPr>
            <a:endParaRPr lang="en-US" sz="2000" b="1" dirty="0" smtClean="0"/>
          </a:p>
          <a:p>
            <a:pPr marL="0" indent="0">
              <a:buNone/>
            </a:pPr>
            <a:r>
              <a:rPr lang="en-US" sz="2000" b="1" dirty="0" smtClean="0"/>
              <a:t>Investors </a:t>
            </a:r>
            <a:r>
              <a:rPr lang="en-US" sz="2000" b="1" dirty="0"/>
              <a:t>who believe they can pick winning stocks are regularly oblivious to their losing records, recording wins as evidence confirming their stock-picking skills but neglecting to record losses as disconfirming </a:t>
            </a:r>
            <a:r>
              <a:rPr lang="en-US" sz="2000" b="1" dirty="0" smtClean="0"/>
              <a:t>evidence</a:t>
            </a:r>
            <a:endParaRPr lang="en-US" sz="2000" b="1" dirty="0"/>
          </a:p>
        </p:txBody>
      </p:sp>
    </p:spTree>
    <p:extLst>
      <p:ext uri="{BB962C8B-B14F-4D97-AF65-F5344CB8AC3E}">
        <p14:creationId xmlns:p14="http://schemas.microsoft.com/office/powerpoint/2010/main" val="34209623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Confirmation shortcuts</a:t>
            </a:r>
            <a:r>
              <a:rPr lang="en-US" sz="2400" dirty="0">
                <a:latin typeface="+mn-lt"/>
              </a:rPr>
              <a:t> </a:t>
            </a:r>
            <a:r>
              <a:rPr lang="en-US" sz="2400" b="1" dirty="0">
                <a:latin typeface="+mn-lt"/>
              </a:rPr>
              <a:t>and errors</a:t>
            </a:r>
            <a:endParaRPr lang="en-US" sz="2400" dirty="0">
              <a:latin typeface="+mn-lt"/>
            </a:endParaRPr>
          </a:p>
        </p:txBody>
      </p:sp>
      <p:sp>
        <p:nvSpPr>
          <p:cNvPr id="3" name="Content Placeholder 2"/>
          <p:cNvSpPr>
            <a:spLocks noGrp="1"/>
          </p:cNvSpPr>
          <p:nvPr>
            <p:ph idx="1"/>
          </p:nvPr>
        </p:nvSpPr>
        <p:spPr/>
        <p:txBody>
          <a:bodyPr>
            <a:normAutofit fontScale="92500" lnSpcReduction="20000"/>
          </a:bodyPr>
          <a:lstStyle/>
          <a:p>
            <a:pPr marL="0" indent="0">
              <a:buNone/>
            </a:pPr>
            <a:endParaRPr lang="en-US" sz="2000" b="1" dirty="0" smtClean="0"/>
          </a:p>
          <a:p>
            <a:pPr marL="0" indent="0">
              <a:buNone/>
            </a:pPr>
            <a:r>
              <a:rPr lang="en-US" sz="2000" b="1" dirty="0" smtClean="0"/>
              <a:t>Confirmation </a:t>
            </a:r>
            <a:r>
              <a:rPr lang="en-US" sz="2000" b="1" dirty="0"/>
              <a:t>errors </a:t>
            </a:r>
            <a:r>
              <a:rPr lang="en-US" sz="2000" b="1" dirty="0" smtClean="0"/>
              <a:t>are </a:t>
            </a:r>
            <a:r>
              <a:rPr lang="en-US" sz="2000" b="1" dirty="0"/>
              <a:t>evident in assessment of the usefulness of trading </a:t>
            </a:r>
            <a:r>
              <a:rPr lang="en-US" sz="2000" b="1" dirty="0" smtClean="0"/>
              <a:t>rules</a:t>
            </a:r>
          </a:p>
          <a:p>
            <a:pPr marL="0" indent="0">
              <a:buNone/>
            </a:pPr>
            <a:endParaRPr lang="en-US" sz="2000" b="1" dirty="0" smtClean="0"/>
          </a:p>
          <a:p>
            <a:pPr marL="0" indent="0">
              <a:buNone/>
            </a:pPr>
            <a:r>
              <a:rPr lang="en-US" sz="2000" b="1" dirty="0" smtClean="0"/>
              <a:t>One </a:t>
            </a:r>
            <a:r>
              <a:rPr lang="en-US" sz="2000" b="1" dirty="0"/>
              <a:t>such rule is based on the Bearish Sentiment Index, compiled from stock market recommendations of writers of investment </a:t>
            </a:r>
            <a:r>
              <a:rPr lang="en-US" sz="2000" b="1" dirty="0" smtClean="0"/>
              <a:t>newsletters</a:t>
            </a:r>
          </a:p>
          <a:p>
            <a:pPr marL="0" indent="0">
              <a:buNone/>
            </a:pPr>
            <a:endParaRPr lang="en-US" sz="2000" b="1" dirty="0" smtClean="0"/>
          </a:p>
          <a:p>
            <a:pPr marL="0" indent="0">
              <a:buNone/>
            </a:pPr>
            <a:r>
              <a:rPr lang="en-US" sz="2000" b="1" dirty="0" smtClean="0"/>
              <a:t>The </a:t>
            </a:r>
            <a:r>
              <a:rPr lang="en-US" sz="2000" b="1" dirty="0"/>
              <a:t>Bearish Sentiment Index is the ratio of the number of writers of investment newsletters who are bearish, expecting stock-market declines, to the number of writers expressing an opinion, bullish or bearish, about the stock-market’s future </a:t>
            </a:r>
            <a:r>
              <a:rPr lang="en-US" sz="2000" b="1" dirty="0" smtClean="0"/>
              <a:t>direction</a:t>
            </a:r>
          </a:p>
          <a:p>
            <a:pPr marL="0" indent="0">
              <a:buNone/>
            </a:pPr>
            <a:endParaRPr lang="en-US" sz="2000" b="1" dirty="0"/>
          </a:p>
          <a:p>
            <a:pPr marL="0" indent="0">
              <a:buNone/>
            </a:pPr>
            <a:r>
              <a:rPr lang="en-US" sz="2000" b="1" dirty="0" smtClean="0"/>
              <a:t>A </a:t>
            </a:r>
            <a:r>
              <a:rPr lang="en-US" sz="2000" b="1" dirty="0"/>
              <a:t>contrarian use of the Bearish Sentiment Index calls for buying stocks when bearish sentiment is high and selling when it is </a:t>
            </a:r>
            <a:r>
              <a:rPr lang="en-US" sz="2000" b="1" dirty="0" smtClean="0"/>
              <a:t>low </a:t>
            </a:r>
            <a:endParaRPr lang="en-US" sz="2000" b="1" dirty="0"/>
          </a:p>
          <a:p>
            <a:pPr marL="0" indent="0">
              <a:buNone/>
            </a:pPr>
            <a:r>
              <a:rPr lang="en-US" sz="2000" b="1" dirty="0"/>
              <a:t>	 </a:t>
            </a:r>
          </a:p>
          <a:p>
            <a:endParaRPr lang="en-US" dirty="0"/>
          </a:p>
        </p:txBody>
      </p:sp>
    </p:spTree>
    <p:extLst>
      <p:ext uri="{BB962C8B-B14F-4D97-AF65-F5344CB8AC3E}">
        <p14:creationId xmlns:p14="http://schemas.microsoft.com/office/powerpoint/2010/main" val="24598944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nvPr>
        </p:nvGraphicFramePr>
        <p:xfrm>
          <a:off x="549252" y="2131547"/>
          <a:ext cx="7824432" cy="2377440"/>
        </p:xfrm>
        <a:graphic>
          <a:graphicData uri="http://schemas.openxmlformats.org/drawingml/2006/table">
            <a:tbl>
              <a:tblPr firstRow="1" firstCol="1" bandRow="1"/>
              <a:tblGrid>
                <a:gridCol w="2608144">
                  <a:extLst>
                    <a:ext uri="{9D8B030D-6E8A-4147-A177-3AD203B41FA5}">
                      <a16:colId xmlns:a16="http://schemas.microsoft.com/office/drawing/2014/main" xmlns="" val="1432112202"/>
                    </a:ext>
                  </a:extLst>
                </a:gridCol>
                <a:gridCol w="2608144">
                  <a:extLst>
                    <a:ext uri="{9D8B030D-6E8A-4147-A177-3AD203B41FA5}">
                      <a16:colId xmlns:a16="http://schemas.microsoft.com/office/drawing/2014/main" xmlns="" val="1127667798"/>
                    </a:ext>
                  </a:extLst>
                </a:gridCol>
                <a:gridCol w="2608144">
                  <a:extLst>
                    <a:ext uri="{9D8B030D-6E8A-4147-A177-3AD203B41FA5}">
                      <a16:colId xmlns:a16="http://schemas.microsoft.com/office/drawing/2014/main" xmlns="" val="2542619472"/>
                    </a:ext>
                  </a:extLst>
                </a:gridCol>
              </a:tblGrid>
              <a:tr h="777240">
                <a:tc>
                  <a:txBody>
                    <a:bodyPr/>
                    <a:lstStyle/>
                    <a:p>
                      <a:pPr marL="0" marR="0">
                        <a:spcBef>
                          <a:spcPts val="0"/>
                        </a:spcBef>
                        <a:spcAft>
                          <a:spcPts val="0"/>
                        </a:spcAft>
                      </a:pPr>
                      <a:r>
                        <a:rPr lang="en-US" sz="2600" dirty="0">
                          <a:effectLst/>
                          <a:latin typeface="Calibri" panose="020F0502020204030204" pitchFamily="34" charset="0"/>
                          <a:ea typeface="Times New Roman" panose="02020603050405020304" pitchFamily="18" charset="0"/>
                        </a:rPr>
                        <a:t>             Realization</a:t>
                      </a:r>
                      <a:endParaRPr lang="en-US" sz="2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600" dirty="0">
                          <a:effectLst/>
                          <a:latin typeface="Calibri" panose="020F0502020204030204" pitchFamily="34" charset="0"/>
                          <a:ea typeface="Times New Roman" panose="02020603050405020304" pitchFamily="18" charset="0"/>
                        </a:rPr>
                        <a:t>Prediction</a:t>
                      </a:r>
                      <a:endParaRPr lang="en-US" sz="2600" dirty="0">
                        <a:effectLst/>
                        <a:latin typeface="Times New Roman" panose="02020603050405020304" pitchFamily="18" charset="0"/>
                        <a:ea typeface="Times New Roman" panose="02020603050405020304" pitchFamily="18" charset="0"/>
                      </a:endParaRP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a:txBody>
                    <a:bodyPr/>
                    <a:lstStyle/>
                    <a:p>
                      <a:pPr marL="0" marR="0">
                        <a:spcBef>
                          <a:spcPts val="0"/>
                        </a:spcBef>
                        <a:spcAft>
                          <a:spcPts val="0"/>
                        </a:spcAft>
                      </a:pPr>
                      <a:r>
                        <a:rPr lang="en-US" sz="2600" dirty="0">
                          <a:effectLst/>
                          <a:latin typeface="Calibri" panose="020F0502020204030204" pitchFamily="34" charset="0"/>
                          <a:ea typeface="Times New Roman" panose="02020603050405020304" pitchFamily="18" charset="0"/>
                        </a:rPr>
                        <a:t>Stock Prices Increased</a:t>
                      </a:r>
                      <a:endParaRPr lang="en-US" sz="2600" dirty="0">
                        <a:effectLst/>
                        <a:latin typeface="Times New Roman" panose="02020603050405020304" pitchFamily="18" charset="0"/>
                        <a:ea typeface="Times New Roman" panose="02020603050405020304" pitchFamily="18" charset="0"/>
                      </a:endParaRP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600">
                          <a:effectLst/>
                          <a:latin typeface="Calibri" panose="020F0502020204030204" pitchFamily="34" charset="0"/>
                          <a:ea typeface="Times New Roman" panose="02020603050405020304" pitchFamily="18" charset="0"/>
                        </a:rPr>
                        <a:t>Stock Prices Declined</a:t>
                      </a:r>
                      <a:endParaRPr lang="en-US" sz="2600">
                        <a:effectLst/>
                        <a:latin typeface="Times New Roman" panose="02020603050405020304" pitchFamily="18" charset="0"/>
                        <a:ea typeface="Times New Roman" panose="02020603050405020304" pitchFamily="18" charset="0"/>
                      </a:endParaRP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60227854"/>
                  </a:ext>
                </a:extLst>
              </a:tr>
              <a:tr h="777240">
                <a:tc>
                  <a:txBody>
                    <a:bodyPr/>
                    <a:lstStyle/>
                    <a:p>
                      <a:pPr marL="0" marR="0">
                        <a:spcBef>
                          <a:spcPts val="0"/>
                        </a:spcBef>
                        <a:spcAft>
                          <a:spcPts val="0"/>
                        </a:spcAft>
                      </a:pPr>
                      <a:r>
                        <a:rPr lang="en-US" sz="2600" dirty="0">
                          <a:effectLst/>
                          <a:latin typeface="Calibri" panose="020F0502020204030204" pitchFamily="34" charset="0"/>
                          <a:ea typeface="Times New Roman" panose="02020603050405020304" pitchFamily="18" charset="0"/>
                        </a:rPr>
                        <a:t>Stock prices will Increase</a:t>
                      </a:r>
                      <a:endParaRPr lang="en-US" sz="2600" dirty="0">
                        <a:effectLst/>
                        <a:latin typeface="Times New Roman" panose="02020603050405020304" pitchFamily="18" charset="0"/>
                        <a:ea typeface="Times New Roman" panose="02020603050405020304" pitchFamily="18" charset="0"/>
                      </a:endParaRP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600">
                          <a:effectLst/>
                          <a:latin typeface="Calibri" panose="020F0502020204030204" pitchFamily="34" charset="0"/>
                          <a:ea typeface="Times New Roman" panose="02020603050405020304" pitchFamily="18" charset="0"/>
                        </a:rPr>
                        <a:t>Positive Hits</a:t>
                      </a:r>
                      <a:endParaRPr lang="en-US" sz="2600">
                        <a:effectLst/>
                        <a:latin typeface="Times New Roman" panose="02020603050405020304" pitchFamily="18" charset="0"/>
                        <a:ea typeface="Times New Roman" panose="02020603050405020304" pitchFamily="18" charset="0"/>
                      </a:endParaRP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600">
                          <a:effectLst/>
                          <a:latin typeface="Calibri" panose="020F0502020204030204" pitchFamily="34" charset="0"/>
                          <a:ea typeface="Times New Roman" panose="02020603050405020304" pitchFamily="18" charset="0"/>
                        </a:rPr>
                        <a:t>False Positives</a:t>
                      </a:r>
                      <a:endParaRPr lang="en-US" sz="2600">
                        <a:effectLst/>
                        <a:latin typeface="Times New Roman" panose="02020603050405020304" pitchFamily="18" charset="0"/>
                        <a:ea typeface="Times New Roman" panose="02020603050405020304" pitchFamily="18" charset="0"/>
                      </a:endParaRP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58457760"/>
                  </a:ext>
                </a:extLst>
              </a:tr>
              <a:tr h="777240">
                <a:tc>
                  <a:txBody>
                    <a:bodyPr/>
                    <a:lstStyle/>
                    <a:p>
                      <a:pPr marL="0" marR="0">
                        <a:spcBef>
                          <a:spcPts val="0"/>
                        </a:spcBef>
                        <a:spcAft>
                          <a:spcPts val="0"/>
                        </a:spcAft>
                      </a:pPr>
                      <a:r>
                        <a:rPr lang="en-US" sz="2600" dirty="0">
                          <a:effectLst/>
                          <a:latin typeface="Calibri" panose="020F0502020204030204" pitchFamily="34" charset="0"/>
                          <a:ea typeface="Times New Roman" panose="02020603050405020304" pitchFamily="18" charset="0"/>
                        </a:rPr>
                        <a:t>Stock price will decline</a:t>
                      </a:r>
                      <a:endParaRPr lang="en-US" sz="2600" dirty="0">
                        <a:effectLst/>
                        <a:latin typeface="Times New Roman" panose="02020603050405020304" pitchFamily="18" charset="0"/>
                        <a:ea typeface="Times New Roman" panose="02020603050405020304" pitchFamily="18" charset="0"/>
                      </a:endParaRP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600">
                          <a:effectLst/>
                          <a:latin typeface="Calibri" panose="020F0502020204030204" pitchFamily="34" charset="0"/>
                          <a:ea typeface="Times New Roman" panose="02020603050405020304" pitchFamily="18" charset="0"/>
                        </a:rPr>
                        <a:t>False Negatives</a:t>
                      </a:r>
                      <a:endParaRPr lang="en-US" sz="2600">
                        <a:effectLst/>
                        <a:latin typeface="Times New Roman" panose="02020603050405020304" pitchFamily="18" charset="0"/>
                        <a:ea typeface="Times New Roman" panose="02020603050405020304" pitchFamily="18" charset="0"/>
                      </a:endParaRP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600" dirty="0">
                          <a:effectLst/>
                          <a:latin typeface="Calibri" panose="020F0502020204030204" pitchFamily="34" charset="0"/>
                          <a:ea typeface="Times New Roman" panose="02020603050405020304" pitchFamily="18" charset="0"/>
                        </a:rPr>
                        <a:t>Negative Hits</a:t>
                      </a:r>
                      <a:endParaRPr lang="en-US" sz="2600" dirty="0">
                        <a:effectLst/>
                        <a:latin typeface="Times New Roman" panose="02020603050405020304" pitchFamily="18" charset="0"/>
                        <a:ea typeface="Times New Roman" panose="02020603050405020304" pitchFamily="18" charset="0"/>
                      </a:endParaRP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63882770"/>
                  </a:ext>
                </a:extLst>
              </a:tr>
            </a:tbl>
          </a:graphicData>
        </a:graphic>
      </p:graphicFrame>
      <p:sp>
        <p:nvSpPr>
          <p:cNvPr id="9" name="Rectangle 2"/>
          <p:cNvSpPr>
            <a:spLocks noChangeArrowheads="1"/>
          </p:cNvSpPr>
          <p:nvPr/>
        </p:nvSpPr>
        <p:spPr bwMode="auto">
          <a:xfrm>
            <a:off x="2259807" y="3320267"/>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en-US" sz="1350"/>
          </a:p>
        </p:txBody>
      </p:sp>
      <p:sp>
        <p:nvSpPr>
          <p:cNvPr id="2" name="Title 1"/>
          <p:cNvSpPr>
            <a:spLocks noGrp="1"/>
          </p:cNvSpPr>
          <p:nvPr>
            <p:ph type="title"/>
          </p:nvPr>
        </p:nvSpPr>
        <p:spPr/>
        <p:txBody>
          <a:bodyPr>
            <a:normAutofit/>
          </a:bodyPr>
          <a:lstStyle/>
          <a:p>
            <a:pPr algn="ctr"/>
            <a:r>
              <a:rPr lang="en-US" sz="2400" b="1" dirty="0">
                <a:latin typeface="+mn-lt"/>
              </a:rPr>
              <a:t>Confirmation shortcuts</a:t>
            </a:r>
            <a:r>
              <a:rPr lang="en-US" sz="2400" dirty="0">
                <a:latin typeface="+mn-lt"/>
              </a:rPr>
              <a:t> </a:t>
            </a:r>
            <a:r>
              <a:rPr lang="en-US" sz="2400" b="1" dirty="0">
                <a:latin typeface="+mn-lt"/>
              </a:rPr>
              <a:t>and errors</a:t>
            </a:r>
            <a:endParaRPr lang="en-US" sz="2400" dirty="0">
              <a:latin typeface="+mn-lt"/>
            </a:endParaRPr>
          </a:p>
        </p:txBody>
      </p:sp>
    </p:spTree>
    <p:extLst>
      <p:ext uri="{BB962C8B-B14F-4D97-AF65-F5344CB8AC3E}">
        <p14:creationId xmlns:p14="http://schemas.microsoft.com/office/powerpoint/2010/main" val="603616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5" name="Content Placeholder 4"/>
          <p:cNvSpPr>
            <a:spLocks noGrp="1"/>
          </p:cNvSpPr>
          <p:nvPr>
            <p:ph idx="1"/>
          </p:nvPr>
        </p:nvSpPr>
        <p:spPr/>
        <p:txBody>
          <a:bodyPr/>
          <a:lstStyle/>
          <a:p>
            <a:pPr marL="0" indent="0">
              <a:buNone/>
            </a:pPr>
            <a:endParaRPr lang="en-US" sz="3200" b="1" dirty="0" smtClean="0">
              <a:latin typeface="Calibri" pitchFamily="34" charset="0"/>
              <a:cs typeface="Arial" charset="0"/>
            </a:endParaRPr>
          </a:p>
          <a:p>
            <a:pPr marL="0" indent="0">
              <a:buNone/>
            </a:pPr>
            <a:endParaRPr lang="en-US" sz="3200" b="1" dirty="0">
              <a:latin typeface="Calibri" pitchFamily="34" charset="0"/>
              <a:cs typeface="Arial" charset="0"/>
            </a:endParaRPr>
          </a:p>
          <a:p>
            <a:pPr marL="0" indent="0" algn="ctr">
              <a:buNone/>
            </a:pPr>
            <a:r>
              <a:rPr lang="en-US" b="1" dirty="0" smtClean="0">
                <a:latin typeface="Calibri" pitchFamily="34" charset="0"/>
                <a:cs typeface="Arial" charset="0"/>
              </a:rPr>
              <a:t>Finance </a:t>
            </a:r>
            <a:r>
              <a:rPr lang="en-US" b="1" dirty="0">
                <a:latin typeface="Calibri" pitchFamily="34" charset="0"/>
                <a:cs typeface="Arial" charset="0"/>
              </a:rPr>
              <a:t>for </a:t>
            </a:r>
            <a:r>
              <a:rPr lang="en-US" b="1" dirty="0">
                <a:latin typeface="Calibri" pitchFamily="34" charset="0"/>
                <a:cs typeface="Arial" pitchFamily="34" charset="0"/>
              </a:rPr>
              <a:t>Normal People</a:t>
            </a:r>
            <a:r>
              <a:rPr lang="en-US" dirty="0">
                <a:latin typeface="Calibri" pitchFamily="34" charset="0"/>
                <a:cs typeface="Arial" charset="0"/>
              </a:rPr>
              <a:t/>
            </a:r>
            <a:br>
              <a:rPr lang="en-US" dirty="0">
                <a:latin typeface="Calibri" pitchFamily="34" charset="0"/>
                <a:cs typeface="Arial" charset="0"/>
              </a:rPr>
            </a:br>
            <a:endParaRPr lang="en-US" dirty="0" smtClean="0">
              <a:latin typeface="Calibri" pitchFamily="34" charset="0"/>
              <a:cs typeface="Arial" charset="0"/>
            </a:endParaRPr>
          </a:p>
          <a:p>
            <a:pPr marL="0" indent="0" algn="ctr">
              <a:buNone/>
            </a:pPr>
            <a:r>
              <a:rPr lang="en-US" b="1" dirty="0" smtClean="0">
                <a:latin typeface="Calibri" pitchFamily="34" charset="0"/>
                <a:cs typeface="Arial" pitchFamily="34" charset="0"/>
              </a:rPr>
              <a:t> </a:t>
            </a:r>
            <a:r>
              <a:rPr lang="en-US" sz="2400" b="1" dirty="0">
                <a:latin typeface="Calibri" pitchFamily="34" charset="0"/>
                <a:cs typeface="Arial" pitchFamily="34" charset="0"/>
              </a:rPr>
              <a:t>Chapter </a:t>
            </a:r>
            <a:r>
              <a:rPr lang="en-US" sz="2400" b="1" dirty="0" smtClean="0">
                <a:latin typeface="Calibri" pitchFamily="34" charset="0"/>
                <a:cs typeface="Arial" pitchFamily="34" charset="0"/>
              </a:rPr>
              <a:t>3 </a:t>
            </a:r>
            <a:r>
              <a:rPr lang="en-US" sz="2400" b="1" dirty="0">
                <a:latin typeface="Calibri" pitchFamily="34" charset="0"/>
                <a:cs typeface="Arial" pitchFamily="34" charset="0"/>
              </a:rPr>
              <a:t>– </a:t>
            </a:r>
            <a:r>
              <a:rPr lang="en-US" sz="2400" b="1" dirty="0" smtClean="0">
                <a:latin typeface="Calibri" pitchFamily="34" charset="0"/>
                <a:cs typeface="Arial" pitchFamily="34" charset="0"/>
              </a:rPr>
              <a:t>Cognitive Shortcuts and Errors</a:t>
            </a:r>
            <a:r>
              <a:rPr lang="en-US" b="1" dirty="0">
                <a:latin typeface="Calibri" pitchFamily="34" charset="0"/>
                <a:cs typeface="Arial" pitchFamily="34" charset="0"/>
              </a:rPr>
              <a:t/>
            </a:r>
            <a:br>
              <a:rPr lang="en-US" b="1" dirty="0">
                <a:latin typeface="Calibri" pitchFamily="34" charset="0"/>
                <a:cs typeface="Arial" pitchFamily="34" charset="0"/>
              </a:rPr>
            </a:br>
            <a:endParaRPr lang="en-US" dirty="0"/>
          </a:p>
        </p:txBody>
      </p:sp>
    </p:spTree>
    <p:extLst>
      <p:ext uri="{BB962C8B-B14F-4D97-AF65-F5344CB8AC3E}">
        <p14:creationId xmlns:p14="http://schemas.microsoft.com/office/powerpoint/2010/main" val="25579284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nvPr>
        </p:nvGraphicFramePr>
        <p:xfrm>
          <a:off x="724290" y="2054760"/>
          <a:ext cx="7695420" cy="3520440"/>
        </p:xfrm>
        <a:graphic>
          <a:graphicData uri="http://schemas.openxmlformats.org/drawingml/2006/table">
            <a:tbl>
              <a:tblPr firstRow="1" firstCol="1" bandRow="1"/>
              <a:tblGrid>
                <a:gridCol w="2315336">
                  <a:extLst>
                    <a:ext uri="{9D8B030D-6E8A-4147-A177-3AD203B41FA5}">
                      <a16:colId xmlns:a16="http://schemas.microsoft.com/office/drawing/2014/main" xmlns="" val="1432112202"/>
                    </a:ext>
                  </a:extLst>
                </a:gridCol>
                <a:gridCol w="1819560">
                  <a:extLst>
                    <a:ext uri="{9D8B030D-6E8A-4147-A177-3AD203B41FA5}">
                      <a16:colId xmlns:a16="http://schemas.microsoft.com/office/drawing/2014/main" xmlns="" val="1127667798"/>
                    </a:ext>
                  </a:extLst>
                </a:gridCol>
                <a:gridCol w="2104322">
                  <a:extLst>
                    <a:ext uri="{9D8B030D-6E8A-4147-A177-3AD203B41FA5}">
                      <a16:colId xmlns:a16="http://schemas.microsoft.com/office/drawing/2014/main" xmlns="" val="2542619472"/>
                    </a:ext>
                  </a:extLst>
                </a:gridCol>
                <a:gridCol w="1456202">
                  <a:extLst>
                    <a:ext uri="{9D8B030D-6E8A-4147-A177-3AD203B41FA5}">
                      <a16:colId xmlns:a16="http://schemas.microsoft.com/office/drawing/2014/main" xmlns="" val="680965491"/>
                    </a:ext>
                  </a:extLst>
                </a:gridCol>
              </a:tblGrid>
              <a:tr h="777240">
                <a:tc>
                  <a:txBody>
                    <a:bodyPr/>
                    <a:lstStyle/>
                    <a:p>
                      <a:pPr marL="0" marR="0">
                        <a:spcBef>
                          <a:spcPts val="0"/>
                        </a:spcBef>
                        <a:spcAft>
                          <a:spcPts val="0"/>
                        </a:spcAft>
                      </a:pPr>
                      <a:r>
                        <a:rPr lang="en-US" sz="2000" dirty="0">
                          <a:effectLst/>
                          <a:latin typeface="Calibri" panose="020F0502020204030204" pitchFamily="34" charset="0"/>
                          <a:ea typeface="Times New Roman" panose="02020603050405020304" pitchFamily="18" charset="0"/>
                        </a:rPr>
                        <a:t>                  Realization</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2000" dirty="0">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2000" dirty="0">
                          <a:effectLst/>
                          <a:latin typeface="Calibri" panose="020F0502020204030204" pitchFamily="34" charset="0"/>
                          <a:ea typeface="Times New Roman" panose="02020603050405020304" pitchFamily="18" charset="0"/>
                        </a:rPr>
                        <a:t>Forecast</a:t>
                      </a:r>
                      <a:endParaRPr lang="en-US" sz="2000" dirty="0">
                        <a:effectLst/>
                        <a:latin typeface="Times New Roman" panose="02020603050405020304" pitchFamily="18" charset="0"/>
                        <a:ea typeface="Times New Roman" panose="02020603050405020304" pitchFamily="18" charset="0"/>
                      </a:endParaRP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a:txBody>
                    <a:bodyPr/>
                    <a:lstStyle/>
                    <a:p>
                      <a:pPr marL="0" marR="0">
                        <a:spcBef>
                          <a:spcPts val="0"/>
                        </a:spcBef>
                        <a:spcAft>
                          <a:spcPts val="0"/>
                        </a:spcAft>
                      </a:pPr>
                      <a:r>
                        <a:rPr lang="en-US" sz="2000" dirty="0">
                          <a:effectLst/>
                          <a:latin typeface="+mn-lt"/>
                          <a:ea typeface="Times New Roman" panose="02020603050405020304" pitchFamily="18" charset="0"/>
                        </a:rPr>
                        <a:t>DJIA increased in the following 4 weeks</a:t>
                      </a: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dirty="0">
                          <a:effectLst/>
                          <a:latin typeface="+mn-lt"/>
                          <a:ea typeface="Times New Roman" panose="02020603050405020304" pitchFamily="18" charset="0"/>
                        </a:rPr>
                        <a:t>DJIA decreased in the following 4 weeks</a:t>
                      </a: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mn-lt"/>
                          <a:ea typeface="Times New Roman" panose="02020603050405020304" pitchFamily="18" charset="0"/>
                        </a:rPr>
                        <a:t>Total</a:t>
                      </a:r>
                    </a:p>
                  </a:txBody>
                  <a:tcPr marL="71929" marR="71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60227854"/>
                  </a:ext>
                </a:extLst>
              </a:tr>
              <a:tr h="777240">
                <a:tc>
                  <a:txBody>
                    <a:bodyPr/>
                    <a:lstStyle/>
                    <a:p>
                      <a:pPr marL="0" marR="0">
                        <a:spcBef>
                          <a:spcPts val="0"/>
                        </a:spcBef>
                        <a:spcAft>
                          <a:spcPts val="0"/>
                        </a:spcAft>
                      </a:pPr>
                      <a:r>
                        <a:rPr lang="en-US" sz="2000" dirty="0">
                          <a:effectLst/>
                          <a:latin typeface="+mn-lt"/>
                          <a:ea typeface="Times New Roman" panose="02020603050405020304" pitchFamily="18" charset="0"/>
                        </a:rPr>
                        <a:t>DJIA will increase (sentiment index exceeds 0.52)</a:t>
                      </a: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mn-lt"/>
                          <a:ea typeface="Times New Roman" panose="02020603050405020304" pitchFamily="18" charset="0"/>
                        </a:rPr>
                        <a:t>54</a:t>
                      </a:r>
                    </a:p>
                    <a:p>
                      <a:pPr marL="0" marR="0" algn="ctr">
                        <a:spcBef>
                          <a:spcPts val="0"/>
                        </a:spcBef>
                        <a:spcAft>
                          <a:spcPts val="0"/>
                        </a:spcAft>
                      </a:pPr>
                      <a:r>
                        <a:rPr lang="en-US" sz="2000" dirty="0">
                          <a:effectLst/>
                          <a:latin typeface="+mn-lt"/>
                          <a:ea typeface="Times New Roman" panose="02020603050405020304" pitchFamily="18" charset="0"/>
                        </a:rPr>
                        <a:t>(56.6)</a:t>
                      </a:r>
                    </a:p>
                  </a:txBody>
                  <a:tcPr marL="71929" marR="71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mn-lt"/>
                          <a:ea typeface="Times New Roman" panose="02020603050405020304" pitchFamily="18" charset="0"/>
                        </a:rPr>
                        <a:t>55</a:t>
                      </a:r>
                    </a:p>
                    <a:p>
                      <a:pPr marL="0" marR="0" algn="ctr">
                        <a:spcBef>
                          <a:spcPts val="0"/>
                        </a:spcBef>
                        <a:spcAft>
                          <a:spcPts val="0"/>
                        </a:spcAft>
                      </a:pPr>
                      <a:r>
                        <a:rPr lang="en-US" sz="2000" dirty="0">
                          <a:effectLst/>
                          <a:latin typeface="+mn-lt"/>
                          <a:ea typeface="Times New Roman" panose="02020603050405020304" pitchFamily="18" charset="0"/>
                        </a:rPr>
                        <a:t>(52.4)</a:t>
                      </a:r>
                    </a:p>
                  </a:txBody>
                  <a:tcPr marL="71929" marR="71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mn-lt"/>
                          <a:ea typeface="Times New Roman" panose="02020603050405020304" pitchFamily="18" charset="0"/>
                        </a:rPr>
                        <a:t>109</a:t>
                      </a:r>
                    </a:p>
                  </a:txBody>
                  <a:tcPr marL="71929" marR="71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58457760"/>
                  </a:ext>
                </a:extLst>
              </a:tr>
              <a:tr h="7772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effectLst/>
                          <a:latin typeface="+mn-lt"/>
                          <a:ea typeface="Times New Roman" panose="02020603050405020304" pitchFamily="18" charset="0"/>
                        </a:rPr>
                        <a:t>DJIA will decrease (sentiment index is below 0.29)</a:t>
                      </a:r>
                    </a:p>
                  </a:txBody>
                  <a:tcPr marL="71929" marR="71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mn-lt"/>
                          <a:ea typeface="Times New Roman" panose="02020603050405020304" pitchFamily="18" charset="0"/>
                        </a:rPr>
                        <a:t>54</a:t>
                      </a:r>
                    </a:p>
                    <a:p>
                      <a:pPr marL="0" marR="0" algn="ctr">
                        <a:spcBef>
                          <a:spcPts val="0"/>
                        </a:spcBef>
                        <a:spcAft>
                          <a:spcPts val="0"/>
                        </a:spcAft>
                      </a:pPr>
                      <a:r>
                        <a:rPr lang="en-US" sz="2000" dirty="0">
                          <a:effectLst/>
                          <a:latin typeface="+mn-lt"/>
                          <a:ea typeface="Times New Roman" panose="02020603050405020304" pitchFamily="18" charset="0"/>
                        </a:rPr>
                        <a:t>(51.4)</a:t>
                      </a:r>
                    </a:p>
                  </a:txBody>
                  <a:tcPr marL="71929" marR="71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mn-lt"/>
                          <a:ea typeface="Times New Roman" panose="02020603050405020304" pitchFamily="18" charset="0"/>
                        </a:rPr>
                        <a:t>45</a:t>
                      </a:r>
                    </a:p>
                    <a:p>
                      <a:pPr marL="0" marR="0" algn="ctr">
                        <a:spcBef>
                          <a:spcPts val="0"/>
                        </a:spcBef>
                        <a:spcAft>
                          <a:spcPts val="0"/>
                        </a:spcAft>
                      </a:pPr>
                      <a:r>
                        <a:rPr lang="en-US" sz="2000" dirty="0">
                          <a:effectLst/>
                          <a:latin typeface="+mn-lt"/>
                          <a:ea typeface="Times New Roman" panose="02020603050405020304" pitchFamily="18" charset="0"/>
                        </a:rPr>
                        <a:t>(47.6)</a:t>
                      </a:r>
                    </a:p>
                  </a:txBody>
                  <a:tcPr marL="71929" marR="71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mn-lt"/>
                          <a:ea typeface="Times New Roman" panose="02020603050405020304" pitchFamily="18" charset="0"/>
                        </a:rPr>
                        <a:t>99</a:t>
                      </a:r>
                    </a:p>
                  </a:txBody>
                  <a:tcPr marL="71929" marR="71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63882770"/>
                  </a:ext>
                </a:extLst>
              </a:tr>
              <a:tr h="7772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effectLst/>
                          <a:latin typeface="+mn-lt"/>
                          <a:ea typeface="Times New Roman" panose="02020603050405020304" pitchFamily="18" charset="0"/>
                        </a:rPr>
                        <a:t>Total</a:t>
                      </a:r>
                    </a:p>
                  </a:txBody>
                  <a:tcPr marL="71929" marR="71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mn-lt"/>
                          <a:ea typeface="Times New Roman" panose="02020603050405020304" pitchFamily="18" charset="0"/>
                        </a:rPr>
                        <a:t>108</a:t>
                      </a:r>
                    </a:p>
                  </a:txBody>
                  <a:tcPr marL="71929" marR="71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mn-lt"/>
                          <a:ea typeface="Times New Roman" panose="02020603050405020304" pitchFamily="18" charset="0"/>
                        </a:rPr>
                        <a:t>100</a:t>
                      </a:r>
                    </a:p>
                  </a:txBody>
                  <a:tcPr marL="71929" marR="71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mn-lt"/>
                          <a:ea typeface="Times New Roman" panose="02020603050405020304" pitchFamily="18" charset="0"/>
                        </a:rPr>
                        <a:t>208</a:t>
                      </a:r>
                    </a:p>
                  </a:txBody>
                  <a:tcPr marL="71929" marR="71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53703413"/>
                  </a:ext>
                </a:extLst>
              </a:tr>
            </a:tbl>
          </a:graphicData>
        </a:graphic>
      </p:graphicFrame>
      <p:sp>
        <p:nvSpPr>
          <p:cNvPr id="9" name="Rectangle 2"/>
          <p:cNvSpPr>
            <a:spLocks noChangeArrowheads="1"/>
          </p:cNvSpPr>
          <p:nvPr/>
        </p:nvSpPr>
        <p:spPr bwMode="auto">
          <a:xfrm>
            <a:off x="2259807" y="3320267"/>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en-US" sz="1350"/>
          </a:p>
        </p:txBody>
      </p:sp>
      <p:sp>
        <p:nvSpPr>
          <p:cNvPr id="2" name="Title 1"/>
          <p:cNvSpPr>
            <a:spLocks noGrp="1"/>
          </p:cNvSpPr>
          <p:nvPr>
            <p:ph type="title"/>
          </p:nvPr>
        </p:nvSpPr>
        <p:spPr/>
        <p:txBody>
          <a:bodyPr>
            <a:normAutofit/>
          </a:bodyPr>
          <a:lstStyle/>
          <a:p>
            <a:pPr algn="ctr"/>
            <a:r>
              <a:rPr lang="en-US" sz="2400" b="1" dirty="0">
                <a:latin typeface="+mn-lt"/>
              </a:rPr>
              <a:t>Confirmation shortcuts</a:t>
            </a:r>
            <a:r>
              <a:rPr lang="en-US" sz="2400" dirty="0">
                <a:latin typeface="+mn-lt"/>
              </a:rPr>
              <a:t> </a:t>
            </a:r>
            <a:r>
              <a:rPr lang="en-US" sz="2400" b="1" dirty="0">
                <a:latin typeface="+mn-lt"/>
              </a:rPr>
              <a:t>and errors</a:t>
            </a:r>
            <a:endParaRPr lang="en-US" sz="2400" dirty="0">
              <a:latin typeface="+mn-lt"/>
            </a:endParaRPr>
          </a:p>
        </p:txBody>
      </p:sp>
    </p:spTree>
    <p:extLst>
      <p:ext uri="{BB962C8B-B14F-4D97-AF65-F5344CB8AC3E}">
        <p14:creationId xmlns:p14="http://schemas.microsoft.com/office/powerpoint/2010/main" val="7884187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Anchoring and adjustment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endParaRPr lang="en-US" sz="2000" b="1" dirty="0" smtClean="0"/>
          </a:p>
          <a:p>
            <a:pPr marL="0" indent="0">
              <a:buNone/>
            </a:pPr>
            <a:r>
              <a:rPr lang="en-US" sz="2000" b="1" dirty="0" smtClean="0"/>
              <a:t>We </a:t>
            </a:r>
            <a:r>
              <a:rPr lang="en-US" sz="2000" b="1" dirty="0"/>
              <a:t>use anchoring and adjustment shortcuts when we estimate prices, distances, weights, and other numerical </a:t>
            </a:r>
            <a:r>
              <a:rPr lang="en-US" sz="2000" b="1" dirty="0" smtClean="0"/>
              <a:t>values</a:t>
            </a:r>
          </a:p>
          <a:p>
            <a:pPr marL="0" indent="0">
              <a:buNone/>
            </a:pPr>
            <a:endParaRPr lang="en-US" sz="2000" b="1" dirty="0" smtClean="0"/>
          </a:p>
          <a:p>
            <a:pPr marL="0" indent="0">
              <a:buNone/>
            </a:pPr>
            <a:r>
              <a:rPr lang="en-US" sz="2000" b="1" dirty="0" smtClean="0"/>
              <a:t>We </a:t>
            </a:r>
            <a:r>
              <a:rPr lang="en-US" sz="2000" b="1" dirty="0"/>
              <a:t>use anchoring and adjustment shortcuts well when we begin with proper anchors and adjust from them </a:t>
            </a:r>
            <a:r>
              <a:rPr lang="en-US" sz="2000" b="1" dirty="0" smtClean="0"/>
              <a:t>properly</a:t>
            </a:r>
          </a:p>
          <a:p>
            <a:pPr marL="0" indent="0">
              <a:buNone/>
            </a:pPr>
            <a:endParaRPr lang="en-US" sz="2000" b="1" dirty="0" smtClean="0"/>
          </a:p>
          <a:p>
            <a:pPr marL="0" indent="0">
              <a:buNone/>
            </a:pPr>
            <a:r>
              <a:rPr lang="en-US" sz="2000" b="1" dirty="0" smtClean="0"/>
              <a:t>We </a:t>
            </a:r>
            <a:r>
              <a:rPr lang="en-US" sz="2000" b="1" dirty="0"/>
              <a:t>commit anchoring and adjustment errors when we begin with faulty anchors and adjust from them </a:t>
            </a:r>
            <a:r>
              <a:rPr lang="en-US" sz="2000" b="1" dirty="0" smtClean="0"/>
              <a:t>improperly </a:t>
            </a:r>
            <a:endParaRPr lang="en-US" sz="2000" b="1" dirty="0"/>
          </a:p>
          <a:p>
            <a:endParaRPr lang="en-US" dirty="0"/>
          </a:p>
        </p:txBody>
      </p:sp>
    </p:spTree>
    <p:extLst>
      <p:ext uri="{BB962C8B-B14F-4D97-AF65-F5344CB8AC3E}">
        <p14:creationId xmlns:p14="http://schemas.microsoft.com/office/powerpoint/2010/main" val="13419665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Anchoring and adjustment shortcuts and errors</a:t>
            </a:r>
            <a:endParaRPr lang="en-US" sz="2400" dirty="0">
              <a:latin typeface="+mn-lt"/>
            </a:endParaRPr>
          </a:p>
        </p:txBody>
      </p:sp>
      <p:sp>
        <p:nvSpPr>
          <p:cNvPr id="3" name="Content Placeholder 2"/>
          <p:cNvSpPr>
            <a:spLocks noGrp="1"/>
          </p:cNvSpPr>
          <p:nvPr>
            <p:ph idx="1"/>
          </p:nvPr>
        </p:nvSpPr>
        <p:spPr/>
        <p:txBody>
          <a:bodyPr/>
          <a:lstStyle/>
          <a:p>
            <a:pPr marL="0" indent="0">
              <a:buNone/>
            </a:pPr>
            <a:endParaRPr lang="en-US" sz="2000" b="1" dirty="0" smtClean="0"/>
          </a:p>
          <a:p>
            <a:pPr marL="0" indent="0">
              <a:buNone/>
            </a:pPr>
            <a:endParaRPr lang="en-US" sz="2000" b="1" dirty="0"/>
          </a:p>
          <a:p>
            <a:pPr marL="0" indent="0">
              <a:buNone/>
            </a:pPr>
            <a:r>
              <a:rPr lang="en-US" sz="2000" b="1" dirty="0" smtClean="0"/>
              <a:t>We </a:t>
            </a:r>
            <a:r>
              <a:rPr lang="en-US" sz="2000" b="1" dirty="0"/>
              <a:t>begin the process of estimating the value of a house for sale by finding the average price of houses sold recently in the same </a:t>
            </a:r>
            <a:r>
              <a:rPr lang="en-US" sz="2000" b="1" dirty="0" smtClean="0"/>
              <a:t>neighborhood </a:t>
            </a:r>
          </a:p>
          <a:p>
            <a:pPr marL="0" indent="0">
              <a:buNone/>
            </a:pPr>
            <a:endParaRPr lang="en-US" sz="2000" b="1" dirty="0" smtClean="0"/>
          </a:p>
          <a:p>
            <a:pPr marL="0" indent="0">
              <a:buNone/>
            </a:pPr>
            <a:r>
              <a:rPr lang="en-US" sz="2000" b="1" dirty="0" smtClean="0"/>
              <a:t>We </a:t>
            </a:r>
            <a:r>
              <a:rPr lang="en-US" sz="2000" b="1" dirty="0"/>
              <a:t>use that average price as an anchor and adjust our value estimate up or down to account for the fact that this house has four bedrooms, whereas the average house has only three, and the fact that this house is situated on a less desirable street than the average </a:t>
            </a:r>
            <a:r>
              <a:rPr lang="en-US" sz="2000" b="1" dirty="0" smtClean="0"/>
              <a:t>house </a:t>
            </a:r>
            <a:endParaRPr lang="en-US" sz="2000" b="1" dirty="0"/>
          </a:p>
          <a:p>
            <a:endParaRPr lang="en-US" dirty="0"/>
          </a:p>
        </p:txBody>
      </p:sp>
    </p:spTree>
    <p:extLst>
      <p:ext uri="{BB962C8B-B14F-4D97-AF65-F5344CB8AC3E}">
        <p14:creationId xmlns:p14="http://schemas.microsoft.com/office/powerpoint/2010/main" val="22902751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Anchoring and adjustment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lvl="0" indent="0">
              <a:buNone/>
            </a:pPr>
            <a:endParaRPr lang="en-US" sz="2000" b="1" dirty="0" smtClean="0"/>
          </a:p>
          <a:p>
            <a:pPr marL="0" lvl="0" indent="0">
              <a:buNone/>
            </a:pPr>
            <a:r>
              <a:rPr lang="en-US" sz="2000" b="1" dirty="0" smtClean="0"/>
              <a:t>The </a:t>
            </a:r>
            <a:r>
              <a:rPr lang="en-US" sz="2000" b="1" dirty="0"/>
              <a:t>S&amp;P 500 Index increased at an annualized rate of 5.836% during the 90 years from the end of December 31, 1925 to the end of December 31, </a:t>
            </a:r>
            <a:r>
              <a:rPr lang="en-US" sz="2000" b="1" dirty="0" smtClean="0"/>
              <a:t>2015 </a:t>
            </a:r>
          </a:p>
          <a:p>
            <a:pPr marL="0" lvl="0" indent="0">
              <a:buNone/>
            </a:pPr>
            <a:r>
              <a:rPr lang="en-US" sz="2000" b="1" dirty="0" smtClean="0"/>
              <a:t>The </a:t>
            </a:r>
            <a:r>
              <a:rPr lang="en-US" sz="2000" b="1" dirty="0"/>
              <a:t>S&amp;P 500 Index does not include dividends and their </a:t>
            </a:r>
            <a:r>
              <a:rPr lang="en-US" sz="2000" b="1" dirty="0" smtClean="0"/>
              <a:t>reinvestment </a:t>
            </a:r>
            <a:endParaRPr lang="en-US" sz="2000" b="1" dirty="0"/>
          </a:p>
          <a:p>
            <a:pPr marL="0" indent="0">
              <a:buNone/>
            </a:pPr>
            <a:endParaRPr lang="en-US" sz="2000" b="1" dirty="0" smtClean="0"/>
          </a:p>
          <a:p>
            <a:pPr marL="0" indent="0">
              <a:buNone/>
            </a:pPr>
            <a:r>
              <a:rPr lang="en-US" sz="2000" b="1" dirty="0" smtClean="0"/>
              <a:t>Suppose </a:t>
            </a:r>
            <a:r>
              <a:rPr lang="en-US" sz="2000" b="1" dirty="0"/>
              <a:t>that you invested $1,000 in the S&amp;P 500 Index at the end of December 31, </a:t>
            </a:r>
            <a:r>
              <a:rPr lang="en-US" sz="2000" b="1" dirty="0" smtClean="0"/>
              <a:t>1925</a:t>
            </a:r>
          </a:p>
          <a:p>
            <a:pPr marL="0" indent="0">
              <a:buNone/>
            </a:pPr>
            <a:r>
              <a:rPr lang="en-US" sz="2000" b="1" dirty="0" smtClean="0"/>
              <a:t>You </a:t>
            </a:r>
            <a:r>
              <a:rPr lang="en-US" sz="2000" b="1" dirty="0"/>
              <a:t>would have had $162,820 by the end of December 31, 2015 if you spent all dividends when you received them during the </a:t>
            </a:r>
            <a:r>
              <a:rPr lang="en-US" sz="2000" b="1" dirty="0" smtClean="0"/>
              <a:t>period</a:t>
            </a:r>
          </a:p>
          <a:p>
            <a:pPr marL="0" indent="0">
              <a:buNone/>
            </a:pPr>
            <a:r>
              <a:rPr lang="en-US" sz="2000" b="1" dirty="0" smtClean="0"/>
              <a:t>1,000 </a:t>
            </a:r>
            <a:r>
              <a:rPr lang="en-US" sz="2000" b="1" dirty="0"/>
              <a:t>x (1+0.05836)**90=$</a:t>
            </a:r>
            <a:r>
              <a:rPr lang="en-US" sz="2000" b="1" dirty="0" smtClean="0"/>
              <a:t>162,820</a:t>
            </a:r>
            <a:endParaRPr lang="en-US" sz="2000" b="1" dirty="0"/>
          </a:p>
        </p:txBody>
      </p:sp>
    </p:spTree>
    <p:extLst>
      <p:ext uri="{BB962C8B-B14F-4D97-AF65-F5344CB8AC3E}">
        <p14:creationId xmlns:p14="http://schemas.microsoft.com/office/powerpoint/2010/main" val="34242344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Anchoring and adjustment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lvl="0" indent="0">
              <a:buNone/>
            </a:pPr>
            <a:r>
              <a:rPr lang="en-US" sz="2400" b="1" dirty="0" smtClean="0"/>
              <a:t>Question:</a:t>
            </a:r>
          </a:p>
          <a:p>
            <a:pPr marL="0" lvl="0" indent="0">
              <a:buNone/>
            </a:pPr>
            <a:endParaRPr lang="en-US" sz="2000" b="1" dirty="0" smtClean="0"/>
          </a:p>
          <a:p>
            <a:pPr marL="0" lvl="0" indent="0">
              <a:buNone/>
            </a:pPr>
            <a:r>
              <a:rPr lang="en-US" sz="2000" b="1" dirty="0" smtClean="0"/>
              <a:t>Now </a:t>
            </a:r>
            <a:r>
              <a:rPr lang="en-US" sz="2000" b="1" dirty="0"/>
              <a:t>suppose that you invested $1,000 in the S&amp;P 500 Index at the end of December 31, 1925, and reinvested the dividends during the entire 90-year period, rather than spend </a:t>
            </a:r>
            <a:r>
              <a:rPr lang="en-US" sz="2000" b="1" dirty="0" smtClean="0"/>
              <a:t>them</a:t>
            </a:r>
          </a:p>
          <a:p>
            <a:pPr marL="0" lvl="0" indent="0">
              <a:buNone/>
            </a:pPr>
            <a:r>
              <a:rPr lang="en-US" sz="2000" b="1" dirty="0" smtClean="0"/>
              <a:t>The </a:t>
            </a:r>
            <a:r>
              <a:rPr lang="en-US" sz="2000" b="1" dirty="0"/>
              <a:t>annualized rate when dividends and their reinvestment are included during the period was 9.980%.</a:t>
            </a:r>
          </a:p>
          <a:p>
            <a:pPr marL="0" indent="0">
              <a:buNone/>
            </a:pPr>
            <a:r>
              <a:rPr lang="en-US" sz="2000" b="1" dirty="0"/>
              <a:t>What is your guess (not calculation) of the amount you would have had at the end of December 31, 2015? </a:t>
            </a:r>
            <a:endParaRPr lang="en-US" sz="2000" b="1" dirty="0" smtClean="0"/>
          </a:p>
          <a:p>
            <a:pPr marL="0" indent="0">
              <a:buNone/>
            </a:pPr>
            <a:r>
              <a:rPr lang="en-US" sz="2000" b="1" dirty="0" smtClean="0"/>
              <a:t>Now </a:t>
            </a:r>
            <a:r>
              <a:rPr lang="en-US" sz="2000" b="1" dirty="0"/>
              <a:t>calculate the </a:t>
            </a:r>
            <a:r>
              <a:rPr lang="en-US" sz="2000" b="1" dirty="0" smtClean="0"/>
              <a:t>amount</a:t>
            </a:r>
          </a:p>
          <a:p>
            <a:pPr marL="0" indent="0">
              <a:buNone/>
            </a:pPr>
            <a:r>
              <a:rPr lang="en-US" sz="2000" b="1" dirty="0" smtClean="0"/>
              <a:t>How </a:t>
            </a:r>
            <a:r>
              <a:rPr lang="en-US" sz="2000" b="1" dirty="0"/>
              <a:t>similar is the calculated amount to your guessed amount? </a:t>
            </a:r>
          </a:p>
          <a:p>
            <a:endParaRPr lang="en-US" dirty="0"/>
          </a:p>
        </p:txBody>
      </p:sp>
    </p:spTree>
    <p:extLst>
      <p:ext uri="{BB962C8B-B14F-4D97-AF65-F5344CB8AC3E}">
        <p14:creationId xmlns:p14="http://schemas.microsoft.com/office/powerpoint/2010/main" val="14447338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Representativeness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endParaRPr lang="en-US" sz="2000" b="1" dirty="0"/>
          </a:p>
          <a:p>
            <a:pPr marL="0" indent="0">
              <a:buNone/>
            </a:pPr>
            <a:r>
              <a:rPr lang="en-US" sz="2000" b="1" dirty="0" smtClean="0"/>
              <a:t>We use representativeness shortcuts when we assess the probability of events by their similarity or representativeness to other events </a:t>
            </a:r>
          </a:p>
          <a:p>
            <a:pPr marL="0" indent="0">
              <a:buNone/>
            </a:pPr>
            <a:endParaRPr lang="en-US" sz="2000" b="1" dirty="0" smtClean="0"/>
          </a:p>
          <a:p>
            <a:pPr marL="0" indent="0">
              <a:buNone/>
            </a:pPr>
            <a:r>
              <a:rPr lang="en-US" sz="2000" b="1" dirty="0" smtClean="0"/>
              <a:t>We use representativeness shortcuts well when we consider both representativeness-information and base-rate information </a:t>
            </a:r>
          </a:p>
          <a:p>
            <a:pPr marL="0" indent="0">
              <a:buNone/>
            </a:pPr>
            <a:endParaRPr lang="en-US" sz="2000" b="1" dirty="0" smtClean="0"/>
          </a:p>
          <a:p>
            <a:pPr marL="0" indent="0">
              <a:buNone/>
            </a:pPr>
            <a:r>
              <a:rPr lang="en-US" sz="2000" b="1" dirty="0" smtClean="0"/>
              <a:t>We commit representativeness errors when we assign too much weight to representativeness information and too little to base-rate information </a:t>
            </a:r>
          </a:p>
          <a:p>
            <a:endParaRPr lang="en-US" sz="2000" b="1" dirty="0"/>
          </a:p>
        </p:txBody>
      </p:sp>
    </p:spTree>
    <p:extLst>
      <p:ext uri="{BB962C8B-B14F-4D97-AF65-F5344CB8AC3E}">
        <p14:creationId xmlns:p14="http://schemas.microsoft.com/office/powerpoint/2010/main" val="8288038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Representativeness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endParaRPr lang="en-US" sz="2000" b="1" dirty="0"/>
          </a:p>
          <a:p>
            <a:pPr marL="0" indent="0">
              <a:buNone/>
            </a:pPr>
            <a:endParaRPr lang="en-US" sz="2000" b="1" dirty="0" smtClean="0"/>
          </a:p>
          <a:p>
            <a:pPr marL="0" indent="0">
              <a:buNone/>
            </a:pPr>
            <a:r>
              <a:rPr lang="en-US" sz="2000" b="1" dirty="0" smtClean="0"/>
              <a:t>You received </a:t>
            </a:r>
            <a:r>
              <a:rPr lang="en-US" sz="2000" b="1" dirty="0"/>
              <a:t>a call from a telemarketer interrupting your dinner with an offer of a free </a:t>
            </a:r>
            <a:r>
              <a:rPr lang="en-US" sz="2000" b="1" dirty="0" smtClean="0"/>
              <a:t>trip </a:t>
            </a:r>
          </a:p>
          <a:p>
            <a:pPr marL="0" indent="0">
              <a:buNone/>
            </a:pPr>
            <a:endParaRPr lang="en-US" sz="2000" b="1" dirty="0" smtClean="0"/>
          </a:p>
          <a:p>
            <a:pPr marL="0" indent="0">
              <a:buNone/>
            </a:pPr>
            <a:r>
              <a:rPr lang="en-US" sz="2000" b="1" dirty="0" smtClean="0"/>
              <a:t>Do </a:t>
            </a:r>
            <a:r>
              <a:rPr lang="en-US" sz="2000" b="1" dirty="0"/>
              <a:t>you listen to the entire pitch or </a:t>
            </a:r>
            <a:r>
              <a:rPr lang="en-US" sz="2000" b="1" dirty="0" smtClean="0"/>
              <a:t>do </a:t>
            </a:r>
            <a:r>
              <a:rPr lang="en-US" sz="2000" b="1" dirty="0"/>
              <a:t>you quickly put down the phone? </a:t>
            </a:r>
            <a:endParaRPr lang="en-US" sz="2000" b="1" dirty="0" smtClean="0"/>
          </a:p>
        </p:txBody>
      </p:sp>
    </p:spTree>
    <p:extLst>
      <p:ext uri="{BB962C8B-B14F-4D97-AF65-F5344CB8AC3E}">
        <p14:creationId xmlns:p14="http://schemas.microsoft.com/office/powerpoint/2010/main" val="34896850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Representativeness shortcuts and errors</a:t>
            </a:r>
            <a:endParaRPr lang="en-US" sz="2400" dirty="0">
              <a:latin typeface="+mn-lt"/>
            </a:endParaRPr>
          </a:p>
        </p:txBody>
      </p:sp>
      <p:sp>
        <p:nvSpPr>
          <p:cNvPr id="3" name="Content Placeholder 2"/>
          <p:cNvSpPr>
            <a:spLocks noGrp="1"/>
          </p:cNvSpPr>
          <p:nvPr>
            <p:ph idx="1"/>
          </p:nvPr>
        </p:nvSpPr>
        <p:spPr/>
        <p:txBody>
          <a:bodyPr>
            <a:normAutofit lnSpcReduction="10000"/>
          </a:bodyPr>
          <a:lstStyle/>
          <a:p>
            <a:pPr marL="0" indent="0">
              <a:buNone/>
            </a:pPr>
            <a:r>
              <a:rPr lang="en-US" sz="2000" b="1" dirty="0" smtClean="0"/>
              <a:t>As you </a:t>
            </a:r>
            <a:r>
              <a:rPr lang="en-US" sz="2000" b="1" dirty="0"/>
              <a:t>make </a:t>
            </a:r>
            <a:r>
              <a:rPr lang="en-US" sz="2000" b="1" dirty="0" smtClean="0"/>
              <a:t>your </a:t>
            </a:r>
            <a:r>
              <a:rPr lang="en-US" sz="2000" b="1" dirty="0"/>
              <a:t>decision to listen or quit</a:t>
            </a:r>
            <a:r>
              <a:rPr lang="en-US" sz="2000" b="1" dirty="0" smtClean="0"/>
              <a:t>, you </a:t>
            </a:r>
            <a:r>
              <a:rPr lang="en-US" sz="2000" b="1" dirty="0"/>
              <a:t>properly take into account two pieces of </a:t>
            </a:r>
            <a:r>
              <a:rPr lang="en-US" sz="2000" b="1" dirty="0" smtClean="0"/>
              <a:t>information</a:t>
            </a:r>
          </a:p>
          <a:p>
            <a:pPr marL="0" indent="0">
              <a:buNone/>
            </a:pPr>
            <a:endParaRPr lang="en-US" sz="2000" b="1" dirty="0" smtClean="0"/>
          </a:p>
          <a:p>
            <a:pPr marL="0" indent="0">
              <a:buNone/>
            </a:pPr>
            <a:r>
              <a:rPr lang="en-US" sz="2000" b="1" dirty="0" smtClean="0"/>
              <a:t>First </a:t>
            </a:r>
            <a:r>
              <a:rPr lang="en-US" sz="2000" b="1" dirty="0"/>
              <a:t>is representativeness information—how representative is this particular telemarketer of the group of telemarketers who were worth listening </a:t>
            </a:r>
            <a:r>
              <a:rPr lang="en-US" sz="2000" b="1" dirty="0" smtClean="0"/>
              <a:t>to</a:t>
            </a:r>
          </a:p>
          <a:p>
            <a:pPr marL="0" indent="0">
              <a:buNone/>
            </a:pPr>
            <a:endParaRPr lang="en-US" sz="2000" b="1" dirty="0" smtClean="0"/>
          </a:p>
          <a:p>
            <a:pPr marL="0" indent="0">
              <a:buNone/>
            </a:pPr>
            <a:r>
              <a:rPr lang="en-US" sz="2000" b="1" dirty="0" smtClean="0"/>
              <a:t>Second </a:t>
            </a:r>
            <a:r>
              <a:rPr lang="en-US" sz="2000" b="1" dirty="0"/>
              <a:t>is base-rate information—the proportion of the many telemarketers who have interrupted our dinners yet were worth listening </a:t>
            </a:r>
            <a:r>
              <a:rPr lang="en-US" sz="2000" b="1" dirty="0" smtClean="0"/>
              <a:t>to</a:t>
            </a:r>
          </a:p>
          <a:p>
            <a:pPr marL="0" indent="0">
              <a:buNone/>
            </a:pPr>
            <a:endParaRPr lang="en-US" sz="2000" b="1" dirty="0" smtClean="0"/>
          </a:p>
          <a:p>
            <a:pPr marL="0" indent="0">
              <a:buNone/>
            </a:pPr>
            <a:r>
              <a:rPr lang="en-US" sz="2000" b="1" dirty="0" smtClean="0"/>
              <a:t>You </a:t>
            </a:r>
            <a:r>
              <a:rPr lang="en-US" sz="2000" b="1" dirty="0"/>
              <a:t>put down the phone because base-rate information tells </a:t>
            </a:r>
            <a:r>
              <a:rPr lang="en-US" sz="2000" b="1" dirty="0" smtClean="0"/>
              <a:t>you </a:t>
            </a:r>
            <a:r>
              <a:rPr lang="en-US" sz="2000" b="1" dirty="0"/>
              <a:t>that few sales pitches are worth listening to, even though the voice of this particular telemarketer is </a:t>
            </a:r>
            <a:r>
              <a:rPr lang="en-US" sz="2000" b="1" dirty="0" smtClean="0"/>
              <a:t>pleasant </a:t>
            </a:r>
            <a:r>
              <a:rPr lang="en-US" sz="2000" b="1" dirty="0"/>
              <a:t>	</a:t>
            </a:r>
          </a:p>
          <a:p>
            <a:endParaRPr lang="en-US" dirty="0"/>
          </a:p>
        </p:txBody>
      </p:sp>
    </p:spTree>
    <p:extLst>
      <p:ext uri="{BB962C8B-B14F-4D97-AF65-F5344CB8AC3E}">
        <p14:creationId xmlns:p14="http://schemas.microsoft.com/office/powerpoint/2010/main" val="37975719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Representativeness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r>
              <a:rPr lang="en-US" sz="2000" b="1" dirty="0" smtClean="0"/>
              <a:t>Elizabeth Holmes </a:t>
            </a:r>
            <a:r>
              <a:rPr lang="en-US" sz="2000" b="1" dirty="0"/>
              <a:t>established a company, Theranos, offering a technology whereby a wide range of laboratory tests can be performed on a tiny sample of blood from a finger prick, eliminating the need for intravenous blood </a:t>
            </a:r>
            <a:r>
              <a:rPr lang="en-US" sz="2000" b="1" dirty="0" smtClean="0"/>
              <a:t>draws</a:t>
            </a:r>
          </a:p>
          <a:p>
            <a:pPr marL="0" indent="0">
              <a:buNone/>
            </a:pPr>
            <a:endParaRPr lang="en-US" sz="2000" b="1" dirty="0" smtClean="0"/>
          </a:p>
          <a:p>
            <a:pPr marL="0" indent="0">
              <a:buNone/>
            </a:pPr>
            <a:r>
              <a:rPr lang="en-US" sz="2000" b="1" dirty="0" smtClean="0"/>
              <a:t>The </a:t>
            </a:r>
            <a:r>
              <a:rPr lang="en-US" sz="2000" b="1" dirty="0"/>
              <a:t>company raised more than $400 million in venture capital and Holmes’ personal stake amounted to $4.5 </a:t>
            </a:r>
            <a:r>
              <a:rPr lang="en-US" sz="2000" b="1" dirty="0" smtClean="0"/>
              <a:t>billion</a:t>
            </a:r>
          </a:p>
          <a:p>
            <a:pPr marL="0" indent="0">
              <a:buNone/>
            </a:pPr>
            <a:endParaRPr lang="en-US" sz="2000" b="1" dirty="0" smtClean="0"/>
          </a:p>
          <a:p>
            <a:pPr marL="0" indent="0">
              <a:buNone/>
            </a:pPr>
            <a:r>
              <a:rPr lang="en-US" sz="2000" b="1" dirty="0" smtClean="0"/>
              <a:t>Subsequently</a:t>
            </a:r>
            <a:r>
              <a:rPr lang="en-US" sz="2000" b="1" dirty="0"/>
              <a:t>, doubts were raised about the effectiveness of the technology and the viability of the </a:t>
            </a:r>
            <a:r>
              <a:rPr lang="en-US" sz="2000" b="1" dirty="0" smtClean="0"/>
              <a:t>company</a:t>
            </a:r>
            <a:endParaRPr lang="en-US" sz="2000" b="1" dirty="0"/>
          </a:p>
        </p:txBody>
      </p:sp>
    </p:spTree>
    <p:extLst>
      <p:ext uri="{BB962C8B-B14F-4D97-AF65-F5344CB8AC3E}">
        <p14:creationId xmlns:p14="http://schemas.microsoft.com/office/powerpoint/2010/main" val="1264179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Representativeness shortcuts and errors</a:t>
            </a:r>
            <a:endParaRPr lang="en-US" sz="2400" dirty="0">
              <a:latin typeface="+mn-lt"/>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sz="2000" b="1" dirty="0" smtClean="0"/>
              <a:t>“</a:t>
            </a:r>
            <a:r>
              <a:rPr lang="en-US" sz="2000" b="1" dirty="0"/>
              <a:t>Like Bill Gates, Steve Jobs and Mark Zuckerberg, Ms. Holmes dropped out of </a:t>
            </a:r>
            <a:r>
              <a:rPr lang="en-US" sz="2000" b="1" dirty="0" smtClean="0"/>
              <a:t>college</a:t>
            </a:r>
          </a:p>
          <a:p>
            <a:pPr marL="0" indent="0">
              <a:buNone/>
            </a:pPr>
            <a:endParaRPr lang="en-US" sz="2000" b="1" dirty="0" smtClean="0"/>
          </a:p>
          <a:p>
            <a:pPr marL="0" indent="0">
              <a:buNone/>
            </a:pPr>
            <a:r>
              <a:rPr lang="en-US" sz="2000" b="1" dirty="0" smtClean="0"/>
              <a:t>Like </a:t>
            </a:r>
            <a:r>
              <a:rPr lang="en-US" sz="2000" b="1" dirty="0"/>
              <a:t>Steve Jobs, she wears a uniform of black turtlenecks, suggesting she has loftier things to think about than what to wear... </a:t>
            </a:r>
            <a:endParaRPr lang="en-US" sz="2000" b="1" dirty="0" smtClean="0"/>
          </a:p>
          <a:p>
            <a:pPr marL="0" indent="0">
              <a:buNone/>
            </a:pPr>
            <a:endParaRPr lang="en-US" sz="2000" b="1" dirty="0" smtClean="0"/>
          </a:p>
          <a:p>
            <a:pPr marL="0" indent="0">
              <a:buNone/>
            </a:pPr>
            <a:r>
              <a:rPr lang="en-US" sz="2000" b="1" dirty="0" smtClean="0"/>
              <a:t>Like </a:t>
            </a:r>
            <a:r>
              <a:rPr lang="en-US" sz="2000" b="1" dirty="0"/>
              <a:t>Mr. Jobs, she's picky about her diet</a:t>
            </a:r>
            <a:r>
              <a:rPr lang="en-US" sz="2000" b="1" dirty="0" smtClean="0"/>
              <a:t>…</a:t>
            </a:r>
          </a:p>
          <a:p>
            <a:pPr marL="0" indent="0">
              <a:buNone/>
            </a:pPr>
            <a:endParaRPr lang="en-US" sz="2000" b="1" dirty="0" smtClean="0"/>
          </a:p>
          <a:p>
            <a:pPr marL="0" indent="0">
              <a:buNone/>
            </a:pPr>
            <a:r>
              <a:rPr lang="en-US" sz="2000" b="1" dirty="0" smtClean="0"/>
              <a:t>And </a:t>
            </a:r>
            <a:r>
              <a:rPr lang="en-US" sz="2000" b="1" dirty="0"/>
              <a:t>like Google's co-founders, Larry Page and Sergey Brin (Don't Be Evil), and Mark Zuckerberg (Connect the World), her mission is </a:t>
            </a:r>
            <a:r>
              <a:rPr lang="en-US" sz="2000" b="1" dirty="0" smtClean="0"/>
              <a:t>lofty…“</a:t>
            </a:r>
            <a:r>
              <a:rPr lang="en-US" sz="2000" b="1" dirty="0"/>
              <a:t>One tiny drop changes </a:t>
            </a:r>
            <a:r>
              <a:rPr lang="en-US" sz="2000" b="1" dirty="0" smtClean="0"/>
              <a:t>everything" </a:t>
            </a:r>
          </a:p>
          <a:p>
            <a:pPr marL="0" indent="0">
              <a:buNone/>
            </a:pPr>
            <a:endParaRPr lang="en-US" sz="2000" b="1" dirty="0" smtClean="0"/>
          </a:p>
          <a:p>
            <a:pPr marL="0" indent="0">
              <a:buNone/>
            </a:pPr>
            <a:r>
              <a:rPr lang="en-US" sz="2000" b="1" dirty="0" smtClean="0"/>
              <a:t>But </a:t>
            </a:r>
            <a:r>
              <a:rPr lang="en-US" sz="2000" b="1" dirty="0"/>
              <a:t>investors in Holmes’ Theranos might have neglected to examine base-rate information, the ratio of the number of ventures that fail to the number of ventures that succeed as much as those of Bill Gates, Steve Jobs, Mark Zuckerberg, and Larry Page and Sergey </a:t>
            </a:r>
            <a:r>
              <a:rPr lang="en-US" sz="2000" b="1" dirty="0" smtClean="0"/>
              <a:t>Brin</a:t>
            </a:r>
            <a:endParaRPr lang="en-US" sz="2000" b="1" dirty="0"/>
          </a:p>
        </p:txBody>
      </p:sp>
    </p:spTree>
    <p:extLst>
      <p:ext uri="{BB962C8B-B14F-4D97-AF65-F5344CB8AC3E}">
        <p14:creationId xmlns:p14="http://schemas.microsoft.com/office/powerpoint/2010/main" val="808944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smtClean="0">
                <a:latin typeface="+mn-lt"/>
              </a:rPr>
              <a:t>Cognitive shortcuts and errors</a:t>
            </a:r>
            <a:endParaRPr lang="en-US" sz="2400" b="1" dirty="0">
              <a:latin typeface="+mn-lt"/>
            </a:endParaRPr>
          </a:p>
        </p:txBody>
      </p:sp>
      <p:sp>
        <p:nvSpPr>
          <p:cNvPr id="3" name="Content Placeholder 2"/>
          <p:cNvSpPr>
            <a:spLocks noGrp="1"/>
          </p:cNvSpPr>
          <p:nvPr>
            <p:ph idx="1"/>
          </p:nvPr>
        </p:nvSpPr>
        <p:spPr/>
        <p:txBody>
          <a:bodyPr>
            <a:normAutofit lnSpcReduction="10000"/>
          </a:bodyPr>
          <a:lstStyle/>
          <a:p>
            <a:pPr marL="0" indent="0">
              <a:buNone/>
            </a:pPr>
            <a:r>
              <a:rPr lang="en-US" sz="2000" b="1" dirty="0"/>
              <a:t>Cognitive shortcuts are part of the intuitive “blink” System 1 in our minds, leading to good choices in most of </a:t>
            </a:r>
            <a:r>
              <a:rPr lang="en-US" sz="2000" b="1" dirty="0" smtClean="0"/>
              <a:t>life</a:t>
            </a:r>
          </a:p>
          <a:p>
            <a:pPr marL="0" indent="0">
              <a:buNone/>
            </a:pPr>
            <a:endParaRPr lang="en-US" sz="2000" b="1" dirty="0" smtClean="0"/>
          </a:p>
          <a:p>
            <a:pPr marL="0" indent="0">
              <a:buNone/>
            </a:pPr>
            <a:r>
              <a:rPr lang="en-US" sz="2000" b="1" dirty="0" smtClean="0"/>
              <a:t>But </a:t>
            </a:r>
            <a:r>
              <a:rPr lang="en-US" sz="2000" b="1" dirty="0"/>
              <a:t>shortcuts turn into errors when they mislead us into poor choices. System 2, the reflective “think” system in our minds, leads to better choices when System 1 </a:t>
            </a:r>
            <a:r>
              <a:rPr lang="en-US" sz="2000" b="1" dirty="0" smtClean="0"/>
              <a:t>misleads </a:t>
            </a:r>
          </a:p>
          <a:p>
            <a:pPr marL="0" indent="0">
              <a:buNone/>
            </a:pPr>
            <a:endParaRPr lang="en-US" sz="2000" b="1" dirty="0" smtClean="0"/>
          </a:p>
          <a:p>
            <a:pPr marL="0" indent="0">
              <a:buNone/>
            </a:pPr>
            <a:r>
              <a:rPr lang="en-US" sz="2000" b="1" dirty="0" smtClean="0"/>
              <a:t>People </a:t>
            </a:r>
            <a:r>
              <a:rPr lang="en-US" sz="2000" b="1" dirty="0"/>
              <a:t>with knowledge of human behavior and financial facts employ cognitive shortcuts correctly, whereas people lacking such knowledge commit cognitive errors as they employ them </a:t>
            </a:r>
            <a:r>
              <a:rPr lang="en-US" sz="2000" b="1" dirty="0" smtClean="0"/>
              <a:t>incorrectly</a:t>
            </a:r>
          </a:p>
          <a:p>
            <a:pPr marL="0" indent="0">
              <a:buNone/>
            </a:pPr>
            <a:endParaRPr lang="en-US" sz="2000" b="1" dirty="0"/>
          </a:p>
          <a:p>
            <a:pPr marL="0" indent="0">
              <a:buNone/>
            </a:pPr>
            <a:r>
              <a:rPr lang="en-US" sz="2000" b="1" dirty="0" smtClean="0"/>
              <a:t>We </a:t>
            </a:r>
            <a:r>
              <a:rPr lang="en-US" sz="2000" b="1" dirty="0"/>
              <a:t>know cognitive shortcuts also as cognitive rules-of-thumb and as cognitive </a:t>
            </a:r>
            <a:r>
              <a:rPr lang="en-US" sz="2000" b="1" dirty="0" smtClean="0"/>
              <a:t>heuristics </a:t>
            </a:r>
            <a:endParaRPr lang="en-US" sz="2000" b="1" dirty="0"/>
          </a:p>
          <a:p>
            <a:endParaRPr lang="en-US" dirty="0"/>
          </a:p>
        </p:txBody>
      </p:sp>
    </p:spTree>
    <p:extLst>
      <p:ext uri="{BB962C8B-B14F-4D97-AF65-F5344CB8AC3E}">
        <p14:creationId xmlns:p14="http://schemas.microsoft.com/office/powerpoint/2010/main" val="33193018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200" dirty="0" smtClean="0">
                <a:latin typeface="+mn-lt"/>
              </a:rPr>
              <a:t>Investors </a:t>
            </a:r>
            <a:r>
              <a:rPr lang="en-US" sz="2200" dirty="0">
                <a:latin typeface="+mn-lt"/>
              </a:rPr>
              <a:t>extrapolate past portfolio returns into future portfolio returns, expecting high returns following high returns and low returns following low </a:t>
            </a:r>
            <a:r>
              <a:rPr lang="en-US" sz="2200" dirty="0" smtClean="0">
                <a:latin typeface="+mn-lt"/>
              </a:rPr>
              <a:t>returns</a:t>
            </a:r>
            <a:br>
              <a:rPr lang="en-US" sz="2200" dirty="0" smtClean="0">
                <a:latin typeface="+mn-lt"/>
              </a:rPr>
            </a:br>
            <a:r>
              <a:rPr lang="en-US" sz="2200" dirty="0">
                <a:latin typeface="+mn-lt"/>
              </a:rPr>
              <a:t/>
            </a:r>
            <a:br>
              <a:rPr lang="en-US" sz="2200" dirty="0">
                <a:latin typeface="+mn-lt"/>
              </a:rPr>
            </a:br>
            <a:r>
              <a:rPr lang="en-US" sz="1800" dirty="0">
                <a:latin typeface="+mn-lt"/>
              </a:rPr>
              <a:t/>
            </a:r>
            <a:br>
              <a:rPr lang="en-US" sz="1800" dirty="0">
                <a:latin typeface="+mn-lt"/>
              </a:rPr>
            </a:br>
            <a:endParaRPr lang="en-US" sz="1800" dirty="0">
              <a:latin typeface="+mn-lt"/>
            </a:endParaRPr>
          </a:p>
        </p:txBody>
      </p:sp>
      <p:sp>
        <p:nvSpPr>
          <p:cNvPr id="3" name="Content Placeholder 2"/>
          <p:cNvSpPr>
            <a:spLocks noGrp="1"/>
          </p:cNvSpPr>
          <p:nvPr>
            <p:ph idx="1"/>
          </p:nvPr>
        </p:nvSpPr>
        <p:spPr/>
        <p:txBody>
          <a:bodyPr/>
          <a:lstStyle/>
          <a:p>
            <a:endParaRPr lang="en-US" dirty="0"/>
          </a:p>
        </p:txBody>
      </p:sp>
      <p:graphicFrame>
        <p:nvGraphicFramePr>
          <p:cNvPr id="4" name="Chart 3"/>
          <p:cNvGraphicFramePr>
            <a:graphicFrameLocks noGrp="1"/>
          </p:cNvGraphicFramePr>
          <p:nvPr>
            <p:extLst>
              <p:ext uri="{D42A27DB-BD31-4B8C-83A1-F6EECF244321}">
                <p14:modId xmlns:p14="http://schemas.microsoft.com/office/powerpoint/2010/main" val="2130497505"/>
              </p:ext>
            </p:extLst>
          </p:nvPr>
        </p:nvGraphicFramePr>
        <p:xfrm>
          <a:off x="498764" y="1066954"/>
          <a:ext cx="7325371" cy="49337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155173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Representativeness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lvl="0" indent="0">
              <a:buNone/>
            </a:pPr>
            <a:endParaRPr lang="en-US" sz="2000" dirty="0" smtClean="0"/>
          </a:p>
          <a:p>
            <a:pPr marL="0" lvl="0" indent="0">
              <a:buNone/>
            </a:pPr>
            <a:endParaRPr lang="en-US" sz="2000" dirty="0" smtClean="0"/>
          </a:p>
          <a:p>
            <a:pPr marL="0" lvl="0" indent="0">
              <a:buNone/>
            </a:pPr>
            <a:r>
              <a:rPr lang="en-US" sz="2000" b="1" dirty="0" smtClean="0"/>
              <a:t>Imagine </a:t>
            </a:r>
            <a:r>
              <a:rPr lang="en-US" sz="2000" b="1" dirty="0"/>
              <a:t>that you toss a coin </a:t>
            </a:r>
            <a:r>
              <a:rPr lang="en-US" sz="2000" b="1" dirty="0" smtClean="0"/>
              <a:t>10 </a:t>
            </a:r>
            <a:r>
              <a:rPr lang="en-US" sz="2000" b="1" dirty="0"/>
              <a:t>times in a </a:t>
            </a:r>
            <a:r>
              <a:rPr lang="en-US" sz="2000" b="1" dirty="0" smtClean="0"/>
              <a:t>row </a:t>
            </a:r>
          </a:p>
          <a:p>
            <a:pPr marL="0" lvl="0" indent="0">
              <a:buNone/>
            </a:pPr>
            <a:endParaRPr lang="en-US" sz="2000" b="1" dirty="0" smtClean="0"/>
          </a:p>
          <a:p>
            <a:pPr marL="0" lvl="0" indent="0">
              <a:buNone/>
            </a:pPr>
            <a:r>
              <a:rPr lang="en-US" sz="2000" b="1" dirty="0" smtClean="0"/>
              <a:t>Write </a:t>
            </a:r>
            <a:r>
              <a:rPr lang="en-US" sz="2000" b="1" dirty="0"/>
              <a:t>down your guess of a typical sequence of heads and </a:t>
            </a:r>
            <a:r>
              <a:rPr lang="en-US" sz="2000" b="1" dirty="0" smtClean="0"/>
              <a:t>tails</a:t>
            </a:r>
          </a:p>
          <a:p>
            <a:pPr marL="0" indent="0">
              <a:buNone/>
            </a:pPr>
            <a:r>
              <a:rPr lang="en-US" sz="2000" b="1" dirty="0"/>
              <a:t>(Mark H for heads and T for tails) </a:t>
            </a:r>
          </a:p>
          <a:p>
            <a:pPr marL="0" lvl="0" indent="0">
              <a:buNone/>
            </a:pPr>
            <a:endParaRPr lang="en-US" b="1" dirty="0" smtClean="0"/>
          </a:p>
          <a:p>
            <a:endParaRPr lang="en-US" dirty="0"/>
          </a:p>
        </p:txBody>
      </p:sp>
    </p:spTree>
    <p:extLst>
      <p:ext uri="{BB962C8B-B14F-4D97-AF65-F5344CB8AC3E}">
        <p14:creationId xmlns:p14="http://schemas.microsoft.com/office/powerpoint/2010/main" val="3313403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Representativeness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smtClean="0"/>
              <a:t>Now </a:t>
            </a:r>
            <a:r>
              <a:rPr lang="en-US" sz="2000" b="1" dirty="0"/>
              <a:t>toss a coin </a:t>
            </a:r>
            <a:r>
              <a:rPr lang="en-US" sz="2000" b="1" dirty="0" smtClean="0"/>
              <a:t>10 </a:t>
            </a:r>
            <a:r>
              <a:rPr lang="en-US" sz="2000" b="1" dirty="0"/>
              <a:t>times in a row and write down the outcome of each toss as H or T.</a:t>
            </a:r>
          </a:p>
          <a:p>
            <a:pPr marL="0" indent="0">
              <a:buNone/>
            </a:pPr>
            <a:endParaRPr lang="en-US" sz="2000" b="1" dirty="0" smtClean="0"/>
          </a:p>
          <a:p>
            <a:pPr marL="0" indent="0">
              <a:buNone/>
            </a:pPr>
            <a:r>
              <a:rPr lang="en-US" sz="2000" b="1" dirty="0" smtClean="0"/>
              <a:t>Compare </a:t>
            </a:r>
            <a:r>
              <a:rPr lang="en-US" sz="2000" b="1" dirty="0"/>
              <a:t>the number of “reversals” in the guessed toss and the actual </a:t>
            </a:r>
            <a:r>
              <a:rPr lang="en-US" sz="2000" b="1" dirty="0" smtClean="0"/>
              <a:t>toss </a:t>
            </a:r>
          </a:p>
          <a:p>
            <a:pPr marL="0" indent="0">
              <a:buNone/>
            </a:pPr>
            <a:r>
              <a:rPr lang="en-US" sz="2000" b="1" dirty="0" smtClean="0"/>
              <a:t>A </a:t>
            </a:r>
            <a:r>
              <a:rPr lang="en-US" sz="2000" b="1" dirty="0"/>
              <a:t>reversal is H followed by T, or T followed by </a:t>
            </a:r>
            <a:r>
              <a:rPr lang="en-US" sz="2000" b="1" dirty="0" smtClean="0"/>
              <a:t>H</a:t>
            </a:r>
          </a:p>
          <a:p>
            <a:pPr marL="0" indent="0">
              <a:buNone/>
            </a:pPr>
            <a:r>
              <a:rPr lang="en-US" sz="2000" b="1" dirty="0" smtClean="0"/>
              <a:t>For </a:t>
            </a:r>
            <a:r>
              <a:rPr lang="en-US" sz="2000" b="1" dirty="0"/>
              <a:t>example, HHHTTH has 2 </a:t>
            </a:r>
            <a:r>
              <a:rPr lang="en-US" sz="2000" b="1" dirty="0" smtClean="0"/>
              <a:t>reversals</a:t>
            </a:r>
            <a:endParaRPr lang="en-US" sz="2000" b="1" dirty="0"/>
          </a:p>
          <a:p>
            <a:pPr marL="0" indent="0">
              <a:buNone/>
            </a:pPr>
            <a:endParaRPr lang="en-US" sz="2000" b="1" dirty="0" smtClean="0"/>
          </a:p>
          <a:p>
            <a:pPr marL="0" indent="0">
              <a:buNone/>
            </a:pPr>
            <a:r>
              <a:rPr lang="en-US" sz="2000" b="1" dirty="0" smtClean="0"/>
              <a:t>How </a:t>
            </a:r>
            <a:r>
              <a:rPr lang="en-US" sz="2000" b="1" dirty="0"/>
              <a:t>does the number of reversals in your guessed sequence differ from the number of reversals in your actual sequence? </a:t>
            </a:r>
            <a:endParaRPr lang="en-US" sz="2000" b="1" dirty="0" smtClean="0"/>
          </a:p>
          <a:p>
            <a:pPr marL="0" indent="0">
              <a:buNone/>
            </a:pPr>
            <a:r>
              <a:rPr lang="en-US" sz="2000" b="1" dirty="0" smtClean="0"/>
              <a:t>What </a:t>
            </a:r>
            <a:r>
              <a:rPr lang="en-US" sz="2000" b="1" dirty="0"/>
              <a:t>does the difference tell you about what we see as representative of a random sequence?</a:t>
            </a:r>
          </a:p>
          <a:p>
            <a:endParaRPr lang="en-US" sz="2000" b="1" dirty="0"/>
          </a:p>
        </p:txBody>
      </p:sp>
    </p:spTree>
    <p:extLst>
      <p:ext uri="{BB962C8B-B14F-4D97-AF65-F5344CB8AC3E}">
        <p14:creationId xmlns:p14="http://schemas.microsoft.com/office/powerpoint/2010/main" val="23076465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Representativeness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lvl="0" indent="0">
              <a:buNone/>
            </a:pPr>
            <a:r>
              <a:rPr lang="en-US" sz="2400" b="1" dirty="0" smtClean="0"/>
              <a:t>Question</a:t>
            </a:r>
          </a:p>
          <a:p>
            <a:pPr marL="0" lvl="0" indent="0">
              <a:buNone/>
            </a:pPr>
            <a:endParaRPr lang="en-US" sz="2000" b="1" dirty="0" smtClean="0"/>
          </a:p>
          <a:p>
            <a:pPr marL="0" lvl="0" indent="0">
              <a:buNone/>
            </a:pPr>
            <a:r>
              <a:rPr lang="en-US" sz="2000" b="1" dirty="0" smtClean="0"/>
              <a:t>Which </a:t>
            </a:r>
            <a:r>
              <a:rPr lang="en-US" sz="2000" b="1" dirty="0"/>
              <a:t>of the following is more likely, a or b? Why?</a:t>
            </a:r>
          </a:p>
          <a:p>
            <a:pPr marL="0" lvl="0" indent="0">
              <a:buNone/>
            </a:pPr>
            <a:endParaRPr lang="en-US" sz="2000" b="1" dirty="0" smtClean="0"/>
          </a:p>
          <a:p>
            <a:pPr marL="0" lvl="0" indent="0">
              <a:buNone/>
            </a:pPr>
            <a:r>
              <a:rPr lang="en-US" sz="2000" b="1" dirty="0" smtClean="0"/>
              <a:t>a. A </a:t>
            </a:r>
            <a:r>
              <a:rPr lang="en-US" sz="2000" b="1" dirty="0"/>
              <a:t>war between the U.S. and Iran</a:t>
            </a:r>
          </a:p>
          <a:p>
            <a:pPr marL="0" lvl="0" indent="0">
              <a:buNone/>
            </a:pPr>
            <a:endParaRPr lang="en-US" sz="2000" b="1" dirty="0" smtClean="0"/>
          </a:p>
          <a:p>
            <a:pPr marL="0" lvl="0" indent="0">
              <a:buNone/>
            </a:pPr>
            <a:r>
              <a:rPr lang="en-US" sz="2000" b="1" dirty="0" smtClean="0"/>
              <a:t>b. Neither </a:t>
            </a:r>
            <a:r>
              <a:rPr lang="en-US" sz="2000" b="1" dirty="0"/>
              <a:t>the U.S. nor Iran intended to attack the other, but Israeli Air Force jets blew up nuclear facilities in Bushehr, </a:t>
            </a:r>
            <a:r>
              <a:rPr lang="en-US" sz="2000" b="1" dirty="0" err="1"/>
              <a:t>Fordow</a:t>
            </a:r>
            <a:r>
              <a:rPr lang="en-US" sz="2000" b="1" dirty="0"/>
              <a:t>, and </a:t>
            </a:r>
            <a:r>
              <a:rPr lang="en-US" sz="2000" b="1" dirty="0" err="1"/>
              <a:t>Natanz</a:t>
            </a:r>
            <a:r>
              <a:rPr lang="en-US" sz="2000" b="1" dirty="0"/>
              <a:t>. Iran responded with a barrage of Hezbollah rockets in northern Israel and Hamas rained rockets on Tel Aviv. American embassies were torched in Paris and Berlin, and the American ambassador in Japan was assassinated, drawing the U.S. into a war with </a:t>
            </a:r>
            <a:r>
              <a:rPr lang="en-US" sz="2000" b="1" dirty="0" smtClean="0"/>
              <a:t>Iran</a:t>
            </a:r>
            <a:endParaRPr lang="en-US" sz="2000" b="1" dirty="0"/>
          </a:p>
          <a:p>
            <a:endParaRPr lang="en-US" sz="2000" b="1" dirty="0"/>
          </a:p>
        </p:txBody>
      </p:sp>
    </p:spTree>
    <p:extLst>
      <p:ext uri="{BB962C8B-B14F-4D97-AF65-F5344CB8AC3E}">
        <p14:creationId xmlns:p14="http://schemas.microsoft.com/office/powerpoint/2010/main" val="29241307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Representativeness shortcuts and errors</a:t>
            </a:r>
            <a:endParaRPr lang="en-US" sz="2400" dirty="0">
              <a:latin typeface="+mn-lt"/>
            </a:endParaRPr>
          </a:p>
        </p:txBody>
      </p:sp>
      <p:sp>
        <p:nvSpPr>
          <p:cNvPr id="3" name="Content Placeholder 2"/>
          <p:cNvSpPr>
            <a:spLocks noGrp="1"/>
          </p:cNvSpPr>
          <p:nvPr>
            <p:ph idx="1"/>
          </p:nvPr>
        </p:nvSpPr>
        <p:spPr/>
        <p:txBody>
          <a:bodyPr>
            <a:normAutofit lnSpcReduction="10000"/>
          </a:bodyPr>
          <a:lstStyle/>
          <a:p>
            <a:pPr marL="0" lvl="0" indent="0">
              <a:buNone/>
            </a:pPr>
            <a:r>
              <a:rPr lang="en-US" sz="2400" b="1" dirty="0" smtClean="0"/>
              <a:t>Question:</a:t>
            </a:r>
          </a:p>
          <a:p>
            <a:pPr marL="0" lvl="0" indent="0">
              <a:buNone/>
            </a:pPr>
            <a:endParaRPr lang="en-US" sz="2000" b="1" dirty="0" smtClean="0"/>
          </a:p>
          <a:p>
            <a:pPr marL="0" lvl="0" indent="0">
              <a:buNone/>
            </a:pPr>
            <a:r>
              <a:rPr lang="en-US" sz="2000" b="1" dirty="0" smtClean="0"/>
              <a:t>A </a:t>
            </a:r>
            <a:r>
              <a:rPr lang="en-US" sz="2000" b="1" dirty="0"/>
              <a:t>certain town is served by two </a:t>
            </a:r>
            <a:r>
              <a:rPr lang="en-US" sz="2000" b="1" dirty="0" smtClean="0"/>
              <a:t>hospitals</a:t>
            </a:r>
          </a:p>
          <a:p>
            <a:pPr marL="0" lvl="0" indent="0">
              <a:buNone/>
            </a:pPr>
            <a:endParaRPr lang="en-US" sz="2000" b="1" dirty="0" smtClean="0"/>
          </a:p>
          <a:p>
            <a:pPr marL="0" lvl="0" indent="0">
              <a:buNone/>
            </a:pPr>
            <a:r>
              <a:rPr lang="en-US" sz="2000" b="1" dirty="0" smtClean="0"/>
              <a:t>In </a:t>
            </a:r>
            <a:r>
              <a:rPr lang="en-US" sz="2000" b="1" dirty="0"/>
              <a:t>the larger hospital about 45 babies are born each day, and in the smaller hospital about 15 babies are born each </a:t>
            </a:r>
            <a:r>
              <a:rPr lang="en-US" sz="2000" b="1" dirty="0" smtClean="0"/>
              <a:t>day</a:t>
            </a:r>
          </a:p>
          <a:p>
            <a:pPr marL="0" lvl="0" indent="0">
              <a:buNone/>
            </a:pPr>
            <a:endParaRPr lang="en-US" sz="2000" b="1" dirty="0" smtClean="0"/>
          </a:p>
          <a:p>
            <a:pPr marL="0" lvl="0" indent="0">
              <a:buNone/>
            </a:pPr>
            <a:r>
              <a:rPr lang="en-US" sz="2000" b="1" dirty="0" smtClean="0"/>
              <a:t>As </a:t>
            </a:r>
            <a:r>
              <a:rPr lang="en-US" sz="2000" b="1" dirty="0"/>
              <a:t>you know, about 50% of all babies are boys, but the exact percentage varies from day to </a:t>
            </a:r>
            <a:r>
              <a:rPr lang="en-US" sz="2000" b="1" dirty="0" smtClean="0"/>
              <a:t>day</a:t>
            </a:r>
          </a:p>
          <a:p>
            <a:pPr marL="0" lvl="0" indent="0">
              <a:buNone/>
            </a:pPr>
            <a:endParaRPr lang="en-US" sz="2000" b="1" dirty="0" smtClean="0"/>
          </a:p>
          <a:p>
            <a:pPr marL="0" lvl="0" indent="0">
              <a:buNone/>
            </a:pPr>
            <a:r>
              <a:rPr lang="en-US" sz="2000" b="1" dirty="0" smtClean="0"/>
              <a:t>Sometimes </a:t>
            </a:r>
            <a:r>
              <a:rPr lang="en-US" sz="2000" b="1" dirty="0"/>
              <a:t>it is higher than 50%, sometimes </a:t>
            </a:r>
            <a:r>
              <a:rPr lang="en-US" sz="2000" b="1" dirty="0" smtClean="0"/>
              <a:t>lower</a:t>
            </a:r>
            <a:endParaRPr lang="en-US" sz="2000" b="1" dirty="0"/>
          </a:p>
          <a:p>
            <a:pPr marL="0" indent="0">
              <a:buNone/>
            </a:pPr>
            <a:r>
              <a:rPr lang="en-US" sz="2600" b="1" dirty="0" smtClean="0"/>
              <a:t> </a:t>
            </a:r>
            <a:endParaRPr lang="en-US" sz="2600" b="1" dirty="0"/>
          </a:p>
          <a:p>
            <a:endParaRPr lang="en-US" dirty="0"/>
          </a:p>
        </p:txBody>
      </p:sp>
    </p:spTree>
    <p:extLst>
      <p:ext uri="{BB962C8B-B14F-4D97-AF65-F5344CB8AC3E}">
        <p14:creationId xmlns:p14="http://schemas.microsoft.com/office/powerpoint/2010/main" val="28755003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Representativeness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lvl="0" indent="0">
              <a:buNone/>
            </a:pPr>
            <a:r>
              <a:rPr lang="en-US" sz="2400" b="1" dirty="0" smtClean="0"/>
              <a:t>Question:</a:t>
            </a:r>
          </a:p>
          <a:p>
            <a:pPr marL="0" lvl="0" indent="0">
              <a:buNone/>
            </a:pPr>
            <a:endParaRPr lang="en-US" dirty="0"/>
          </a:p>
          <a:p>
            <a:pPr marL="0" indent="0">
              <a:buNone/>
            </a:pPr>
            <a:r>
              <a:rPr lang="en-US" sz="2000" b="1" dirty="0" smtClean="0"/>
              <a:t>For </a:t>
            </a:r>
            <a:r>
              <a:rPr lang="en-US" sz="2000" b="1" dirty="0"/>
              <a:t>a period of 1 year, each hospital recorded the days on which more than 60% of the babies born were </a:t>
            </a:r>
            <a:r>
              <a:rPr lang="en-US" sz="2000" b="1" dirty="0" smtClean="0"/>
              <a:t>boys</a:t>
            </a:r>
          </a:p>
          <a:p>
            <a:pPr marL="0" indent="0">
              <a:buNone/>
            </a:pPr>
            <a:endParaRPr lang="en-US" sz="2000" b="1" dirty="0" smtClean="0"/>
          </a:p>
          <a:p>
            <a:pPr marL="0" indent="0">
              <a:buNone/>
            </a:pPr>
            <a:r>
              <a:rPr lang="en-US" sz="2000" b="1" dirty="0" smtClean="0"/>
              <a:t>Which </a:t>
            </a:r>
            <a:r>
              <a:rPr lang="en-US" sz="2000" b="1" dirty="0"/>
              <a:t>hospital do you think recorded more such days</a:t>
            </a:r>
            <a:r>
              <a:rPr lang="en-US" sz="2000" b="1" dirty="0" smtClean="0"/>
              <a:t>?</a:t>
            </a:r>
          </a:p>
          <a:p>
            <a:pPr marL="0" indent="0">
              <a:buNone/>
            </a:pPr>
            <a:endParaRPr lang="en-US" sz="2000" b="1" dirty="0"/>
          </a:p>
          <a:p>
            <a:pPr marL="0" lvl="0" indent="0">
              <a:buNone/>
            </a:pPr>
            <a:r>
              <a:rPr lang="en-US" sz="2000" b="1" dirty="0" smtClean="0"/>
              <a:t>a. The </a:t>
            </a:r>
            <a:r>
              <a:rPr lang="en-US" sz="2000" b="1" dirty="0"/>
              <a:t>larger hospital </a:t>
            </a:r>
          </a:p>
          <a:p>
            <a:pPr marL="0" lvl="0" indent="0">
              <a:buNone/>
            </a:pPr>
            <a:r>
              <a:rPr lang="en-US" sz="2000" b="1" dirty="0" smtClean="0"/>
              <a:t>b. The </a:t>
            </a:r>
            <a:r>
              <a:rPr lang="en-US" sz="2000" b="1" dirty="0"/>
              <a:t>smaller hospital </a:t>
            </a:r>
          </a:p>
          <a:p>
            <a:pPr marL="0" lvl="0" indent="0">
              <a:buNone/>
            </a:pPr>
            <a:r>
              <a:rPr lang="en-US" sz="2000" b="1" dirty="0" smtClean="0"/>
              <a:t>c. About </a:t>
            </a:r>
            <a:r>
              <a:rPr lang="en-US" sz="2000" b="1" dirty="0"/>
              <a:t>the same (that is, within 5% of each other) </a:t>
            </a:r>
          </a:p>
          <a:p>
            <a:pPr marL="0" indent="0">
              <a:buNone/>
            </a:pPr>
            <a:endParaRPr lang="en-US" sz="2000" b="1" dirty="0"/>
          </a:p>
          <a:p>
            <a:endParaRPr lang="en-US" dirty="0"/>
          </a:p>
        </p:txBody>
      </p:sp>
    </p:spTree>
    <p:extLst>
      <p:ext uri="{BB962C8B-B14F-4D97-AF65-F5344CB8AC3E}">
        <p14:creationId xmlns:p14="http://schemas.microsoft.com/office/powerpoint/2010/main" val="36848989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Availability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dirty="0" smtClean="0"/>
          </a:p>
          <a:p>
            <a:pPr marL="0" indent="0">
              <a:buNone/>
            </a:pPr>
            <a:endParaRPr lang="en-US" sz="2000" dirty="0"/>
          </a:p>
          <a:p>
            <a:pPr marL="0" indent="0">
              <a:buNone/>
            </a:pPr>
            <a:r>
              <a:rPr lang="en-US" sz="2000" b="1" dirty="0" smtClean="0"/>
              <a:t>We </a:t>
            </a:r>
            <a:r>
              <a:rPr lang="en-US" sz="2000" b="1" dirty="0"/>
              <a:t>use availability shortcuts when we assess the probability of events by information that is readily available in our </a:t>
            </a:r>
            <a:r>
              <a:rPr lang="en-US" sz="2000" b="1" dirty="0" smtClean="0"/>
              <a:t>minds</a:t>
            </a:r>
          </a:p>
          <a:p>
            <a:pPr marL="0" indent="0">
              <a:buNone/>
            </a:pPr>
            <a:endParaRPr lang="en-US" sz="2000" b="1" dirty="0"/>
          </a:p>
          <a:p>
            <a:pPr marL="0" indent="0">
              <a:buNone/>
            </a:pPr>
            <a:r>
              <a:rPr lang="en-US" sz="2000" b="1" dirty="0" smtClean="0"/>
              <a:t>We </a:t>
            </a:r>
            <a:r>
              <a:rPr lang="en-US" sz="2000" b="1" dirty="0"/>
              <a:t>use availability shortcuts well when all the information is available in our minds, or when we are aware that not all the information is available in our </a:t>
            </a:r>
            <a:r>
              <a:rPr lang="en-US" sz="2000" b="1" dirty="0" smtClean="0"/>
              <a:t>minds</a:t>
            </a:r>
          </a:p>
          <a:p>
            <a:pPr marL="0" indent="0">
              <a:buNone/>
            </a:pPr>
            <a:endParaRPr lang="en-US" sz="2000" b="1" dirty="0"/>
          </a:p>
          <a:p>
            <a:pPr marL="0" indent="0">
              <a:buNone/>
            </a:pPr>
            <a:r>
              <a:rPr lang="en-US" sz="2000" b="1" dirty="0" smtClean="0"/>
              <a:t>We </a:t>
            </a:r>
            <a:r>
              <a:rPr lang="en-US" sz="2000" b="1" dirty="0"/>
              <a:t>commit availability errors when not all the information is available in our minds, but or we are not aware of its </a:t>
            </a:r>
            <a:r>
              <a:rPr lang="en-US" sz="2000" b="1" dirty="0" smtClean="0"/>
              <a:t>absence</a:t>
            </a:r>
            <a:endParaRPr lang="en-US" sz="2000" b="1" dirty="0"/>
          </a:p>
        </p:txBody>
      </p:sp>
    </p:spTree>
    <p:extLst>
      <p:ext uri="{BB962C8B-B14F-4D97-AF65-F5344CB8AC3E}">
        <p14:creationId xmlns:p14="http://schemas.microsoft.com/office/powerpoint/2010/main" val="9235484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Availability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endParaRPr lang="en-US" sz="2000" b="1" dirty="0" smtClean="0"/>
          </a:p>
          <a:p>
            <a:pPr marL="0" indent="0">
              <a:buNone/>
            </a:pPr>
            <a:r>
              <a:rPr lang="en-US" sz="2000" b="1" dirty="0" smtClean="0"/>
              <a:t>We </a:t>
            </a:r>
            <a:r>
              <a:rPr lang="en-US" sz="2000" b="1" dirty="0"/>
              <a:t>use availability shortcuts when we assess the probability that our airplane would arrive on time by retrieving from our minds the proportion of our flights that have arrived on time, yet </a:t>
            </a:r>
            <a:r>
              <a:rPr lang="en-US" sz="2000" b="1" i="1" dirty="0"/>
              <a:t>aware</a:t>
            </a:r>
            <a:r>
              <a:rPr lang="en-US" sz="2000" b="1" dirty="0"/>
              <a:t> that the proportion among all flights is likely different. </a:t>
            </a:r>
            <a:endParaRPr lang="en-US" sz="2000" b="1" dirty="0" smtClean="0"/>
          </a:p>
          <a:p>
            <a:pPr marL="0" indent="0">
              <a:buNone/>
            </a:pPr>
            <a:endParaRPr lang="en-US" sz="2000" b="1" dirty="0" smtClean="0"/>
          </a:p>
          <a:p>
            <a:pPr marL="0" indent="0">
              <a:buNone/>
            </a:pPr>
            <a:r>
              <a:rPr lang="en-US" sz="2000" b="1" dirty="0" smtClean="0"/>
              <a:t>We </a:t>
            </a:r>
            <a:r>
              <a:rPr lang="en-US" sz="2000" b="1" dirty="0"/>
              <a:t>commit availability errors when we assess that probability by our flight experience, yet </a:t>
            </a:r>
            <a:r>
              <a:rPr lang="en-US" sz="2000" b="1" i="1" dirty="0"/>
              <a:t>unaware</a:t>
            </a:r>
            <a:r>
              <a:rPr lang="en-US" sz="2000" b="1" dirty="0"/>
              <a:t> that the proportion among all flights is likely </a:t>
            </a:r>
            <a:r>
              <a:rPr lang="en-US" sz="2000" b="1" dirty="0" smtClean="0"/>
              <a:t>different</a:t>
            </a:r>
          </a:p>
          <a:p>
            <a:endParaRPr lang="en-US" dirty="0"/>
          </a:p>
        </p:txBody>
      </p:sp>
    </p:spTree>
    <p:extLst>
      <p:ext uri="{BB962C8B-B14F-4D97-AF65-F5344CB8AC3E}">
        <p14:creationId xmlns:p14="http://schemas.microsoft.com/office/powerpoint/2010/main" val="39535914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Availability shortcuts and errors</a:t>
            </a:r>
            <a:endParaRPr lang="en-US" sz="2400" dirty="0">
              <a:latin typeface="+mn-lt"/>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sz="2000" b="1" dirty="0" smtClean="0"/>
              <a:t>We </a:t>
            </a:r>
            <a:r>
              <a:rPr lang="en-US" sz="2000" b="1" dirty="0"/>
              <a:t>commit availability errors when our retrieval process is biased, as when friends who beat the market share their stories with us but friends who lag the market do </a:t>
            </a:r>
            <a:r>
              <a:rPr lang="en-US" sz="2000" b="1" dirty="0" smtClean="0"/>
              <a:t>not</a:t>
            </a:r>
          </a:p>
          <a:p>
            <a:pPr marL="0" indent="0">
              <a:buNone/>
            </a:pPr>
            <a:endParaRPr lang="en-US" sz="2000" b="1" dirty="0" smtClean="0"/>
          </a:p>
          <a:p>
            <a:pPr marL="0" indent="0">
              <a:buNone/>
            </a:pPr>
            <a:r>
              <a:rPr lang="en-US" sz="2000" b="1" dirty="0" smtClean="0"/>
              <a:t>And </a:t>
            </a:r>
            <a:r>
              <a:rPr lang="en-US" sz="2000" b="1" dirty="0"/>
              <a:t>we commit availability errors when our search processes are ineffective, as when we fail to search the performance records of all funds, not only those readily available in our </a:t>
            </a:r>
            <a:r>
              <a:rPr lang="en-US" sz="2000" b="1" dirty="0" smtClean="0"/>
              <a:t>minds </a:t>
            </a:r>
            <a:endParaRPr lang="en-US" sz="2000" b="1" dirty="0"/>
          </a:p>
          <a:p>
            <a:endParaRPr lang="en-US" dirty="0"/>
          </a:p>
        </p:txBody>
      </p:sp>
    </p:spTree>
    <p:extLst>
      <p:ext uri="{BB962C8B-B14F-4D97-AF65-F5344CB8AC3E}">
        <p14:creationId xmlns:p14="http://schemas.microsoft.com/office/powerpoint/2010/main" val="23550669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Confidence shortcuts and errors</a:t>
            </a:r>
            <a:endParaRPr lang="en-US" sz="2400" dirty="0">
              <a:latin typeface="+mn-lt"/>
            </a:endParaRPr>
          </a:p>
        </p:txBody>
      </p:sp>
      <p:sp>
        <p:nvSpPr>
          <p:cNvPr id="3" name="Content Placeholder 2"/>
          <p:cNvSpPr>
            <a:spLocks noGrp="1"/>
          </p:cNvSpPr>
          <p:nvPr>
            <p:ph idx="1"/>
          </p:nvPr>
        </p:nvSpPr>
        <p:spPr/>
        <p:txBody>
          <a:bodyPr>
            <a:normAutofit lnSpcReduction="10000"/>
          </a:bodyPr>
          <a:lstStyle/>
          <a:p>
            <a:pPr marL="0" indent="0">
              <a:buNone/>
            </a:pPr>
            <a:endParaRPr lang="en-US" sz="2000" b="1" dirty="0" smtClean="0"/>
          </a:p>
          <a:p>
            <a:pPr marL="0" indent="0">
              <a:buNone/>
            </a:pPr>
            <a:endParaRPr lang="en-US" sz="2000" b="1" dirty="0"/>
          </a:p>
          <a:p>
            <a:pPr marL="0" indent="0">
              <a:buNone/>
            </a:pPr>
            <a:r>
              <a:rPr lang="en-US" sz="2000" b="1" dirty="0" smtClean="0"/>
              <a:t>Confidence </a:t>
            </a:r>
            <a:r>
              <a:rPr lang="en-US" sz="2000" b="1" dirty="0"/>
              <a:t>shortcuts and errors are of three types – </a:t>
            </a:r>
            <a:r>
              <a:rPr lang="en-US" sz="2000" b="1" i="1" dirty="0"/>
              <a:t>estimation shortcuts and errors, placement shortcuts and errors, and precision shortcuts and </a:t>
            </a:r>
            <a:r>
              <a:rPr lang="en-US" sz="2000" b="1" i="1" dirty="0" smtClean="0"/>
              <a:t>errors</a:t>
            </a:r>
            <a:endParaRPr lang="en-US" sz="2000" b="1" dirty="0"/>
          </a:p>
          <a:p>
            <a:pPr marL="0" indent="0">
              <a:buNone/>
            </a:pPr>
            <a:endParaRPr lang="en-US" sz="2000" b="1" dirty="0" smtClean="0"/>
          </a:p>
          <a:p>
            <a:pPr marL="0" indent="0">
              <a:buNone/>
            </a:pPr>
            <a:r>
              <a:rPr lang="en-US" sz="2000" b="1" dirty="0" smtClean="0"/>
              <a:t>We </a:t>
            </a:r>
            <a:r>
              <a:rPr lang="en-US" sz="2000" b="1" dirty="0"/>
              <a:t>use confidence shortcuts well in estimation, placement, and precision when we assess them objectively and place objective confidence in </a:t>
            </a:r>
            <a:r>
              <a:rPr lang="en-US" sz="2000" b="1" dirty="0" smtClean="0"/>
              <a:t>them </a:t>
            </a:r>
          </a:p>
          <a:p>
            <a:pPr marL="0" indent="0">
              <a:buNone/>
            </a:pPr>
            <a:endParaRPr lang="en-US" sz="2000" b="1" dirty="0" smtClean="0"/>
          </a:p>
          <a:p>
            <a:pPr marL="0" indent="0">
              <a:buNone/>
            </a:pPr>
            <a:r>
              <a:rPr lang="en-US" sz="2000" b="1" dirty="0" smtClean="0"/>
              <a:t>We </a:t>
            </a:r>
            <a:r>
              <a:rPr lang="en-US" sz="2000" b="1" dirty="0"/>
              <a:t>commit overconfidence errors when we place too much confidence in them, and we commit underconfidence errors when we place too little confidence in </a:t>
            </a:r>
            <a:r>
              <a:rPr lang="en-US" sz="2000" b="1" dirty="0" smtClean="0"/>
              <a:t>them</a:t>
            </a:r>
            <a:endParaRPr lang="en-US" sz="2000" b="1" dirty="0"/>
          </a:p>
          <a:p>
            <a:endParaRPr lang="en-US" dirty="0"/>
          </a:p>
        </p:txBody>
      </p:sp>
    </p:spTree>
    <p:extLst>
      <p:ext uri="{BB962C8B-B14F-4D97-AF65-F5344CB8AC3E}">
        <p14:creationId xmlns:p14="http://schemas.microsoft.com/office/powerpoint/2010/main" val="2687231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Cognitive shortcuts and errors</a:t>
            </a:r>
            <a:endParaRPr lang="en-US" sz="2400" dirty="0">
              <a:latin typeface="+mn-lt"/>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2000" b="1" dirty="0"/>
              <a:t>There is no uniform list of cognitive shortcuts and associated errors, and not all cognitive shortcuts and associated errors on lists are distinct from one </a:t>
            </a:r>
            <a:r>
              <a:rPr lang="en-US" sz="2000" b="1" dirty="0" smtClean="0"/>
              <a:t>another</a:t>
            </a:r>
          </a:p>
          <a:p>
            <a:pPr marL="0" indent="0">
              <a:buNone/>
            </a:pPr>
            <a:endParaRPr lang="en-US" sz="2000" b="1" dirty="0" smtClean="0"/>
          </a:p>
          <a:p>
            <a:pPr marL="0" indent="0">
              <a:buNone/>
            </a:pPr>
            <a:r>
              <a:rPr lang="en-US" sz="2000" b="1" dirty="0" smtClean="0"/>
              <a:t>The chapter describes </a:t>
            </a:r>
            <a:r>
              <a:rPr lang="en-US" sz="2000" b="1" dirty="0"/>
              <a:t>cognitive shortcuts and associated errors most relevant in the context of finance, </a:t>
            </a:r>
            <a:r>
              <a:rPr lang="en-US" sz="2000" b="1" dirty="0" smtClean="0"/>
              <a:t>including:</a:t>
            </a:r>
          </a:p>
          <a:p>
            <a:pPr marL="0" indent="0">
              <a:buNone/>
            </a:pPr>
            <a:r>
              <a:rPr lang="en-US" sz="2000" b="1" dirty="0" smtClean="0"/>
              <a:t>Framing </a:t>
            </a:r>
          </a:p>
          <a:p>
            <a:pPr marL="0" indent="0">
              <a:buNone/>
            </a:pPr>
            <a:r>
              <a:rPr lang="en-US" sz="2000" b="1" dirty="0" smtClean="0"/>
              <a:t>Hindsight</a:t>
            </a:r>
            <a:endParaRPr lang="en-US" sz="2000" b="1" dirty="0"/>
          </a:p>
          <a:p>
            <a:pPr marL="0" indent="0">
              <a:buNone/>
            </a:pPr>
            <a:r>
              <a:rPr lang="en-US" sz="2000" b="1" dirty="0" smtClean="0"/>
              <a:t>Confirmation</a:t>
            </a:r>
          </a:p>
          <a:p>
            <a:pPr marL="0" indent="0">
              <a:buNone/>
            </a:pPr>
            <a:r>
              <a:rPr lang="en-US" sz="2000" b="1" dirty="0"/>
              <a:t>A</a:t>
            </a:r>
            <a:r>
              <a:rPr lang="en-US" sz="2000" b="1" dirty="0" smtClean="0"/>
              <a:t>nchoring </a:t>
            </a:r>
            <a:r>
              <a:rPr lang="en-US" sz="2000" b="1" dirty="0"/>
              <a:t>and </a:t>
            </a:r>
            <a:r>
              <a:rPr lang="en-US" sz="2000" b="1" dirty="0" smtClean="0"/>
              <a:t>adjustment</a:t>
            </a:r>
          </a:p>
          <a:p>
            <a:pPr marL="0" indent="0">
              <a:buNone/>
            </a:pPr>
            <a:r>
              <a:rPr lang="en-US" sz="2000" b="1" dirty="0" smtClean="0"/>
              <a:t>Representativeness</a:t>
            </a:r>
          </a:p>
          <a:p>
            <a:pPr marL="0" indent="0">
              <a:buNone/>
            </a:pPr>
            <a:r>
              <a:rPr lang="en-US" sz="2000" b="1" dirty="0" smtClean="0"/>
              <a:t>Availability</a:t>
            </a:r>
          </a:p>
          <a:p>
            <a:pPr marL="0" indent="0">
              <a:buNone/>
            </a:pPr>
            <a:r>
              <a:rPr lang="en-US" sz="2000" b="1" dirty="0" smtClean="0"/>
              <a:t>Confidence</a:t>
            </a:r>
            <a:endParaRPr lang="en-US" sz="2000" b="1" dirty="0"/>
          </a:p>
          <a:p>
            <a:endParaRPr lang="en-US" dirty="0"/>
          </a:p>
        </p:txBody>
      </p:sp>
    </p:spTree>
    <p:extLst>
      <p:ext uri="{BB962C8B-B14F-4D97-AF65-F5344CB8AC3E}">
        <p14:creationId xmlns:p14="http://schemas.microsoft.com/office/powerpoint/2010/main" val="26728788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Confidence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endParaRPr lang="en-US" sz="2000" b="1" dirty="0" smtClean="0"/>
          </a:p>
          <a:p>
            <a:pPr marL="0" indent="0">
              <a:buNone/>
            </a:pPr>
            <a:r>
              <a:rPr lang="en-US" sz="2000" b="1" dirty="0" smtClean="0"/>
              <a:t>We </a:t>
            </a:r>
            <a:r>
              <a:rPr lang="en-US" sz="2000" b="1" dirty="0"/>
              <a:t>commit </a:t>
            </a:r>
            <a:r>
              <a:rPr lang="en-US" sz="2000" b="1" i="1" dirty="0"/>
              <a:t>overestimation errors</a:t>
            </a:r>
            <a:r>
              <a:rPr lang="en-US" sz="2000" b="1" dirty="0"/>
              <a:t> if we expect a 12% portfolio return when objective assessment indicates that its expected return is 8</a:t>
            </a:r>
            <a:r>
              <a:rPr lang="en-US" sz="2000" b="1" dirty="0" smtClean="0"/>
              <a:t>%</a:t>
            </a:r>
          </a:p>
          <a:p>
            <a:pPr marL="0" indent="0">
              <a:buNone/>
            </a:pPr>
            <a:endParaRPr lang="en-US" sz="2000" b="1" dirty="0" smtClean="0"/>
          </a:p>
          <a:p>
            <a:pPr marL="0" indent="0">
              <a:buNone/>
            </a:pPr>
            <a:r>
              <a:rPr lang="en-US" sz="2000" b="1" dirty="0" smtClean="0"/>
              <a:t>We </a:t>
            </a:r>
            <a:r>
              <a:rPr lang="en-US" sz="2000" b="1" dirty="0"/>
              <a:t>commit </a:t>
            </a:r>
            <a:r>
              <a:rPr lang="en-US" sz="2000" b="1" i="1" dirty="0"/>
              <a:t>underestimation errors</a:t>
            </a:r>
            <a:r>
              <a:rPr lang="en-US" sz="2000" b="1" dirty="0"/>
              <a:t> if we expect a 6% portfolio </a:t>
            </a:r>
            <a:r>
              <a:rPr lang="en-US" sz="2000" b="1" dirty="0" smtClean="0"/>
              <a:t>return </a:t>
            </a:r>
            <a:endParaRPr lang="en-US" sz="2000" b="1" dirty="0"/>
          </a:p>
        </p:txBody>
      </p:sp>
    </p:spTree>
    <p:extLst>
      <p:ext uri="{BB962C8B-B14F-4D97-AF65-F5344CB8AC3E}">
        <p14:creationId xmlns:p14="http://schemas.microsoft.com/office/powerpoint/2010/main" val="19283378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Confidence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endParaRPr lang="en-US" sz="2000" b="1" dirty="0"/>
          </a:p>
          <a:p>
            <a:pPr marL="0" indent="0">
              <a:buNone/>
            </a:pPr>
            <a:r>
              <a:rPr lang="en-US" sz="2000" b="1" dirty="0" smtClean="0"/>
              <a:t>We </a:t>
            </a:r>
            <a:r>
              <a:rPr lang="en-US" sz="2000" b="1" dirty="0"/>
              <a:t>commit </a:t>
            </a:r>
            <a:r>
              <a:rPr lang="en-US" sz="2000" b="1" i="1" dirty="0"/>
              <a:t>overplacement errors</a:t>
            </a:r>
            <a:r>
              <a:rPr lang="en-US" sz="2000" b="1" dirty="0"/>
              <a:t> if we expect our portfolio return to place us among the top 10% of investor, when objective assessment would place us among the bottom 40</a:t>
            </a:r>
            <a:r>
              <a:rPr lang="en-US" sz="2000" b="1" dirty="0" smtClean="0"/>
              <a:t>% </a:t>
            </a:r>
          </a:p>
          <a:p>
            <a:pPr marL="0" indent="0">
              <a:buNone/>
            </a:pPr>
            <a:endParaRPr lang="en-US" sz="2000" b="1" dirty="0" smtClean="0"/>
          </a:p>
          <a:p>
            <a:pPr marL="0" indent="0">
              <a:buNone/>
            </a:pPr>
            <a:r>
              <a:rPr lang="en-US" sz="2000" b="1" dirty="0" smtClean="0"/>
              <a:t>We </a:t>
            </a:r>
            <a:r>
              <a:rPr lang="en-US" sz="2000" b="1" dirty="0"/>
              <a:t>commit </a:t>
            </a:r>
            <a:r>
              <a:rPr lang="en-US" sz="2000" b="1" i="1" dirty="0"/>
              <a:t>underplacement errors</a:t>
            </a:r>
            <a:r>
              <a:rPr lang="en-US" sz="2000" b="1" dirty="0"/>
              <a:t> if we expect our return to place us among the bottom 30</a:t>
            </a:r>
            <a:r>
              <a:rPr lang="en-US" sz="2000" b="1" dirty="0" smtClean="0"/>
              <a:t>% </a:t>
            </a:r>
            <a:endParaRPr lang="en-US" sz="2000" b="1" dirty="0"/>
          </a:p>
        </p:txBody>
      </p:sp>
    </p:spTree>
    <p:extLst>
      <p:ext uri="{BB962C8B-B14F-4D97-AF65-F5344CB8AC3E}">
        <p14:creationId xmlns:p14="http://schemas.microsoft.com/office/powerpoint/2010/main" val="37857349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Confidence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endParaRPr lang="en-US" sz="2000" b="1" dirty="0"/>
          </a:p>
          <a:p>
            <a:pPr marL="0" indent="0">
              <a:buNone/>
            </a:pPr>
            <a:r>
              <a:rPr lang="en-US" sz="2000" b="1" dirty="0" smtClean="0"/>
              <a:t>We </a:t>
            </a:r>
            <a:r>
              <a:rPr lang="en-US" sz="2000" b="1" dirty="0"/>
              <a:t>commit </a:t>
            </a:r>
            <a:r>
              <a:rPr lang="en-US" sz="2000" b="1" i="1" dirty="0"/>
              <a:t>overprecision errors</a:t>
            </a:r>
            <a:r>
              <a:rPr lang="en-US" sz="2000" b="1" dirty="0"/>
              <a:t> if we believe that there is a 90% probability that our portfolio return would fall between 10% and 14% when objective assessment indicates that there is a 90% probability that it would fall between a negative 10% return and a 26% </a:t>
            </a:r>
            <a:r>
              <a:rPr lang="en-US" sz="2000" b="1" dirty="0" smtClean="0"/>
              <a:t>return</a:t>
            </a:r>
          </a:p>
          <a:p>
            <a:pPr marL="0" indent="0">
              <a:buNone/>
            </a:pPr>
            <a:endParaRPr lang="en-US" sz="2000" b="1" dirty="0"/>
          </a:p>
          <a:p>
            <a:pPr marL="0" indent="0">
              <a:buNone/>
            </a:pPr>
            <a:r>
              <a:rPr lang="en-US" sz="2000" b="1" dirty="0" smtClean="0"/>
              <a:t>We </a:t>
            </a:r>
            <a:r>
              <a:rPr lang="en-US" sz="2000" b="1" dirty="0"/>
              <a:t>commit </a:t>
            </a:r>
            <a:r>
              <a:rPr lang="en-US" sz="2000" b="1" i="1" dirty="0"/>
              <a:t>underprecision errors</a:t>
            </a:r>
            <a:r>
              <a:rPr lang="en-US" sz="2000" b="1" dirty="0"/>
              <a:t> if we believe that there is a 90% probability that our portfolio return would fall between a negative 20% return and a 36% </a:t>
            </a:r>
            <a:r>
              <a:rPr lang="en-US" sz="2000" b="1" dirty="0" smtClean="0"/>
              <a:t>return </a:t>
            </a:r>
            <a:endParaRPr lang="en-US" sz="2000" b="1" dirty="0"/>
          </a:p>
        </p:txBody>
      </p:sp>
    </p:spTree>
    <p:extLst>
      <p:ext uri="{BB962C8B-B14F-4D97-AF65-F5344CB8AC3E}">
        <p14:creationId xmlns:p14="http://schemas.microsoft.com/office/powerpoint/2010/main" val="37060586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4"/>
          </a:xfrm>
        </p:spPr>
        <p:txBody>
          <a:bodyPr>
            <a:normAutofit fontScale="90000"/>
          </a:bodyPr>
          <a:lstStyle/>
          <a:p>
            <a:r>
              <a:rPr lang="en-US" sz="1800" dirty="0"/>
              <a:t>Stock market returns during the following 12 month expected by investors in June 1998</a:t>
            </a:r>
            <a:br>
              <a:rPr lang="en-US" sz="1800" dirty="0"/>
            </a:br>
            <a:endParaRPr lang="en-US" sz="1800" dirty="0"/>
          </a:p>
        </p:txBody>
      </p:sp>
      <p:sp>
        <p:nvSpPr>
          <p:cNvPr id="3" name="Content Placeholder 2"/>
          <p:cNvSpPr>
            <a:spLocks noGrp="1"/>
          </p:cNvSpPr>
          <p:nvPr>
            <p:ph idx="1"/>
          </p:nvPr>
        </p:nvSpPr>
        <p:spPr/>
        <p:txBody>
          <a:bodyPr/>
          <a:lstStyle/>
          <a:p>
            <a:endParaRPr lang="en-US" dirty="0"/>
          </a:p>
        </p:txBody>
      </p:sp>
      <p:graphicFrame>
        <p:nvGraphicFramePr>
          <p:cNvPr id="5" name="Chart 4"/>
          <p:cNvGraphicFramePr>
            <a:graphicFrameLocks noGrp="1"/>
          </p:cNvGraphicFramePr>
          <p:nvPr>
            <p:extLst/>
          </p:nvPr>
        </p:nvGraphicFramePr>
        <p:xfrm>
          <a:off x="794476" y="857250"/>
          <a:ext cx="7099082" cy="515166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0498545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485900"/>
          </a:xfrm>
        </p:spPr>
        <p:txBody>
          <a:bodyPr>
            <a:normAutofit/>
          </a:bodyPr>
          <a:lstStyle/>
          <a:p>
            <a:r>
              <a:rPr lang="en-US" sz="1800" dirty="0"/>
              <a:t>Stock market returns during the following 12 months expected by investors in June 2002</a:t>
            </a:r>
            <a:br>
              <a:rPr lang="en-US" sz="1800" dirty="0"/>
            </a:br>
            <a:endParaRPr lang="en-US" sz="1800" dirty="0"/>
          </a:p>
        </p:txBody>
      </p:sp>
      <p:sp>
        <p:nvSpPr>
          <p:cNvPr id="3" name="Content Placeholder 2"/>
          <p:cNvSpPr>
            <a:spLocks noGrp="1"/>
          </p:cNvSpPr>
          <p:nvPr>
            <p:ph idx="1"/>
          </p:nvPr>
        </p:nvSpPr>
        <p:spPr/>
        <p:txBody>
          <a:bodyPr/>
          <a:lstStyle/>
          <a:p>
            <a:endParaRPr lang="en-US" dirty="0"/>
          </a:p>
        </p:txBody>
      </p:sp>
      <p:graphicFrame>
        <p:nvGraphicFramePr>
          <p:cNvPr id="6" name="Chart 5"/>
          <p:cNvGraphicFramePr>
            <a:graphicFrameLocks noGrp="1"/>
          </p:cNvGraphicFramePr>
          <p:nvPr>
            <p:extLst/>
          </p:nvPr>
        </p:nvGraphicFramePr>
        <p:xfrm>
          <a:off x="712180" y="857250"/>
          <a:ext cx="7085366" cy="51417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591827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537855"/>
          </a:xfrm>
        </p:spPr>
        <p:txBody>
          <a:bodyPr>
            <a:normAutofit/>
          </a:bodyPr>
          <a:lstStyle/>
          <a:p>
            <a:r>
              <a:rPr lang="en-US" sz="1800" dirty="0"/>
              <a:t>6-month moving median of investors’ expectations of returns of their own portfolios and the stock market</a:t>
            </a:r>
            <a:br>
              <a:rPr lang="en-US" sz="1800" dirty="0"/>
            </a:br>
            <a:endParaRPr lang="en-US" sz="1800" dirty="0"/>
          </a:p>
        </p:txBody>
      </p:sp>
      <p:sp>
        <p:nvSpPr>
          <p:cNvPr id="3" name="Content Placeholder 2"/>
          <p:cNvSpPr>
            <a:spLocks noGrp="1"/>
          </p:cNvSpPr>
          <p:nvPr>
            <p:ph idx="1"/>
          </p:nvPr>
        </p:nvSpPr>
        <p:spPr/>
        <p:txBody>
          <a:bodyPr/>
          <a:lstStyle/>
          <a:p>
            <a:endParaRPr lang="en-US"/>
          </a:p>
        </p:txBody>
      </p:sp>
      <p:graphicFrame>
        <p:nvGraphicFramePr>
          <p:cNvPr id="5" name="Chart 4"/>
          <p:cNvGraphicFramePr>
            <a:graphicFrameLocks noGrp="1"/>
          </p:cNvGraphicFramePr>
          <p:nvPr>
            <p:extLst/>
          </p:nvPr>
        </p:nvGraphicFramePr>
        <p:xfrm>
          <a:off x="628650" y="857250"/>
          <a:ext cx="7087826" cy="51435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9776065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Confidence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lvl="0" indent="0">
              <a:buNone/>
            </a:pPr>
            <a:r>
              <a:rPr lang="en-US" b="1" dirty="0" smtClean="0"/>
              <a:t>Question:</a:t>
            </a:r>
          </a:p>
          <a:p>
            <a:pPr marL="0" lvl="0" indent="0">
              <a:buNone/>
            </a:pPr>
            <a:endParaRPr lang="en-US" sz="2000" b="1" dirty="0"/>
          </a:p>
          <a:p>
            <a:pPr marL="0" lvl="0" indent="0">
              <a:buNone/>
            </a:pPr>
            <a:r>
              <a:rPr lang="en-US" sz="2000" b="1" dirty="0" smtClean="0"/>
              <a:t>Do </a:t>
            </a:r>
            <a:r>
              <a:rPr lang="en-US" sz="2000" b="1" dirty="0"/>
              <a:t>you think that your skills at juggling 3 oranges places you above or below average among amateur jugglers of 3 oranges? </a:t>
            </a:r>
          </a:p>
          <a:p>
            <a:pPr marL="0" lvl="0" indent="0">
              <a:buNone/>
            </a:pPr>
            <a:endParaRPr lang="en-US" sz="2000" b="1" dirty="0" smtClean="0"/>
          </a:p>
          <a:p>
            <a:pPr marL="0" lvl="0" indent="0">
              <a:buNone/>
            </a:pPr>
            <a:r>
              <a:rPr lang="en-US" sz="2000" b="1" dirty="0" smtClean="0"/>
              <a:t>Do </a:t>
            </a:r>
            <a:r>
              <a:rPr lang="en-US" sz="2000" b="1" dirty="0"/>
              <a:t>you think that your skills at driving a car place you above or below average among drivers of your age? </a:t>
            </a:r>
          </a:p>
          <a:p>
            <a:pPr marL="0" lvl="0" indent="0">
              <a:buNone/>
            </a:pPr>
            <a:endParaRPr lang="en-US" sz="2000" b="1" dirty="0" smtClean="0"/>
          </a:p>
          <a:p>
            <a:pPr marL="0" lvl="0" indent="0">
              <a:buNone/>
            </a:pPr>
            <a:r>
              <a:rPr lang="en-US" sz="2000" b="1" dirty="0" smtClean="0"/>
              <a:t>Do </a:t>
            </a:r>
            <a:r>
              <a:rPr lang="en-US" sz="2000" b="1" dirty="0"/>
              <a:t>you think that your skills at selecting investments with high returns place you at above or below investors of your age and level of formal education? </a:t>
            </a:r>
            <a:endParaRPr lang="en-US" sz="2000" b="1" dirty="0" smtClean="0"/>
          </a:p>
          <a:p>
            <a:pPr marL="0" lvl="0" indent="0">
              <a:buNone/>
            </a:pPr>
            <a:endParaRPr lang="en-US" sz="2400" b="1" dirty="0" smtClean="0"/>
          </a:p>
        </p:txBody>
      </p:sp>
    </p:spTree>
    <p:extLst>
      <p:ext uri="{BB962C8B-B14F-4D97-AF65-F5344CB8AC3E}">
        <p14:creationId xmlns:p14="http://schemas.microsoft.com/office/powerpoint/2010/main" val="283720979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Confidence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lvl="0" indent="0">
              <a:buNone/>
            </a:pPr>
            <a:r>
              <a:rPr lang="en-US" sz="2400" b="1" dirty="0" smtClean="0"/>
              <a:t>Question:</a:t>
            </a:r>
          </a:p>
          <a:p>
            <a:pPr marL="0" lvl="0" indent="0">
              <a:buNone/>
            </a:pPr>
            <a:endParaRPr lang="en-US" sz="2000" b="1" dirty="0"/>
          </a:p>
          <a:p>
            <a:pPr marL="0" lvl="0" indent="0">
              <a:buNone/>
            </a:pPr>
            <a:endParaRPr lang="en-US" sz="2400" b="1" dirty="0" smtClean="0"/>
          </a:p>
          <a:p>
            <a:pPr marL="0" lvl="0" indent="0">
              <a:buNone/>
            </a:pPr>
            <a:r>
              <a:rPr lang="en-US" sz="2000" b="1" dirty="0" smtClean="0"/>
              <a:t>Rank </a:t>
            </a:r>
            <a:r>
              <a:rPr lang="en-US" sz="2000" b="1" dirty="0"/>
              <a:t>the tasks of juggling, driving</a:t>
            </a:r>
            <a:r>
              <a:rPr lang="en-US" sz="2000" b="1" dirty="0" smtClean="0"/>
              <a:t>, </a:t>
            </a:r>
            <a:r>
              <a:rPr lang="en-US" sz="2000" b="1" dirty="0"/>
              <a:t>and selecting investments with high returns, by their difficulty, from easiest to most difficult</a:t>
            </a:r>
            <a:r>
              <a:rPr lang="en-US" sz="2000" b="1" dirty="0" smtClean="0"/>
              <a:t>.</a:t>
            </a:r>
          </a:p>
          <a:p>
            <a:pPr marL="0" indent="0">
              <a:buNone/>
            </a:pPr>
            <a:endParaRPr lang="en-US" sz="2000" b="1" dirty="0"/>
          </a:p>
          <a:p>
            <a:pPr marL="0" indent="0">
              <a:buNone/>
            </a:pPr>
            <a:r>
              <a:rPr lang="en-US" sz="2000" b="1" dirty="0" smtClean="0"/>
              <a:t>How </a:t>
            </a:r>
            <a:r>
              <a:rPr lang="en-US" sz="2000" b="1" dirty="0"/>
              <a:t>is task-difficulty associated with tendencies for overplacement and underplacement?</a:t>
            </a:r>
          </a:p>
        </p:txBody>
      </p:sp>
    </p:spTree>
    <p:extLst>
      <p:ext uri="{BB962C8B-B14F-4D97-AF65-F5344CB8AC3E}">
        <p14:creationId xmlns:p14="http://schemas.microsoft.com/office/powerpoint/2010/main" val="21046347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Confidence shortcuts and errors</a:t>
            </a:r>
            <a:endParaRPr lang="en-US" sz="2400" dirty="0">
              <a:latin typeface="+mn-lt"/>
            </a:endParaRPr>
          </a:p>
        </p:txBody>
      </p:sp>
      <p:sp>
        <p:nvSpPr>
          <p:cNvPr id="3" name="Content Placeholder 2"/>
          <p:cNvSpPr>
            <a:spLocks noGrp="1"/>
          </p:cNvSpPr>
          <p:nvPr>
            <p:ph idx="1"/>
          </p:nvPr>
        </p:nvSpPr>
        <p:spPr/>
        <p:txBody>
          <a:bodyPr/>
          <a:lstStyle/>
          <a:p>
            <a:pPr marL="0" indent="0">
              <a:buNone/>
            </a:pPr>
            <a:endParaRPr lang="en-US" sz="2000" b="1" dirty="0" smtClean="0"/>
          </a:p>
          <a:p>
            <a:pPr marL="0" indent="0">
              <a:buNone/>
            </a:pPr>
            <a:r>
              <a:rPr lang="en-US" sz="2000" b="1" dirty="0" smtClean="0"/>
              <a:t>Consider </a:t>
            </a:r>
            <a:r>
              <a:rPr lang="en-US" sz="2000" b="1" dirty="0"/>
              <a:t>traveling to a job interview for a job you would really like to </a:t>
            </a:r>
            <a:r>
              <a:rPr lang="en-US" sz="2000" b="1" dirty="0" smtClean="0"/>
              <a:t>have </a:t>
            </a:r>
          </a:p>
          <a:p>
            <a:pPr marL="0" indent="0">
              <a:buNone/>
            </a:pPr>
            <a:endParaRPr lang="en-US" sz="2000" b="1" dirty="0" smtClean="0"/>
          </a:p>
          <a:p>
            <a:pPr marL="0" indent="0">
              <a:buNone/>
            </a:pPr>
            <a:r>
              <a:rPr lang="en-US" sz="2000" b="1" dirty="0" smtClean="0"/>
              <a:t>On </a:t>
            </a:r>
            <a:r>
              <a:rPr lang="en-US" sz="2000" b="1" dirty="0"/>
              <a:t>average, it takes 30 minutes to get there (including time necessary to park your car and find the office where the interview is to be conducted</a:t>
            </a:r>
            <a:r>
              <a:rPr lang="en-US" sz="2000" b="1" dirty="0" smtClean="0"/>
              <a:t>)</a:t>
            </a:r>
          </a:p>
          <a:p>
            <a:pPr marL="0" indent="0">
              <a:buNone/>
            </a:pPr>
            <a:endParaRPr lang="en-US" sz="2000" b="1" dirty="0" smtClean="0"/>
          </a:p>
          <a:p>
            <a:pPr marL="0" indent="0">
              <a:buNone/>
            </a:pPr>
            <a:r>
              <a:rPr lang="en-US" sz="2000" b="1" dirty="0" smtClean="0"/>
              <a:t>The </a:t>
            </a:r>
            <a:r>
              <a:rPr lang="en-US" sz="2000" b="1" dirty="0"/>
              <a:t>lower bound of a 99% confidence interval of travel time is 20 minutes, and the higher bound is 80 </a:t>
            </a:r>
            <a:r>
              <a:rPr lang="en-US" sz="2000" b="1" dirty="0" smtClean="0"/>
              <a:t>minutes</a:t>
            </a:r>
          </a:p>
          <a:p>
            <a:pPr marL="0" indent="0">
              <a:buNone/>
            </a:pPr>
            <a:endParaRPr lang="en-US" sz="2000" b="1" dirty="0"/>
          </a:p>
          <a:p>
            <a:pPr marL="0" indent="0">
              <a:buNone/>
            </a:pPr>
            <a:r>
              <a:rPr lang="en-US" sz="2000" b="1" dirty="0" smtClean="0"/>
              <a:t>How </a:t>
            </a:r>
            <a:r>
              <a:rPr lang="en-US" sz="2000" b="1" dirty="0"/>
              <a:t>long before the interview time do you begin to drive?</a:t>
            </a:r>
          </a:p>
          <a:p>
            <a:endParaRPr lang="en-US" dirty="0"/>
          </a:p>
        </p:txBody>
      </p:sp>
    </p:spTree>
    <p:extLst>
      <p:ext uri="{BB962C8B-B14F-4D97-AF65-F5344CB8AC3E}">
        <p14:creationId xmlns:p14="http://schemas.microsoft.com/office/powerpoint/2010/main" val="261544475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dirty="0"/>
              <a:t>Daily </a:t>
            </a:r>
            <a:r>
              <a:rPr lang="en-US" sz="1200" i="1" dirty="0"/>
              <a:t>prices</a:t>
            </a:r>
            <a:r>
              <a:rPr lang="en-US" sz="1200" dirty="0"/>
              <a:t> of Berkshire-Hathaway </a:t>
            </a:r>
            <a:r>
              <a:rPr lang="en-US" dirty="0"/>
              <a:t>shares are representative of a pattern</a:t>
            </a:r>
          </a:p>
        </p:txBody>
      </p:sp>
      <p:sp>
        <p:nvSpPr>
          <p:cNvPr id="3" name="Content Placeholder 2"/>
          <p:cNvSpPr>
            <a:spLocks noGrp="1"/>
          </p:cNvSpPr>
          <p:nvPr>
            <p:ph idx="1"/>
          </p:nvPr>
        </p:nvSpPr>
        <p:spPr/>
        <p:txBody>
          <a:bodyPr/>
          <a:lstStyle/>
          <a:p>
            <a:endParaRPr lang="en-US"/>
          </a:p>
        </p:txBody>
      </p:sp>
      <p:graphicFrame>
        <p:nvGraphicFramePr>
          <p:cNvPr id="4" name="Chart 3"/>
          <p:cNvGraphicFramePr>
            <a:graphicFrameLocks noGrp="1"/>
          </p:cNvGraphicFramePr>
          <p:nvPr>
            <p:extLst/>
          </p:nvPr>
        </p:nvGraphicFramePr>
        <p:xfrm>
          <a:off x="677890" y="857250"/>
          <a:ext cx="7099082" cy="515166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30136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Framing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r>
              <a:rPr lang="en-US" sz="2000" b="1" dirty="0" smtClean="0"/>
              <a:t>We </a:t>
            </a:r>
            <a:r>
              <a:rPr lang="en-US" sz="2000" b="1" dirty="0"/>
              <a:t>use framing shortcuts when we simplify complex problems and substitute solutions to the simplified problems for solutions to the complex </a:t>
            </a:r>
            <a:r>
              <a:rPr lang="en-US" sz="2000" b="1" dirty="0" smtClean="0"/>
              <a:t>problems </a:t>
            </a:r>
          </a:p>
          <a:p>
            <a:pPr marL="0" indent="0">
              <a:buNone/>
            </a:pPr>
            <a:endParaRPr lang="en-US" sz="2000" b="1" dirty="0" smtClean="0"/>
          </a:p>
          <a:p>
            <a:pPr marL="0" indent="0">
              <a:buNone/>
            </a:pPr>
            <a:r>
              <a:rPr lang="en-US" sz="2000" b="1" dirty="0" smtClean="0"/>
              <a:t>We </a:t>
            </a:r>
            <a:r>
              <a:rPr lang="en-US" sz="2000" b="1" dirty="0"/>
              <a:t>use framing shortcuts well when the solutions to the simplified problems are close to the solutions to the complex </a:t>
            </a:r>
            <a:r>
              <a:rPr lang="en-US" sz="2000" b="1" dirty="0" smtClean="0"/>
              <a:t>problems </a:t>
            </a:r>
          </a:p>
          <a:p>
            <a:pPr marL="0" indent="0">
              <a:buNone/>
            </a:pPr>
            <a:endParaRPr lang="en-US" sz="2000" b="1" dirty="0" smtClean="0"/>
          </a:p>
          <a:p>
            <a:pPr marL="0" indent="0">
              <a:buNone/>
            </a:pPr>
            <a:r>
              <a:rPr lang="en-US" sz="2000" b="1" dirty="0" smtClean="0"/>
              <a:t>We </a:t>
            </a:r>
            <a:r>
              <a:rPr lang="en-US" sz="2000" b="1" dirty="0"/>
              <a:t>commit cognitive errors when the solutions to the simplified problems are far from the solutions to the complex </a:t>
            </a:r>
            <a:r>
              <a:rPr lang="en-US" sz="2000" b="1" dirty="0" smtClean="0"/>
              <a:t>problems</a:t>
            </a:r>
            <a:endParaRPr lang="en-US" sz="2000" b="1" dirty="0"/>
          </a:p>
          <a:p>
            <a:endParaRPr lang="en-US" sz="2000" b="1" dirty="0"/>
          </a:p>
        </p:txBody>
      </p:sp>
    </p:spTree>
    <p:extLst>
      <p:ext uri="{BB962C8B-B14F-4D97-AF65-F5344CB8AC3E}">
        <p14:creationId xmlns:p14="http://schemas.microsoft.com/office/powerpoint/2010/main" val="171461960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graphicFrame>
        <p:nvGraphicFramePr>
          <p:cNvPr id="4" name="Chart 3"/>
          <p:cNvGraphicFramePr>
            <a:graphicFrameLocks noGrp="1"/>
          </p:cNvGraphicFramePr>
          <p:nvPr>
            <p:extLst/>
          </p:nvPr>
        </p:nvGraphicFramePr>
        <p:xfrm>
          <a:off x="815050" y="888254"/>
          <a:ext cx="7051076" cy="51168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4675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Framing shortcuts and errors</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endParaRPr lang="en-US" sz="2000" b="1" dirty="0" smtClean="0"/>
          </a:p>
          <a:p>
            <a:pPr marL="0" indent="0">
              <a:buNone/>
            </a:pPr>
            <a:r>
              <a:rPr lang="en-US" sz="2000" b="1" dirty="0" smtClean="0"/>
              <a:t>A </a:t>
            </a:r>
            <a:r>
              <a:rPr lang="en-US" sz="2000" b="1" dirty="0"/>
              <a:t>commercial for running shoes illustrates framing shortcuts and </a:t>
            </a:r>
            <a:r>
              <a:rPr lang="en-US" sz="2000" b="1" dirty="0" smtClean="0"/>
              <a:t>errors</a:t>
            </a:r>
          </a:p>
          <a:p>
            <a:pPr marL="0" indent="0">
              <a:buNone/>
            </a:pPr>
            <a:r>
              <a:rPr lang="en-US" sz="2000" b="1" dirty="0" smtClean="0"/>
              <a:t>Watch the video clip:</a:t>
            </a:r>
          </a:p>
          <a:p>
            <a:pPr marL="0" indent="0">
              <a:buNone/>
            </a:pPr>
            <a:endParaRPr lang="en-US" sz="2000" b="1" dirty="0"/>
          </a:p>
          <a:p>
            <a:pPr marL="0" indent="0">
              <a:buNone/>
            </a:pPr>
            <a:endParaRPr lang="en-US" sz="2200" dirty="0" smtClean="0"/>
          </a:p>
          <a:p>
            <a:pPr marL="0" indent="0" hangingPunct="0">
              <a:buNone/>
            </a:pPr>
            <a:r>
              <a:rPr lang="en-US" sz="2000" b="1" dirty="0" smtClean="0"/>
              <a:t>https</a:t>
            </a:r>
            <a:r>
              <a:rPr lang="en-US" sz="2000" b="1" dirty="0"/>
              <a:t>://www.youtube.com/watch?v=D-ie_aFsfb8</a:t>
            </a:r>
          </a:p>
          <a:p>
            <a:endParaRPr lang="en-US" dirty="0"/>
          </a:p>
        </p:txBody>
      </p:sp>
    </p:spTree>
    <p:extLst>
      <p:ext uri="{BB962C8B-B14F-4D97-AF65-F5344CB8AC3E}">
        <p14:creationId xmlns:p14="http://schemas.microsoft.com/office/powerpoint/2010/main" val="2306676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b="1" dirty="0">
                <a:latin typeface="+mn-lt"/>
              </a:rPr>
              <a:t>Framing shortcuts and errors</a:t>
            </a:r>
            <a:r>
              <a:rPr lang="en-US" sz="2400" dirty="0">
                <a:latin typeface="+mn-lt"/>
              </a:rPr>
              <a:t/>
            </a:r>
            <a:br>
              <a:rPr lang="en-US" sz="2400" dirty="0">
                <a:latin typeface="+mn-lt"/>
              </a:rPr>
            </a:br>
            <a:endParaRPr lang="en-US" sz="2400" dirty="0">
              <a:latin typeface="+mn-lt"/>
            </a:endParaRPr>
          </a:p>
        </p:txBody>
      </p:sp>
      <p:sp>
        <p:nvSpPr>
          <p:cNvPr id="3" name="Content Placeholder 2"/>
          <p:cNvSpPr>
            <a:spLocks noGrp="1"/>
          </p:cNvSpPr>
          <p:nvPr>
            <p:ph idx="1"/>
          </p:nvPr>
        </p:nvSpPr>
        <p:spPr>
          <a:xfrm>
            <a:off x="628650" y="1496291"/>
            <a:ext cx="7886700" cy="4680672"/>
          </a:xfrm>
        </p:spPr>
        <p:txBody>
          <a:bodyPr>
            <a:normAutofit fontScale="85000" lnSpcReduction="10000"/>
          </a:bodyPr>
          <a:lstStyle/>
          <a:p>
            <a:pPr marL="0" lvl="0" indent="0">
              <a:buNone/>
            </a:pPr>
            <a:r>
              <a:rPr lang="en-US" b="1" dirty="0" smtClean="0"/>
              <a:t>Question:</a:t>
            </a:r>
          </a:p>
          <a:p>
            <a:pPr marL="0" lvl="0" indent="0">
              <a:buNone/>
            </a:pPr>
            <a:endParaRPr lang="en-US" b="1" dirty="0"/>
          </a:p>
          <a:p>
            <a:pPr marL="0" lvl="0" indent="0">
              <a:buNone/>
            </a:pPr>
            <a:r>
              <a:rPr lang="en-US" sz="2000" b="1" dirty="0" smtClean="0"/>
              <a:t>Surgeons </a:t>
            </a:r>
            <a:r>
              <a:rPr lang="en-US" sz="2000" b="1" dirty="0"/>
              <a:t>get better at surgery when they perform many </a:t>
            </a:r>
            <a:r>
              <a:rPr lang="en-US" sz="2000" b="1" dirty="0" smtClean="0"/>
              <a:t>surgeries</a:t>
            </a:r>
          </a:p>
          <a:p>
            <a:pPr marL="0" lvl="0" indent="0">
              <a:buNone/>
            </a:pPr>
            <a:endParaRPr lang="en-US" sz="2000" b="1" dirty="0" smtClean="0"/>
          </a:p>
          <a:p>
            <a:pPr marL="0" lvl="0" indent="0">
              <a:buNone/>
            </a:pPr>
            <a:r>
              <a:rPr lang="en-US" sz="2000" b="1" dirty="0" smtClean="0"/>
              <a:t>Automobile </a:t>
            </a:r>
            <a:r>
              <a:rPr lang="en-US" sz="2000" b="1" dirty="0"/>
              <a:t>mechanics get better at fixing cars when they fix many </a:t>
            </a:r>
            <a:r>
              <a:rPr lang="en-US" sz="2000" b="1" dirty="0" smtClean="0"/>
              <a:t>cars </a:t>
            </a:r>
          </a:p>
          <a:p>
            <a:pPr marL="0" lvl="0" indent="0">
              <a:buNone/>
            </a:pPr>
            <a:endParaRPr lang="en-US" sz="2000" b="1" dirty="0" smtClean="0"/>
          </a:p>
          <a:p>
            <a:pPr marL="0" lvl="0" indent="0">
              <a:buNone/>
            </a:pPr>
            <a:r>
              <a:rPr lang="en-US" sz="2000" b="1" dirty="0" smtClean="0"/>
              <a:t>Students </a:t>
            </a:r>
            <a:r>
              <a:rPr lang="en-US" sz="2000" b="1" dirty="0"/>
              <a:t>get better grades when they study </a:t>
            </a:r>
            <a:r>
              <a:rPr lang="en-US" sz="2000" b="1" dirty="0" smtClean="0"/>
              <a:t>hard</a:t>
            </a:r>
          </a:p>
          <a:p>
            <a:pPr marL="0" lvl="0" indent="0">
              <a:buNone/>
            </a:pPr>
            <a:endParaRPr lang="en-US" sz="2000" b="1" dirty="0"/>
          </a:p>
          <a:p>
            <a:pPr marL="0" lvl="0" indent="0">
              <a:buNone/>
            </a:pPr>
            <a:r>
              <a:rPr lang="en-US" sz="2000" b="1" dirty="0" smtClean="0"/>
              <a:t>Framing </a:t>
            </a:r>
            <a:r>
              <a:rPr lang="en-US" sz="2000" b="1" dirty="0"/>
              <a:t>trading as equivalent to surgery, car fixing, and studying is a framing </a:t>
            </a:r>
            <a:r>
              <a:rPr lang="en-US" sz="2000" b="1" dirty="0" smtClean="0"/>
              <a:t>shortcut</a:t>
            </a:r>
          </a:p>
          <a:p>
            <a:pPr marL="0" lvl="0" indent="0">
              <a:buNone/>
            </a:pPr>
            <a:endParaRPr lang="en-US" sz="2000" b="1" dirty="0" smtClean="0"/>
          </a:p>
          <a:p>
            <a:pPr marL="0" lvl="0" indent="0">
              <a:buNone/>
            </a:pPr>
            <a:r>
              <a:rPr lang="en-US" sz="2000" b="1" dirty="0" smtClean="0"/>
              <a:t>Why </a:t>
            </a:r>
            <a:r>
              <a:rPr lang="en-US" sz="2000" b="1" dirty="0"/>
              <a:t>can it lead to a framing error? </a:t>
            </a:r>
            <a:endParaRPr lang="en-US" sz="2000" b="1" dirty="0" smtClean="0"/>
          </a:p>
          <a:p>
            <a:pPr marL="0" lvl="0" indent="0">
              <a:buNone/>
            </a:pPr>
            <a:endParaRPr lang="en-US" sz="2000" b="1" dirty="0" smtClean="0"/>
          </a:p>
          <a:p>
            <a:pPr marL="0" lvl="0" indent="0">
              <a:buNone/>
            </a:pPr>
            <a:r>
              <a:rPr lang="en-US" sz="2000" b="1" dirty="0" smtClean="0"/>
              <a:t>Why </a:t>
            </a:r>
            <a:r>
              <a:rPr lang="en-US" sz="2000" b="1" dirty="0"/>
              <a:t>might traders not get better at trading even when they perform many trades?</a:t>
            </a:r>
          </a:p>
        </p:txBody>
      </p:sp>
    </p:spTree>
    <p:extLst>
      <p:ext uri="{BB962C8B-B14F-4D97-AF65-F5344CB8AC3E}">
        <p14:creationId xmlns:p14="http://schemas.microsoft.com/office/powerpoint/2010/main" val="1466434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mn-lt"/>
              </a:rPr>
              <a:t>Frames in mental accounting </a:t>
            </a:r>
            <a:endParaRPr lang="en-US" sz="2400" dirty="0">
              <a:latin typeface="+mn-lt"/>
            </a:endParaRPr>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endParaRPr lang="en-US" sz="2000" b="1" dirty="0"/>
          </a:p>
          <a:p>
            <a:pPr marL="0" indent="0">
              <a:buNone/>
            </a:pPr>
            <a:r>
              <a:rPr lang="en-US" sz="2000" b="1" dirty="0" smtClean="0"/>
              <a:t>We </a:t>
            </a:r>
            <a:r>
              <a:rPr lang="en-US" sz="2000" b="1" dirty="0"/>
              <a:t>commonly frame monies into distinctly labeled mental accounts and treat them </a:t>
            </a:r>
            <a:r>
              <a:rPr lang="en-US" sz="2000" b="1" dirty="0" smtClean="0"/>
              <a:t>accordingly</a:t>
            </a:r>
          </a:p>
          <a:p>
            <a:pPr marL="0" indent="0">
              <a:buNone/>
            </a:pPr>
            <a:endParaRPr lang="en-US" sz="2000" b="1" dirty="0" smtClean="0"/>
          </a:p>
          <a:p>
            <a:pPr marL="0" indent="0">
              <a:buNone/>
            </a:pPr>
            <a:r>
              <a:rPr lang="en-US" sz="2000" b="1" dirty="0" smtClean="0"/>
              <a:t>Mental accounts resemble checking accounts, and money in mental accounts resembles money in checking accounts </a:t>
            </a:r>
          </a:p>
          <a:p>
            <a:pPr marL="0" indent="0">
              <a:buNone/>
            </a:pPr>
            <a:endParaRPr lang="en-US" sz="2000" b="1" dirty="0" smtClean="0"/>
          </a:p>
          <a:p>
            <a:pPr marL="0" indent="0">
              <a:buNone/>
            </a:pPr>
            <a:r>
              <a:rPr lang="en-US" sz="2000" b="1" dirty="0" smtClean="0"/>
              <a:t>Mental </a:t>
            </a:r>
            <a:r>
              <a:rPr lang="en-US" sz="2000" b="1" dirty="0"/>
              <a:t>accounts help us keep track of our money and direct it to where we want it to </a:t>
            </a:r>
            <a:r>
              <a:rPr lang="en-US" sz="2000" b="1" dirty="0" smtClean="0"/>
              <a:t>go </a:t>
            </a:r>
            <a:endParaRPr lang="en-US" sz="2000" b="1" dirty="0"/>
          </a:p>
        </p:txBody>
      </p:sp>
    </p:spTree>
    <p:extLst>
      <p:ext uri="{BB962C8B-B14F-4D97-AF65-F5344CB8AC3E}">
        <p14:creationId xmlns:p14="http://schemas.microsoft.com/office/powerpoint/2010/main" val="46623035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3229</TotalTime>
  <Words>4389</Words>
  <Application>Microsoft Office PowerPoint</Application>
  <PresentationFormat>On-screen Show (4:3)</PresentationFormat>
  <Paragraphs>579</Paragraphs>
  <Slides>60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60</vt:i4>
      </vt:variant>
    </vt:vector>
  </HeadingPairs>
  <TitlesOfParts>
    <vt:vector size="65" baseType="lpstr">
      <vt:lpstr>Arial</vt:lpstr>
      <vt:lpstr>Calibri</vt:lpstr>
      <vt:lpstr>Calibri Light</vt:lpstr>
      <vt:lpstr>Times New Roman</vt:lpstr>
      <vt:lpstr>Office Theme</vt:lpstr>
      <vt:lpstr>Representativeness shortcuts and errors</vt:lpstr>
      <vt:lpstr>Representativeness shortcuts and errors</vt:lpstr>
      <vt:lpstr>PowerPoint Presentation</vt:lpstr>
      <vt:lpstr>Cognitive shortcuts and errors</vt:lpstr>
      <vt:lpstr>Cognitive shortcuts and errors</vt:lpstr>
      <vt:lpstr>Framing shortcuts and errors</vt:lpstr>
      <vt:lpstr>Framing shortcuts and errors</vt:lpstr>
      <vt:lpstr>Framing shortcuts and errors </vt:lpstr>
      <vt:lpstr>Frames in mental accounting </vt:lpstr>
      <vt:lpstr>Frames in mental accounting </vt:lpstr>
      <vt:lpstr>Frames in mental accounting </vt:lpstr>
      <vt:lpstr>Frames in mental accounting </vt:lpstr>
      <vt:lpstr>Frames in mental accounting</vt:lpstr>
      <vt:lpstr>Frames in the winner’s curse</vt:lpstr>
      <vt:lpstr>Frames in the winner’s curse</vt:lpstr>
      <vt:lpstr>Framing and the winner’s curse </vt:lpstr>
      <vt:lpstr>Frames in the money illusion </vt:lpstr>
      <vt:lpstr>Frames in the money illusion </vt:lpstr>
      <vt:lpstr>Frames in the money illusion</vt:lpstr>
      <vt:lpstr>Hindsight shortcuts and errors</vt:lpstr>
      <vt:lpstr>Hindsight shortcuts and errors</vt:lpstr>
      <vt:lpstr>Hindsight shortcuts and errors</vt:lpstr>
      <vt:lpstr>Hindsight shortcuts and errors</vt:lpstr>
      <vt:lpstr>Hindsight shortcuts and errors</vt:lpstr>
      <vt:lpstr>Confirmation shortcuts and errors</vt:lpstr>
      <vt:lpstr>Confirmation shortcuts and errors</vt:lpstr>
      <vt:lpstr>Confirmation shortcuts and errors</vt:lpstr>
      <vt:lpstr>Confirmation shortcuts and errors</vt:lpstr>
      <vt:lpstr>Confirmation shortcuts and errors</vt:lpstr>
      <vt:lpstr>Confirmation shortcuts and errors</vt:lpstr>
      <vt:lpstr>Anchoring and adjustment shortcuts and errors</vt:lpstr>
      <vt:lpstr>Anchoring and adjustment shortcuts and errors</vt:lpstr>
      <vt:lpstr>Anchoring and adjustment shortcuts and errors</vt:lpstr>
      <vt:lpstr>Anchoring and adjustment shortcuts and errors</vt:lpstr>
      <vt:lpstr>Representativeness shortcuts and errors</vt:lpstr>
      <vt:lpstr>Representativeness shortcuts and errors</vt:lpstr>
      <vt:lpstr>Representativeness shortcuts and errors</vt:lpstr>
      <vt:lpstr>Representativeness shortcuts and errors</vt:lpstr>
      <vt:lpstr>Representativeness shortcuts and errors</vt:lpstr>
      <vt:lpstr>Investors extrapolate past portfolio returns into future portfolio returns, expecting high returns following high returns and low returns following low returns   </vt:lpstr>
      <vt:lpstr>Representativeness shortcuts and errors</vt:lpstr>
      <vt:lpstr>Representativeness shortcuts and errors</vt:lpstr>
      <vt:lpstr>Representativeness shortcuts and errors</vt:lpstr>
      <vt:lpstr>Representativeness shortcuts and errors</vt:lpstr>
      <vt:lpstr>Representativeness shortcuts and errors</vt:lpstr>
      <vt:lpstr>Availability shortcuts and errors</vt:lpstr>
      <vt:lpstr>Availability shortcuts and errors</vt:lpstr>
      <vt:lpstr>Availability shortcuts and errors</vt:lpstr>
      <vt:lpstr>Confidence shortcuts and errors</vt:lpstr>
      <vt:lpstr>Confidence shortcuts and errors</vt:lpstr>
      <vt:lpstr>Confidence shortcuts and errors</vt:lpstr>
      <vt:lpstr>Confidence shortcuts and errors</vt:lpstr>
      <vt:lpstr>Stock market returns during the following 12 month expected by investors in June 1998 </vt:lpstr>
      <vt:lpstr>Stock market returns during the following 12 months expected by investors in June 2002 </vt:lpstr>
      <vt:lpstr>6-month moving median of investors’ expectations of returns of their own portfolios and the stock market </vt:lpstr>
      <vt:lpstr>Confidence shortcuts and errors</vt:lpstr>
      <vt:lpstr>Confidence shortcuts and errors</vt:lpstr>
      <vt:lpstr>Confidence shortcuts and errors</vt:lpstr>
      <vt:lpstr>Daily prices of Berkshire-Hathaway shares are representative of a pattern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Meir</dc:creator>
  <cp:lastModifiedBy>Meir</cp:lastModifiedBy>
  <cp:revision>57</cp:revision>
  <dcterms:created xsi:type="dcterms:W3CDTF">2016-09-23T18:57:37Z</dcterms:created>
  <dcterms:modified xsi:type="dcterms:W3CDTF">2016-10-10T19:09:44Z</dcterms:modified>
</cp:coreProperties>
</file>