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0"/>
  </p:notesMasterIdLst>
  <p:sldIdLst>
    <p:sldId id="257" r:id="rId2"/>
    <p:sldId id="259" r:id="rId3"/>
    <p:sldId id="260" r:id="rId4"/>
    <p:sldId id="262" r:id="rId5"/>
    <p:sldId id="263" r:id="rId6"/>
    <p:sldId id="264" r:id="rId7"/>
    <p:sldId id="265" r:id="rId8"/>
    <p:sldId id="283" r:id="rId9"/>
    <p:sldId id="266" r:id="rId10"/>
    <p:sldId id="268" r:id="rId11"/>
    <p:sldId id="269" r:id="rId12"/>
    <p:sldId id="284" r:id="rId13"/>
    <p:sldId id="285" r:id="rId14"/>
    <p:sldId id="286" r:id="rId15"/>
    <p:sldId id="272" r:id="rId16"/>
    <p:sldId id="273" r:id="rId17"/>
    <p:sldId id="274" r:id="rId18"/>
    <p:sldId id="287" r:id="rId19"/>
    <p:sldId id="288" r:id="rId20"/>
    <p:sldId id="303" r:id="rId21"/>
    <p:sldId id="289" r:id="rId22"/>
    <p:sldId id="304" r:id="rId23"/>
    <p:sldId id="290" r:id="rId24"/>
    <p:sldId id="291" r:id="rId25"/>
    <p:sldId id="292" r:id="rId26"/>
    <p:sldId id="293" r:id="rId27"/>
    <p:sldId id="305" r:id="rId28"/>
    <p:sldId id="30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aiden\Dropbox\MEIR_STATMAN\Folder_Random%20Requests\Instructor's%20Manual%20Exercises\Powerpoint%20Figure%20Compilation\File%20Compilation%20for%20Publisher%20_020216\Ch%204\Figure%204-1.xlsx" TargetMode="External"/><Relationship Id="rId1" Type="http://schemas.openxmlformats.org/officeDocument/2006/relationships/image" Target="../media/image2.png"/></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Users\aiden\Dropbox\MEIR_STATMAN\Folder_Random%20Requests\Instructor's%20Manual%20Exercises\Powerpoint%20Figure%20Compilation\File%20Compilation%20for%20Publisher%20_020216\Ch%204\Figure%204-2.xlsx" TargetMode="External"/><Relationship Id="rId1" Type="http://schemas.openxmlformats.org/officeDocument/2006/relationships/image" Target="../media/image3.png"/></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scatterChart>
        <c:scatterStyle val="lineMarker"/>
        <c:varyColors val="0"/>
        <c:ser>
          <c:idx val="0"/>
          <c:order val="0"/>
          <c:tx>
            <c:strRef>
              <c:f>'Figure 4-1'!$D$1</c:f>
              <c:strCache>
                <c:ptCount val="1"/>
                <c:pt idx="0">
                  <c:v>Yes</c:v>
                </c:pt>
              </c:strCache>
            </c:strRef>
          </c:tx>
          <c:spPr>
            <a:ln w="19050" cap="rnd">
              <a:noFill/>
              <a:round/>
            </a:ln>
            <a:effectLst/>
          </c:spPr>
          <c:marker>
            <c:symbol val="picture"/>
            <c:spPr>
              <a:blipFill>
                <a:blip xmlns:r="http://schemas.openxmlformats.org/officeDocument/2006/relationships" r:embed="rId1"/>
                <a:stretch>
                  <a:fillRect/>
                </a:stretch>
              </a:blipFill>
              <a:ln w="25400">
                <a:noFill/>
              </a:ln>
              <a:effectLst/>
            </c:spPr>
          </c:marker>
          <c:trendline>
            <c:spPr>
              <a:ln w="19050" cap="rnd">
                <a:solidFill>
                  <a:schemeClr val="dk1">
                    <a:tint val="88500"/>
                  </a:schemeClr>
                </a:solidFill>
                <a:prstDash val="sysDot"/>
              </a:ln>
              <a:effectLst/>
            </c:spPr>
            <c:trendlineType val="linear"/>
            <c:dispRSqr val="0"/>
            <c:dispEq val="0"/>
          </c:trendline>
          <c:trendline>
            <c:spPr>
              <a:ln w="25400" cap="rnd">
                <a:solidFill>
                  <a:schemeClr val="bg2">
                    <a:lumMod val="25000"/>
                  </a:schemeClr>
                </a:solidFill>
                <a:prstDash val="solid"/>
              </a:ln>
              <a:effectLst/>
            </c:spPr>
            <c:trendlineType val="linear"/>
            <c:dispRSqr val="0"/>
            <c:dispEq val="0"/>
          </c:trendline>
          <c:xVal>
            <c:numRef>
              <c:f>'Figure 4-1'!$B$2:$B$116</c:f>
              <c:numCache>
                <c:formatCode>0.00%</c:formatCode>
                <c:ptCount val="115"/>
                <c:pt idx="0">
                  <c:v>-3.5000000000000027E-3</c:v>
                </c:pt>
                <c:pt idx="1">
                  <c:v>9.3000000000000062E-3</c:v>
                </c:pt>
                <c:pt idx="2">
                  <c:v>1.4000000000000005E-2</c:v>
                </c:pt>
                <c:pt idx="3">
                  <c:v>9.6000000000000078E-3</c:v>
                </c:pt>
                <c:pt idx="4">
                  <c:v>3.9000000000000016E-3</c:v>
                </c:pt>
                <c:pt idx="5">
                  <c:v>1.1599999999999999E-2</c:v>
                </c:pt>
                <c:pt idx="6">
                  <c:v>1.670000000000001E-2</c:v>
                </c:pt>
                <c:pt idx="7">
                  <c:v>1.4000000000000005E-2</c:v>
                </c:pt>
                <c:pt idx="8">
                  <c:v>1.2100000000000001E-2</c:v>
                </c:pt>
                <c:pt idx="9">
                  <c:v>1.4500000000000008E-2</c:v>
                </c:pt>
                <c:pt idx="10">
                  <c:v>2.1700000000000011E-2</c:v>
                </c:pt>
                <c:pt idx="11">
                  <c:v>2.0199999999999999E-2</c:v>
                </c:pt>
                <c:pt idx="12">
                  <c:v>1.8100000000000012E-2</c:v>
                </c:pt>
                <c:pt idx="13">
                  <c:v>1.0100000000000001E-2</c:v>
                </c:pt>
                <c:pt idx="14">
                  <c:v>7.0000000000000053E-3</c:v>
                </c:pt>
                <c:pt idx="15">
                  <c:v>4.7000000000000028E-3</c:v>
                </c:pt>
                <c:pt idx="16">
                  <c:v>1.2000000000000005E-3</c:v>
                </c:pt>
                <c:pt idx="17">
                  <c:v>4.6000000000000025E-3</c:v>
                </c:pt>
                <c:pt idx="18">
                  <c:v>4.4000000000000029E-3</c:v>
                </c:pt>
                <c:pt idx="19">
                  <c:v>1.5500000000000009E-2</c:v>
                </c:pt>
                <c:pt idx="20">
                  <c:v>1.0500000000000008E-2</c:v>
                </c:pt>
                <c:pt idx="21">
                  <c:v>9.8000000000000084E-3</c:v>
                </c:pt>
                <c:pt idx="22">
                  <c:v>7.8000000000000031E-3</c:v>
                </c:pt>
                <c:pt idx="23">
                  <c:v>9.6000000000000078E-3</c:v>
                </c:pt>
                <c:pt idx="24">
                  <c:v>9.8000000000000084E-3</c:v>
                </c:pt>
                <c:pt idx="25">
                  <c:v>8.8000000000000057E-3</c:v>
                </c:pt>
                <c:pt idx="26">
                  <c:v>8.4000000000000082E-3</c:v>
                </c:pt>
                <c:pt idx="27">
                  <c:v>4.1000000000000003E-3</c:v>
                </c:pt>
                <c:pt idx="28">
                  <c:v>9.1000000000000074E-3</c:v>
                </c:pt>
                <c:pt idx="29">
                  <c:v>-1.1000000000000007E-3</c:v>
                </c:pt>
                <c:pt idx="30">
                  <c:v>4.3000000000000026E-3</c:v>
                </c:pt>
                <c:pt idx="31">
                  <c:v>5.7000000000000054E-3</c:v>
                </c:pt>
                <c:pt idx="32">
                  <c:v>1.1500000000000008E-2</c:v>
                </c:pt>
                <c:pt idx="33">
                  <c:v>1.6199999999999999E-2</c:v>
                </c:pt>
                <c:pt idx="34">
                  <c:v>1.3400000000000011E-2</c:v>
                </c:pt>
                <c:pt idx="35">
                  <c:v>1.1900000000000013E-2</c:v>
                </c:pt>
                <c:pt idx="36">
                  <c:v>9.5000000000000084E-3</c:v>
                </c:pt>
                <c:pt idx="37">
                  <c:v>5.0000000000000027E-3</c:v>
                </c:pt>
                <c:pt idx="38">
                  <c:v>-1.000000000000001E-4</c:v>
                </c:pt>
                <c:pt idx="39">
                  <c:v>-4.4000000000000029E-3</c:v>
                </c:pt>
                <c:pt idx="40">
                  <c:v>-2.8000000000000013E-3</c:v>
                </c:pt>
                <c:pt idx="41">
                  <c:v>5.8000000000000031E-3</c:v>
                </c:pt>
                <c:pt idx="42">
                  <c:v>1.1299999999999999E-2</c:v>
                </c:pt>
                <c:pt idx="43">
                  <c:v>1.0500000000000008E-2</c:v>
                </c:pt>
                <c:pt idx="44">
                  <c:v>2.2500000000000013E-2</c:v>
                </c:pt>
                <c:pt idx="45">
                  <c:v>2.3199999999999998E-2</c:v>
                </c:pt>
                <c:pt idx="46">
                  <c:v>2.4199999999999999E-2</c:v>
                </c:pt>
                <c:pt idx="47">
                  <c:v>2.410000000000001E-2</c:v>
                </c:pt>
                <c:pt idx="48">
                  <c:v>1.7400000000000013E-2</c:v>
                </c:pt>
                <c:pt idx="49">
                  <c:v>2.4799999999999999E-2</c:v>
                </c:pt>
                <c:pt idx="50">
                  <c:v>2.9100000000000011E-2</c:v>
                </c:pt>
                <c:pt idx="51">
                  <c:v>3.2400000000000019E-2</c:v>
                </c:pt>
                <c:pt idx="52">
                  <c:v>2.6700000000000012E-2</c:v>
                </c:pt>
                <c:pt idx="53">
                  <c:v>1.9400000000000011E-2</c:v>
                </c:pt>
                <c:pt idx="54">
                  <c:v>7.5000000000000041E-3</c:v>
                </c:pt>
                <c:pt idx="55">
                  <c:v>8.5000000000000058E-3</c:v>
                </c:pt>
                <c:pt idx="56">
                  <c:v>9.4000000000000056E-3</c:v>
                </c:pt>
                <c:pt idx="57">
                  <c:v>-1.0300000000000007E-2</c:v>
                </c:pt>
                <c:pt idx="58">
                  <c:v>-6.7000000000000054E-3</c:v>
                </c:pt>
                <c:pt idx="59">
                  <c:v>-1.5299999999999999E-2</c:v>
                </c:pt>
                <c:pt idx="60">
                  <c:v>-1.7400000000000013E-2</c:v>
                </c:pt>
                <c:pt idx="61">
                  <c:v>-2.8400000000000012E-2</c:v>
                </c:pt>
                <c:pt idx="62">
                  <c:v>-5.3200000000000004E-2</c:v>
                </c:pt>
                <c:pt idx="63">
                  <c:v>-2.8799999999999999E-2</c:v>
                </c:pt>
                <c:pt idx="64">
                  <c:v>-3.3100000000000004E-2</c:v>
                </c:pt>
                <c:pt idx="65">
                  <c:v>-2.2600000000000012E-2</c:v>
                </c:pt>
                <c:pt idx="66">
                  <c:v>-9.3000000000000062E-3</c:v>
                </c:pt>
                <c:pt idx="67">
                  <c:v>4.800000000000003E-3</c:v>
                </c:pt>
                <c:pt idx="68">
                  <c:v>1.8000000000000009E-2</c:v>
                </c:pt>
                <c:pt idx="69">
                  <c:v>-1.7000000000000012E-3</c:v>
                </c:pt>
                <c:pt idx="70">
                  <c:v>-8.9000000000000138E-3</c:v>
                </c:pt>
                <c:pt idx="71">
                  <c:v>-8.1000000000000048E-3</c:v>
                </c:pt>
                <c:pt idx="72">
                  <c:v>-1.3599999999999999E-2</c:v>
                </c:pt>
                <c:pt idx="73">
                  <c:v>-2.5300000000000013E-2</c:v>
                </c:pt>
                <c:pt idx="74">
                  <c:v>-1.5500000000000009E-2</c:v>
                </c:pt>
                <c:pt idx="75">
                  <c:v>-1.2600000000000007E-2</c:v>
                </c:pt>
                <c:pt idx="76">
                  <c:v>-1.7400000000000013E-2</c:v>
                </c:pt>
                <c:pt idx="77">
                  <c:v>-9.8000000000000084E-3</c:v>
                </c:pt>
                <c:pt idx="78">
                  <c:v>-5.0000000000000027E-3</c:v>
                </c:pt>
                <c:pt idx="79">
                  <c:v>-1.9199999999999998E-2</c:v>
                </c:pt>
                <c:pt idx="80">
                  <c:v>-3.290000000000002E-2</c:v>
                </c:pt>
                <c:pt idx="81">
                  <c:v>-3.1100000000000013E-2</c:v>
                </c:pt>
                <c:pt idx="82">
                  <c:v>-5.6000000000000025E-3</c:v>
                </c:pt>
                <c:pt idx="83">
                  <c:v>-1.4100000000000001E-2</c:v>
                </c:pt>
                <c:pt idx="84">
                  <c:v>-1.0800000000000009E-2</c:v>
                </c:pt>
                <c:pt idx="85">
                  <c:v>-1.1000000000000007E-3</c:v>
                </c:pt>
                <c:pt idx="86">
                  <c:v>-5.4000000000000055E-3</c:v>
                </c:pt>
                <c:pt idx="87">
                  <c:v>1.9699999999999999E-2</c:v>
                </c:pt>
                <c:pt idx="88">
                  <c:v>6.2000000000000033E-3</c:v>
                </c:pt>
                <c:pt idx="89">
                  <c:v>5.0000000000000034E-4</c:v>
                </c:pt>
                <c:pt idx="90">
                  <c:v>6.2000000000000033E-3</c:v>
                </c:pt>
                <c:pt idx="91">
                  <c:v>1.2999999999999998E-2</c:v>
                </c:pt>
                <c:pt idx="92">
                  <c:v>2.8500000000000001E-2</c:v>
                </c:pt>
                <c:pt idx="93">
                  <c:v>7.7000000000000055E-3</c:v>
                </c:pt>
                <c:pt idx="94">
                  <c:v>1.0000000000000007E-2</c:v>
                </c:pt>
                <c:pt idx="95">
                  <c:v>1.3200000000000007E-2</c:v>
                </c:pt>
                <c:pt idx="96">
                  <c:v>1.2600000000000007E-2</c:v>
                </c:pt>
                <c:pt idx="97">
                  <c:v>5.3000000000000026E-3</c:v>
                </c:pt>
                <c:pt idx="98">
                  <c:v>1.2000000000000005E-3</c:v>
                </c:pt>
                <c:pt idx="99">
                  <c:v>1.2400000000000007E-2</c:v>
                </c:pt>
                <c:pt idx="100">
                  <c:v>8.1000000000000048E-3</c:v>
                </c:pt>
                <c:pt idx="101">
                  <c:v>2.0199999999999999E-2</c:v>
                </c:pt>
                <c:pt idx="102">
                  <c:v>2.0600000000000014E-2</c:v>
                </c:pt>
                <c:pt idx="103">
                  <c:v>3.4599999999999999E-2</c:v>
                </c:pt>
                <c:pt idx="104">
                  <c:v>4.1700000000000022E-2</c:v>
                </c:pt>
                <c:pt idx="105">
                  <c:v>4.5700000000000032E-2</c:v>
                </c:pt>
                <c:pt idx="106">
                  <c:v>2.6800000000000022E-2</c:v>
                </c:pt>
                <c:pt idx="107">
                  <c:v>1.8100000000000012E-2</c:v>
                </c:pt>
                <c:pt idx="108">
                  <c:v>1.5200000000000007E-2</c:v>
                </c:pt>
                <c:pt idx="109">
                  <c:v>2.3000000000000013E-3</c:v>
                </c:pt>
                <c:pt idx="110">
                  <c:v>-9.6000000000000078E-3</c:v>
                </c:pt>
                <c:pt idx="111">
                  <c:v>-1.180000000000001E-2</c:v>
                </c:pt>
                <c:pt idx="112">
                  <c:v>2.4400000000000012E-2</c:v>
                </c:pt>
                <c:pt idx="113">
                  <c:v>2.8000000000000011E-2</c:v>
                </c:pt>
                <c:pt idx="114">
                  <c:v>2.410000000000001E-2</c:v>
                </c:pt>
              </c:numCache>
            </c:numRef>
          </c:xVal>
          <c:yVal>
            <c:numRef>
              <c:f>'Figure 4-1'!$D$2:$D$116</c:f>
              <c:numCache>
                <c:formatCode>General</c:formatCode>
                <c:ptCount val="115"/>
                <c:pt idx="0">
                  <c:v>55</c:v>
                </c:pt>
                <c:pt idx="1">
                  <c:v>48</c:v>
                </c:pt>
                <c:pt idx="2">
                  <c:v>58</c:v>
                </c:pt>
                <c:pt idx="3">
                  <c:v>53</c:v>
                </c:pt>
                <c:pt idx="4">
                  <c:v>51</c:v>
                </c:pt>
                <c:pt idx="5">
                  <c:v>63</c:v>
                </c:pt>
                <c:pt idx="6">
                  <c:v>61</c:v>
                </c:pt>
                <c:pt idx="7">
                  <c:v>62</c:v>
                </c:pt>
                <c:pt idx="8">
                  <c:v>63</c:v>
                </c:pt>
                <c:pt idx="9">
                  <c:v>57</c:v>
                </c:pt>
                <c:pt idx="10">
                  <c:v>66</c:v>
                </c:pt>
                <c:pt idx="11">
                  <c:v>66</c:v>
                </c:pt>
                <c:pt idx="12">
                  <c:v>67</c:v>
                </c:pt>
                <c:pt idx="13">
                  <c:v>59</c:v>
                </c:pt>
                <c:pt idx="14">
                  <c:v>61</c:v>
                </c:pt>
                <c:pt idx="15">
                  <c:v>57</c:v>
                </c:pt>
                <c:pt idx="16">
                  <c:v>54</c:v>
                </c:pt>
                <c:pt idx="17">
                  <c:v>52</c:v>
                </c:pt>
                <c:pt idx="18">
                  <c:v>55</c:v>
                </c:pt>
                <c:pt idx="19">
                  <c:v>60</c:v>
                </c:pt>
                <c:pt idx="20">
                  <c:v>60</c:v>
                </c:pt>
                <c:pt idx="21">
                  <c:v>62</c:v>
                </c:pt>
                <c:pt idx="22">
                  <c:v>62</c:v>
                </c:pt>
                <c:pt idx="23">
                  <c:v>63</c:v>
                </c:pt>
                <c:pt idx="24">
                  <c:v>64</c:v>
                </c:pt>
                <c:pt idx="25">
                  <c:v>56</c:v>
                </c:pt>
                <c:pt idx="26">
                  <c:v>51</c:v>
                </c:pt>
                <c:pt idx="27">
                  <c:v>51</c:v>
                </c:pt>
                <c:pt idx="28">
                  <c:v>59</c:v>
                </c:pt>
                <c:pt idx="29">
                  <c:v>60</c:v>
                </c:pt>
                <c:pt idx="30">
                  <c:v>58</c:v>
                </c:pt>
                <c:pt idx="31">
                  <c:v>56</c:v>
                </c:pt>
                <c:pt idx="32">
                  <c:v>57</c:v>
                </c:pt>
                <c:pt idx="33">
                  <c:v>60</c:v>
                </c:pt>
                <c:pt idx="34">
                  <c:v>62</c:v>
                </c:pt>
                <c:pt idx="35">
                  <c:v>63</c:v>
                </c:pt>
                <c:pt idx="36">
                  <c:v>64</c:v>
                </c:pt>
                <c:pt idx="37">
                  <c:v>60</c:v>
                </c:pt>
                <c:pt idx="38">
                  <c:v>53</c:v>
                </c:pt>
                <c:pt idx="39">
                  <c:v>56</c:v>
                </c:pt>
                <c:pt idx="40">
                  <c:v>60</c:v>
                </c:pt>
                <c:pt idx="41">
                  <c:v>62</c:v>
                </c:pt>
                <c:pt idx="42">
                  <c:v>63</c:v>
                </c:pt>
                <c:pt idx="43">
                  <c:v>64</c:v>
                </c:pt>
                <c:pt idx="44">
                  <c:v>66</c:v>
                </c:pt>
                <c:pt idx="45">
                  <c:v>66</c:v>
                </c:pt>
                <c:pt idx="46">
                  <c:v>70</c:v>
                </c:pt>
                <c:pt idx="47">
                  <c:v>68</c:v>
                </c:pt>
                <c:pt idx="48">
                  <c:v>65</c:v>
                </c:pt>
                <c:pt idx="49">
                  <c:v>64</c:v>
                </c:pt>
                <c:pt idx="50">
                  <c:v>59</c:v>
                </c:pt>
                <c:pt idx="51">
                  <c:v>62</c:v>
                </c:pt>
                <c:pt idx="52">
                  <c:v>61</c:v>
                </c:pt>
                <c:pt idx="53">
                  <c:v>58</c:v>
                </c:pt>
                <c:pt idx="54">
                  <c:v>65</c:v>
                </c:pt>
                <c:pt idx="55">
                  <c:v>58</c:v>
                </c:pt>
                <c:pt idx="56">
                  <c:v>54</c:v>
                </c:pt>
                <c:pt idx="57">
                  <c:v>41</c:v>
                </c:pt>
                <c:pt idx="58">
                  <c:v>42</c:v>
                </c:pt>
                <c:pt idx="59">
                  <c:v>50</c:v>
                </c:pt>
                <c:pt idx="60">
                  <c:v>53</c:v>
                </c:pt>
                <c:pt idx="61">
                  <c:v>50</c:v>
                </c:pt>
                <c:pt idx="62">
                  <c:v>48</c:v>
                </c:pt>
                <c:pt idx="63">
                  <c:v>54</c:v>
                </c:pt>
                <c:pt idx="64">
                  <c:v>54</c:v>
                </c:pt>
                <c:pt idx="65">
                  <c:v>50</c:v>
                </c:pt>
                <c:pt idx="66">
                  <c:v>59</c:v>
                </c:pt>
                <c:pt idx="67">
                  <c:v>59</c:v>
                </c:pt>
                <c:pt idx="68">
                  <c:v>63</c:v>
                </c:pt>
                <c:pt idx="69">
                  <c:v>71</c:v>
                </c:pt>
                <c:pt idx="70">
                  <c:v>67</c:v>
                </c:pt>
                <c:pt idx="71">
                  <c:v>72</c:v>
                </c:pt>
                <c:pt idx="72">
                  <c:v>69</c:v>
                </c:pt>
                <c:pt idx="73">
                  <c:v>67</c:v>
                </c:pt>
                <c:pt idx="74">
                  <c:v>73</c:v>
                </c:pt>
                <c:pt idx="75">
                  <c:v>53</c:v>
                </c:pt>
                <c:pt idx="76">
                  <c:v>64</c:v>
                </c:pt>
                <c:pt idx="77">
                  <c:v>66</c:v>
                </c:pt>
                <c:pt idx="78">
                  <c:v>68</c:v>
                </c:pt>
                <c:pt idx="79">
                  <c:v>68</c:v>
                </c:pt>
                <c:pt idx="80">
                  <c:v>64</c:v>
                </c:pt>
                <c:pt idx="81">
                  <c:v>65</c:v>
                </c:pt>
                <c:pt idx="82">
                  <c:v>64</c:v>
                </c:pt>
                <c:pt idx="83">
                  <c:v>65</c:v>
                </c:pt>
                <c:pt idx="87">
                  <c:v>75</c:v>
                </c:pt>
                <c:pt idx="88">
                  <c:v>75</c:v>
                </c:pt>
                <c:pt idx="89">
                  <c:v>73</c:v>
                </c:pt>
                <c:pt idx="90">
                  <c:v>73</c:v>
                </c:pt>
                <c:pt idx="91">
                  <c:v>73</c:v>
                </c:pt>
                <c:pt idx="92">
                  <c:v>74</c:v>
                </c:pt>
                <c:pt idx="93">
                  <c:v>73</c:v>
                </c:pt>
                <c:pt idx="94">
                  <c:v>78</c:v>
                </c:pt>
                <c:pt idx="95">
                  <c:v>77</c:v>
                </c:pt>
                <c:pt idx="96">
                  <c:v>72</c:v>
                </c:pt>
                <c:pt idx="97">
                  <c:v>73</c:v>
                </c:pt>
                <c:pt idx="98">
                  <c:v>64</c:v>
                </c:pt>
                <c:pt idx="99">
                  <c:v>72</c:v>
                </c:pt>
                <c:pt idx="100">
                  <c:v>67</c:v>
                </c:pt>
                <c:pt idx="101">
                  <c:v>77</c:v>
                </c:pt>
                <c:pt idx="102">
                  <c:v>71</c:v>
                </c:pt>
                <c:pt idx="103">
                  <c:v>74</c:v>
                </c:pt>
                <c:pt idx="104">
                  <c:v>71</c:v>
                </c:pt>
                <c:pt idx="105">
                  <c:v>77</c:v>
                </c:pt>
                <c:pt idx="106">
                  <c:v>73</c:v>
                </c:pt>
                <c:pt idx="108">
                  <c:v>63</c:v>
                </c:pt>
                <c:pt idx="111">
                  <c:v>65</c:v>
                </c:pt>
                <c:pt idx="114">
                  <c:v>72</c:v>
                </c:pt>
              </c:numCache>
            </c:numRef>
          </c:yVal>
          <c:smooth val="0"/>
          <c:extLst xmlns:c16r2="http://schemas.microsoft.com/office/drawing/2015/06/chart">
            <c:ext xmlns:c16="http://schemas.microsoft.com/office/drawing/2014/chart" uri="{C3380CC4-5D6E-409C-BE32-E72D297353CC}">
              <c16:uniqueId val="{00000000-D551-4E02-862C-0B1736CADFD0}"/>
            </c:ext>
          </c:extLst>
        </c:ser>
        <c:dLbls>
          <c:showLegendKey val="0"/>
          <c:showVal val="0"/>
          <c:showCatName val="0"/>
          <c:showSerName val="0"/>
          <c:showPercent val="0"/>
          <c:showBubbleSize val="0"/>
        </c:dLbls>
        <c:axId val="273103048"/>
        <c:axId val="273099128"/>
      </c:scatterChart>
      <c:valAx>
        <c:axId val="273103048"/>
        <c:scaling>
          <c:orientation val="minMax"/>
          <c:max val="4.0000000000000036E-2"/>
        </c:scaling>
        <c:delete val="0"/>
        <c:axPos val="b"/>
        <c:title>
          <c:tx>
            <c:rich>
              <a:bodyPr rot="0" vert="horz"/>
              <a:lstStyle/>
              <a:p>
                <a:pPr>
                  <a:defRPr sz="2000" b="1"/>
                </a:pPr>
                <a:r>
                  <a:rPr lang="en-US" sz="2000" b="1" dirty="0"/>
                  <a:t>S&amp;P 500 Index Return in the preceding 6 months</a:t>
                </a:r>
              </a:p>
            </c:rich>
          </c:tx>
          <c:layout/>
          <c:overlay val="0"/>
          <c:spPr>
            <a:noFill/>
            <a:ln>
              <a:noFill/>
            </a:ln>
            <a:effectLst/>
          </c:spPr>
        </c:title>
        <c:numFmt formatCode="0.00%" sourceLinked="1"/>
        <c:majorTickMark val="out"/>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en-US"/>
          </a:p>
        </c:txPr>
        <c:crossAx val="273099128"/>
        <c:crosses val="autoZero"/>
        <c:crossBetween val="midCat"/>
        <c:majorUnit val="2.0000000000000018E-2"/>
      </c:valAx>
      <c:valAx>
        <c:axId val="273099128"/>
        <c:scaling>
          <c:orientation val="minMax"/>
          <c:min val="40"/>
        </c:scaling>
        <c:delete val="0"/>
        <c:axPos val="l"/>
        <c:title>
          <c:tx>
            <c:rich>
              <a:bodyPr rot="0" vert="horz"/>
              <a:lstStyle/>
              <a:p>
                <a:pPr>
                  <a:defRPr sz="2000" b="0"/>
                </a:pPr>
                <a:r>
                  <a:rPr lang="en-US" sz="2000" b="1" dirty="0"/>
                  <a:t>Percentage of investors who think</a:t>
                </a:r>
              </a:p>
              <a:p>
                <a:pPr>
                  <a:defRPr sz="2000" b="0"/>
                </a:pPr>
                <a:r>
                  <a:rPr lang="en-US" sz="2000" b="1" dirty="0"/>
                  <a:t>now is a good time to invest in financial markets</a:t>
                </a:r>
              </a:p>
            </c:rich>
          </c:tx>
          <c:layout/>
          <c:overlay val="0"/>
          <c:spPr>
            <a:noFill/>
            <a:ln>
              <a:noFill/>
            </a:ln>
            <a:effectLst/>
          </c:spPr>
        </c:title>
        <c:numFmt formatCode="General" sourceLinked="1"/>
        <c:majorTickMark val="out"/>
        <c:minorTickMark val="none"/>
        <c:tickLblPos val="low"/>
        <c:spPr>
          <a:noFill/>
          <a:ln w="9525" cap="flat" cmpd="sng" algn="ctr">
            <a:solidFill>
              <a:schemeClr val="tx1">
                <a:lumMod val="25000"/>
                <a:lumOff val="75000"/>
              </a:schemeClr>
            </a:solidFill>
            <a:round/>
          </a:ln>
          <a:effectLst/>
        </c:spPr>
        <c:txPr>
          <a:bodyPr rot="-60000000" vert="horz"/>
          <a:lstStyle/>
          <a:p>
            <a:pPr>
              <a:defRPr/>
            </a:pPr>
            <a:endParaRPr lang="en-US"/>
          </a:p>
        </c:txPr>
        <c:crossAx val="273103048"/>
        <c:crossesAt val="-6"/>
        <c:crossBetween val="midCat"/>
        <c:majorUnit val="10"/>
      </c:valAx>
      <c:spPr>
        <a:noFill/>
        <a:ln>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sz="1200">
          <a:solidFill>
            <a:sysClr val="windowText" lastClr="000000"/>
          </a:solidFill>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scatterChart>
        <c:scatterStyle val="lineMarker"/>
        <c:varyColors val="0"/>
        <c:ser>
          <c:idx val="0"/>
          <c:order val="0"/>
          <c:tx>
            <c:strRef>
              <c:f>Sheet2!$C$1</c:f>
              <c:strCache>
                <c:ptCount val="1"/>
                <c:pt idx="0">
                  <c:v>Yes</c:v>
                </c:pt>
              </c:strCache>
            </c:strRef>
          </c:tx>
          <c:spPr>
            <a:ln w="28575" cap="rnd">
              <a:noFill/>
              <a:round/>
            </a:ln>
            <a:effectLst/>
          </c:spPr>
          <c:marker>
            <c:symbol val="picture"/>
            <c:spPr>
              <a:blipFill>
                <a:blip xmlns:r="http://schemas.openxmlformats.org/officeDocument/2006/relationships" r:embed="rId1"/>
                <a:stretch>
                  <a:fillRect/>
                </a:stretch>
              </a:blipFill>
              <a:ln w="25400">
                <a:noFill/>
              </a:ln>
              <a:effectLst/>
            </c:spPr>
          </c:marker>
          <c:trendline>
            <c:spPr>
              <a:ln w="25400" cap="rnd">
                <a:solidFill>
                  <a:schemeClr val="tx1">
                    <a:lumMod val="85000"/>
                    <a:lumOff val="15000"/>
                  </a:schemeClr>
                </a:solidFill>
                <a:prstDash val="solid"/>
              </a:ln>
              <a:effectLst/>
            </c:spPr>
            <c:trendlineType val="linear"/>
            <c:dispRSqr val="0"/>
            <c:dispEq val="0"/>
          </c:trendline>
          <c:xVal>
            <c:numRef>
              <c:f>Sheet2!$B$2:$B$96</c:f>
              <c:numCache>
                <c:formatCode>General</c:formatCode>
                <c:ptCount val="95"/>
                <c:pt idx="0">
                  <c:v>33</c:v>
                </c:pt>
                <c:pt idx="1">
                  <c:v>27</c:v>
                </c:pt>
                <c:pt idx="2">
                  <c:v>27</c:v>
                </c:pt>
                <c:pt idx="3">
                  <c:v>26</c:v>
                </c:pt>
                <c:pt idx="4">
                  <c:v>22</c:v>
                </c:pt>
                <c:pt idx="5">
                  <c:v>24</c:v>
                </c:pt>
                <c:pt idx="6">
                  <c:v>20</c:v>
                </c:pt>
                <c:pt idx="7">
                  <c:v>18</c:v>
                </c:pt>
                <c:pt idx="8">
                  <c:v>16</c:v>
                </c:pt>
                <c:pt idx="9">
                  <c:v>17</c:v>
                </c:pt>
                <c:pt idx="10">
                  <c:v>27</c:v>
                </c:pt>
                <c:pt idx="11">
                  <c:v>31</c:v>
                </c:pt>
                <c:pt idx="12">
                  <c:v>26</c:v>
                </c:pt>
                <c:pt idx="13">
                  <c:v>31</c:v>
                </c:pt>
                <c:pt idx="14">
                  <c:v>30</c:v>
                </c:pt>
                <c:pt idx="15">
                  <c:v>30</c:v>
                </c:pt>
                <c:pt idx="16">
                  <c:v>29</c:v>
                </c:pt>
                <c:pt idx="17">
                  <c:v>35</c:v>
                </c:pt>
                <c:pt idx="18">
                  <c:v>35</c:v>
                </c:pt>
                <c:pt idx="19">
                  <c:v>41</c:v>
                </c:pt>
                <c:pt idx="20">
                  <c:v>43</c:v>
                </c:pt>
                <c:pt idx="21">
                  <c:v>42</c:v>
                </c:pt>
                <c:pt idx="22">
                  <c:v>47</c:v>
                </c:pt>
                <c:pt idx="23">
                  <c:v>47</c:v>
                </c:pt>
                <c:pt idx="24">
                  <c:v>46</c:v>
                </c:pt>
                <c:pt idx="25">
                  <c:v>47</c:v>
                </c:pt>
                <c:pt idx="26">
                  <c:v>48</c:v>
                </c:pt>
                <c:pt idx="27">
                  <c:v>48</c:v>
                </c:pt>
                <c:pt idx="28">
                  <c:v>46</c:v>
                </c:pt>
                <c:pt idx="29">
                  <c:v>47</c:v>
                </c:pt>
                <c:pt idx="30">
                  <c:v>46</c:v>
                </c:pt>
                <c:pt idx="31">
                  <c:v>49</c:v>
                </c:pt>
                <c:pt idx="32">
                  <c:v>48</c:v>
                </c:pt>
                <c:pt idx="33">
                  <c:v>50</c:v>
                </c:pt>
                <c:pt idx="34">
                  <c:v>48</c:v>
                </c:pt>
                <c:pt idx="35">
                  <c:v>55</c:v>
                </c:pt>
                <c:pt idx="36">
                  <c:v>50</c:v>
                </c:pt>
                <c:pt idx="37">
                  <c:v>57</c:v>
                </c:pt>
                <c:pt idx="38">
                  <c:v>54</c:v>
                </c:pt>
                <c:pt idx="39">
                  <c:v>46</c:v>
                </c:pt>
                <c:pt idx="40">
                  <c:v>46</c:v>
                </c:pt>
                <c:pt idx="41">
                  <c:v>46</c:v>
                </c:pt>
              </c:numCache>
            </c:numRef>
          </c:xVal>
          <c:yVal>
            <c:numRef>
              <c:f>Sheet2!$C$2:$C$96</c:f>
              <c:numCache>
                <c:formatCode>General</c:formatCode>
                <c:ptCount val="95"/>
                <c:pt idx="0">
                  <c:v>50</c:v>
                </c:pt>
                <c:pt idx="1">
                  <c:v>59</c:v>
                </c:pt>
                <c:pt idx="2">
                  <c:v>59</c:v>
                </c:pt>
                <c:pt idx="3">
                  <c:v>63</c:v>
                </c:pt>
                <c:pt idx="4">
                  <c:v>71</c:v>
                </c:pt>
                <c:pt idx="5">
                  <c:v>67</c:v>
                </c:pt>
                <c:pt idx="6">
                  <c:v>72</c:v>
                </c:pt>
                <c:pt idx="7">
                  <c:v>69</c:v>
                </c:pt>
                <c:pt idx="8">
                  <c:v>67</c:v>
                </c:pt>
                <c:pt idx="9">
                  <c:v>73</c:v>
                </c:pt>
                <c:pt idx="10">
                  <c:v>53</c:v>
                </c:pt>
                <c:pt idx="11">
                  <c:v>64</c:v>
                </c:pt>
                <c:pt idx="12">
                  <c:v>66</c:v>
                </c:pt>
                <c:pt idx="13">
                  <c:v>68</c:v>
                </c:pt>
                <c:pt idx="14">
                  <c:v>68</c:v>
                </c:pt>
                <c:pt idx="15">
                  <c:v>64</c:v>
                </c:pt>
                <c:pt idx="16">
                  <c:v>65</c:v>
                </c:pt>
                <c:pt idx="17">
                  <c:v>64</c:v>
                </c:pt>
                <c:pt idx="18">
                  <c:v>65</c:v>
                </c:pt>
                <c:pt idx="19">
                  <c:v>75</c:v>
                </c:pt>
                <c:pt idx="20">
                  <c:v>75</c:v>
                </c:pt>
                <c:pt idx="21">
                  <c:v>73</c:v>
                </c:pt>
                <c:pt idx="22">
                  <c:v>73</c:v>
                </c:pt>
                <c:pt idx="23">
                  <c:v>73</c:v>
                </c:pt>
                <c:pt idx="24">
                  <c:v>74</c:v>
                </c:pt>
                <c:pt idx="25">
                  <c:v>73</c:v>
                </c:pt>
                <c:pt idx="26">
                  <c:v>78</c:v>
                </c:pt>
                <c:pt idx="27">
                  <c:v>77</c:v>
                </c:pt>
                <c:pt idx="28">
                  <c:v>72</c:v>
                </c:pt>
                <c:pt idx="29">
                  <c:v>73</c:v>
                </c:pt>
                <c:pt idx="30">
                  <c:v>64</c:v>
                </c:pt>
                <c:pt idx="31">
                  <c:v>72</c:v>
                </c:pt>
                <c:pt idx="32">
                  <c:v>67</c:v>
                </c:pt>
                <c:pt idx="33">
                  <c:v>77</c:v>
                </c:pt>
                <c:pt idx="34">
                  <c:v>71</c:v>
                </c:pt>
                <c:pt idx="35">
                  <c:v>74</c:v>
                </c:pt>
                <c:pt idx="36">
                  <c:v>71</c:v>
                </c:pt>
                <c:pt idx="37">
                  <c:v>77</c:v>
                </c:pt>
                <c:pt idx="38">
                  <c:v>73</c:v>
                </c:pt>
                <c:pt idx="39">
                  <c:v>63</c:v>
                </c:pt>
                <c:pt idx="40">
                  <c:v>65</c:v>
                </c:pt>
                <c:pt idx="41">
                  <c:v>72</c:v>
                </c:pt>
              </c:numCache>
            </c:numRef>
          </c:yVal>
          <c:smooth val="0"/>
          <c:extLst xmlns:c16r2="http://schemas.microsoft.com/office/drawing/2015/06/chart">
            <c:ext xmlns:c16="http://schemas.microsoft.com/office/drawing/2014/chart" uri="{C3380CC4-5D6E-409C-BE32-E72D297353CC}">
              <c16:uniqueId val="{00000000-BF0F-4600-BC37-9C907FDB406B}"/>
            </c:ext>
          </c:extLst>
        </c:ser>
        <c:dLbls>
          <c:showLegendKey val="0"/>
          <c:showVal val="0"/>
          <c:showCatName val="0"/>
          <c:showSerName val="0"/>
          <c:showPercent val="0"/>
          <c:showBubbleSize val="0"/>
        </c:dLbls>
        <c:axId val="273103440"/>
        <c:axId val="273098736"/>
      </c:scatterChart>
      <c:valAx>
        <c:axId val="273103440"/>
        <c:scaling>
          <c:orientation val="minMax"/>
          <c:max val="59"/>
          <c:min val="10"/>
        </c:scaling>
        <c:delete val="0"/>
        <c:axPos val="b"/>
        <c:title>
          <c:tx>
            <c:rich>
              <a:bodyPr rot="0" vert="horz"/>
              <a:lstStyle/>
              <a:p>
                <a:pPr>
                  <a:defRPr sz="2000"/>
                </a:pPr>
                <a:r>
                  <a:rPr lang="en-US" sz="2000"/>
                  <a:t>Percentage of investors who think the stock market is overvalued</a:t>
                </a:r>
              </a:p>
            </c:rich>
          </c:tx>
          <c:layout/>
          <c:overlay val="0"/>
          <c:spPr>
            <a:noFill/>
            <a:ln>
              <a:noFill/>
            </a:ln>
            <a:effectLst/>
          </c:spPr>
        </c:title>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en-US"/>
          </a:p>
        </c:txPr>
        <c:crossAx val="273098736"/>
        <c:crosses val="autoZero"/>
        <c:crossBetween val="midCat"/>
        <c:majorUnit val="10"/>
      </c:valAx>
      <c:valAx>
        <c:axId val="273098736"/>
        <c:scaling>
          <c:orientation val="minMax"/>
          <c:max val="80"/>
          <c:min val="45"/>
        </c:scaling>
        <c:delete val="0"/>
        <c:axPos val="l"/>
        <c:title>
          <c:tx>
            <c:rich>
              <a:bodyPr rot="0" vert="horz"/>
              <a:lstStyle/>
              <a:p>
                <a:pPr>
                  <a:defRPr sz="2000"/>
                </a:pPr>
                <a:r>
                  <a:rPr lang="en-US" sz="2000"/>
                  <a:t>Percentage of investors who think now is a good time to invest in the financial markets</a:t>
                </a:r>
              </a:p>
            </c:rich>
          </c:tx>
          <c:layout/>
          <c:overlay val="0"/>
          <c:spPr>
            <a:noFill/>
            <a:ln>
              <a:noFill/>
            </a:ln>
            <a:effectLst/>
          </c:spPr>
        </c:title>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en-US"/>
          </a:p>
        </c:txPr>
        <c:crossAx val="273103440"/>
        <c:crosses val="autoZero"/>
        <c:crossBetween val="midCat"/>
        <c:majorUnit val="10"/>
      </c:valAx>
      <c:spPr>
        <a:noFill/>
        <a:ln>
          <a:solidFill>
            <a:schemeClr val="bg1"/>
          </a:solid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sz="1200"/>
      </a:pPr>
      <a:endParaRPr lang="en-US"/>
    </a:p>
  </c:txPr>
  <c:externalData r:id="rId2">
    <c:autoUpdate val="0"/>
  </c:externalData>
  <c:userShapes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0.23311</cdr:x>
      <cdr:y>0.02215</cdr:y>
    </cdr:from>
    <cdr:to>
      <cdr:x>0.52456</cdr:x>
      <cdr:y>0.10112</cdr:y>
    </cdr:to>
    <cdr:sp macro="" textlink="">
      <cdr:nvSpPr>
        <cdr:cNvPr id="2" name="TextBox 1"/>
        <cdr:cNvSpPr txBox="1"/>
      </cdr:nvSpPr>
      <cdr:spPr>
        <a:xfrm xmlns:a="http://schemas.openxmlformats.org/drawingml/2006/main">
          <a:off x="1797746" y="113929"/>
          <a:ext cx="2247654" cy="4061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a:t>    </a:t>
          </a:r>
          <a:r>
            <a:rPr lang="en-US" sz="1800" b="1" dirty="0"/>
            <a:t>Correlation = 0.39</a:t>
          </a:r>
        </a:p>
      </cdr:txBody>
    </cdr:sp>
  </cdr:relSizeAnchor>
</c:userShapes>
</file>

<file path=ppt/drawings/drawing2.xml><?xml version="1.0" encoding="utf-8"?>
<c:userShapes xmlns:c="http://schemas.openxmlformats.org/drawingml/2006/chart">
  <cdr:relSizeAnchor xmlns:cdr="http://schemas.openxmlformats.org/drawingml/2006/chartDrawing">
    <cdr:from>
      <cdr:x>0.267</cdr:x>
      <cdr:y>0.01656</cdr:y>
    </cdr:from>
    <cdr:to>
      <cdr:x>0.54545</cdr:x>
      <cdr:y>0.07237</cdr:y>
    </cdr:to>
    <cdr:sp macro="" textlink="">
      <cdr:nvSpPr>
        <cdr:cNvPr id="2" name="TextBox 1"/>
        <cdr:cNvSpPr txBox="1"/>
      </cdr:nvSpPr>
      <cdr:spPr>
        <a:xfrm xmlns:a="http://schemas.openxmlformats.org/drawingml/2006/main">
          <a:off x="2049471" y="85581"/>
          <a:ext cx="2137369" cy="2883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t>Correlation = 0.49</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0BBA94-8DD6-4317-8277-2978EC83CA2C}" type="datetimeFigureOut">
              <a:rPr lang="en-US" smtClean="0"/>
              <a:pPr/>
              <a:t>10/10/2016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F0B6B1-F1E2-4995-BEEF-A0CF5DEE84FA}" type="slidenum">
              <a:rPr lang="en-US" smtClean="0"/>
              <a:pPr/>
              <a:t>‹#›</a:t>
            </a:fld>
            <a:endParaRPr lang="en-US"/>
          </a:p>
        </p:txBody>
      </p:sp>
    </p:spTree>
    <p:extLst>
      <p:ext uri="{BB962C8B-B14F-4D97-AF65-F5344CB8AC3E}">
        <p14:creationId xmlns:p14="http://schemas.microsoft.com/office/powerpoint/2010/main" val="97159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p:txBody>
          <a:bodyPr/>
          <a:lstStyle/>
          <a:p>
            <a:pPr>
              <a:defRPr/>
            </a:pPr>
            <a:fld id="{CA50C315-304B-4E16-A5FD-B2DE6CAB71A7}" type="slidenum">
              <a:rPr lang="en-US" smtClean="0">
                <a:latin typeface="Frutiger-Roman"/>
              </a:rPr>
              <a:pPr>
                <a:defRPr/>
              </a:pPr>
              <a:t>12</a:t>
            </a:fld>
            <a:endParaRPr lang="en-US">
              <a:latin typeface="Frutiger-Roman"/>
            </a:endParaRPr>
          </a:p>
        </p:txBody>
      </p:sp>
      <p:sp>
        <p:nvSpPr>
          <p:cNvPr id="109571" name="Rectangle 2"/>
          <p:cNvSpPr>
            <a:spLocks noGrp="1" noRot="1" noChangeAspect="1" noChangeArrowheads="1" noTextEdit="1"/>
          </p:cNvSpPr>
          <p:nvPr>
            <p:ph type="sldImg"/>
          </p:nvPr>
        </p:nvSpPr>
        <p:spPr>
          <a:xfrm>
            <a:off x="1254125" y="719138"/>
            <a:ext cx="4794250" cy="3595687"/>
          </a:xfrm>
          <a:ln/>
        </p:spPr>
      </p:sp>
      <p:sp>
        <p:nvSpPr>
          <p:cNvPr id="109572" name="Rectangle 3"/>
          <p:cNvSpPr>
            <a:spLocks noGrp="1" noChangeArrowheads="1"/>
          </p:cNvSpPr>
          <p:nvPr>
            <p:ph type="body" idx="1"/>
          </p:nvPr>
        </p:nvSpPr>
        <p:spPr>
          <a:xfrm>
            <a:off x="730568" y="4554856"/>
            <a:ext cx="5841366" cy="4313873"/>
          </a:xfrm>
          <a:noFill/>
          <a:ln/>
        </p:spPr>
        <p:txBody>
          <a:bodyPr/>
          <a:lstStyle/>
          <a:p>
            <a:endParaRPr lang="en-US">
              <a:latin typeface="Frutiger-Roman"/>
            </a:endParaRPr>
          </a:p>
        </p:txBody>
      </p:sp>
    </p:spTree>
    <p:extLst>
      <p:ext uri="{BB962C8B-B14F-4D97-AF65-F5344CB8AC3E}">
        <p14:creationId xmlns:p14="http://schemas.microsoft.com/office/powerpoint/2010/main" val="2255180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Figure 4-1</a:t>
            </a:r>
          </a:p>
        </p:txBody>
      </p:sp>
      <p:sp>
        <p:nvSpPr>
          <p:cNvPr id="4" name="Slide Number Placeholder 3"/>
          <p:cNvSpPr>
            <a:spLocks noGrp="1"/>
          </p:cNvSpPr>
          <p:nvPr>
            <p:ph type="sldNum" sz="quarter" idx="10"/>
          </p:nvPr>
        </p:nvSpPr>
        <p:spPr/>
        <p:txBody>
          <a:bodyPr/>
          <a:lstStyle/>
          <a:p>
            <a:fld id="{7245C311-5126-4755-8BB7-CC308F59C6AD}" type="slidenum">
              <a:rPr lang="en-US" smtClean="0"/>
              <a:pPr/>
              <a:t>13</a:t>
            </a:fld>
            <a:endParaRPr lang="en-US"/>
          </a:p>
        </p:txBody>
      </p:sp>
    </p:spTree>
    <p:extLst>
      <p:ext uri="{BB962C8B-B14F-4D97-AF65-F5344CB8AC3E}">
        <p14:creationId xmlns:p14="http://schemas.microsoft.com/office/powerpoint/2010/main" val="305262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Figure 4-2</a:t>
            </a:r>
          </a:p>
        </p:txBody>
      </p:sp>
      <p:sp>
        <p:nvSpPr>
          <p:cNvPr id="4" name="Slide Number Placeholder 3"/>
          <p:cNvSpPr>
            <a:spLocks noGrp="1"/>
          </p:cNvSpPr>
          <p:nvPr>
            <p:ph type="sldNum" sz="quarter" idx="10"/>
          </p:nvPr>
        </p:nvSpPr>
        <p:spPr/>
        <p:txBody>
          <a:bodyPr/>
          <a:lstStyle/>
          <a:p>
            <a:fld id="{7245C311-5126-4755-8BB7-CC308F59C6AD}" type="slidenum">
              <a:rPr lang="en-US" smtClean="0"/>
              <a:pPr/>
              <a:t>14</a:t>
            </a:fld>
            <a:endParaRPr lang="en-US"/>
          </a:p>
        </p:txBody>
      </p:sp>
    </p:spTree>
    <p:extLst>
      <p:ext uri="{BB962C8B-B14F-4D97-AF65-F5344CB8AC3E}">
        <p14:creationId xmlns:p14="http://schemas.microsoft.com/office/powerpoint/2010/main" val="3255748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2908055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4048304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1547520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940266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2809746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394555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3563165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90834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1218345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251109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9E2F89-063A-4204-BF8F-B202B335B957}" type="datetimeFigureOut">
              <a:rPr lang="en-US" smtClean="0"/>
              <a:pPr/>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B5BCD-BD99-46B4-97D2-5836ED11B361}" type="slidenum">
              <a:rPr lang="en-US" smtClean="0"/>
              <a:pPr/>
              <a:t>‹#›</a:t>
            </a:fld>
            <a:endParaRPr lang="en-US"/>
          </a:p>
        </p:txBody>
      </p:sp>
    </p:spTree>
    <p:extLst>
      <p:ext uri="{BB962C8B-B14F-4D97-AF65-F5344CB8AC3E}">
        <p14:creationId xmlns:p14="http://schemas.microsoft.com/office/powerpoint/2010/main" val="2614224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9E2F89-063A-4204-BF8F-B202B335B957}" type="datetimeFigureOut">
              <a:rPr lang="en-US" smtClean="0"/>
              <a:pPr/>
              <a:t>10/10/2016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B5BCD-BD99-46B4-97D2-5836ED11B361}" type="slidenum">
              <a:rPr lang="en-US" smtClean="0"/>
              <a:pPr/>
              <a:t>‹#›</a:t>
            </a:fld>
            <a:endParaRPr lang="en-US"/>
          </a:p>
        </p:txBody>
      </p:sp>
    </p:spTree>
    <p:extLst>
      <p:ext uri="{BB962C8B-B14F-4D97-AF65-F5344CB8AC3E}">
        <p14:creationId xmlns:p14="http://schemas.microsoft.com/office/powerpoint/2010/main" val="7449198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lstStyle/>
          <a:p>
            <a:pPr marL="0" indent="0">
              <a:buNone/>
            </a:pPr>
            <a:endParaRPr lang="en-US" sz="2400" b="1" dirty="0">
              <a:latin typeface="Calibri" pitchFamily="34" charset="0"/>
              <a:cs typeface="Arial" charset="0"/>
            </a:endParaRPr>
          </a:p>
          <a:p>
            <a:pPr marL="0" indent="0">
              <a:buNone/>
            </a:pPr>
            <a:endParaRPr lang="en-US" sz="2400" b="1" dirty="0">
              <a:latin typeface="Calibri" pitchFamily="34" charset="0"/>
              <a:cs typeface="Arial" charset="0"/>
            </a:endParaRPr>
          </a:p>
          <a:p>
            <a:pPr marL="0" indent="0" algn="ctr">
              <a:buNone/>
            </a:pPr>
            <a:r>
              <a:rPr lang="en-US" b="1" dirty="0">
                <a:latin typeface="Calibri" pitchFamily="34" charset="0"/>
                <a:cs typeface="Arial" charset="0"/>
              </a:rPr>
              <a:t>Finance for </a:t>
            </a:r>
            <a:r>
              <a:rPr lang="en-US" b="1" dirty="0">
                <a:latin typeface="Calibri" pitchFamily="34" charset="0"/>
                <a:cs typeface="Arial" pitchFamily="34" charset="0"/>
              </a:rPr>
              <a:t>Normal People</a:t>
            </a:r>
            <a:r>
              <a:rPr lang="en-US" dirty="0">
                <a:latin typeface="Calibri" pitchFamily="34" charset="0"/>
                <a:cs typeface="Arial" charset="0"/>
              </a:rPr>
              <a:t/>
            </a:r>
            <a:br>
              <a:rPr lang="en-US" dirty="0">
                <a:latin typeface="Calibri" pitchFamily="34" charset="0"/>
                <a:cs typeface="Arial" charset="0"/>
              </a:rPr>
            </a:br>
            <a:r>
              <a:rPr lang="en-US" b="1" dirty="0">
                <a:latin typeface="Calibri" pitchFamily="34" charset="0"/>
                <a:cs typeface="Arial" pitchFamily="34" charset="0"/>
              </a:rPr>
              <a:t> </a:t>
            </a:r>
          </a:p>
          <a:p>
            <a:pPr marL="0" indent="0" algn="ctr">
              <a:buNone/>
            </a:pPr>
            <a:r>
              <a:rPr lang="en-US" sz="2400" b="1" dirty="0">
                <a:latin typeface="Calibri" pitchFamily="34" charset="0"/>
                <a:cs typeface="Arial" pitchFamily="34" charset="0"/>
              </a:rPr>
              <a:t>Chapter 4 – Emotional Shortcuts and Errors</a:t>
            </a:r>
            <a:br>
              <a:rPr lang="en-US" sz="2400" b="1" dirty="0">
                <a:latin typeface="Calibri" pitchFamily="34" charset="0"/>
                <a:cs typeface="Arial" pitchFamily="34" charset="0"/>
              </a:rPr>
            </a:br>
            <a:endParaRPr lang="en-US" sz="2400" dirty="0"/>
          </a:p>
        </p:txBody>
      </p:sp>
    </p:spTree>
    <p:extLst>
      <p:ext uri="{BB962C8B-B14F-4D97-AF65-F5344CB8AC3E}">
        <p14:creationId xmlns:p14="http://schemas.microsoft.com/office/powerpoint/2010/main" val="2982852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marL="0" indent="0">
              <a:buNone/>
            </a:pPr>
            <a:r>
              <a:rPr lang="en-US" sz="2400" b="1" dirty="0"/>
              <a:t>Hope and Fear</a:t>
            </a:r>
            <a:endParaRPr lang="en-US" sz="2400" dirty="0"/>
          </a:p>
          <a:p>
            <a:pPr marL="0" indent="0">
              <a:buNone/>
            </a:pPr>
            <a:endParaRPr lang="en-US" dirty="0"/>
          </a:p>
          <a:p>
            <a:pPr marL="0" indent="0">
              <a:buNone/>
            </a:pPr>
            <a:r>
              <a:rPr lang="en-US" sz="2000" b="1" dirty="0"/>
              <a:t>Fear is a negative emotion arising in response to danger whereas hope is a positive one in anticipation of reward</a:t>
            </a:r>
          </a:p>
          <a:p>
            <a:pPr marL="0" indent="0">
              <a:buNone/>
            </a:pPr>
            <a:endParaRPr lang="en-US" sz="2000" b="1" dirty="0"/>
          </a:p>
          <a:p>
            <a:pPr marL="0" indent="0">
              <a:buNone/>
            </a:pPr>
            <a:r>
              <a:rPr lang="en-US" sz="2000" b="1" dirty="0"/>
              <a:t>Cognitive appraisal notes that fear is unpleasant and hope is pleasant, but the two are similar in that control is in the hands of others, whether other people or situations</a:t>
            </a:r>
          </a:p>
          <a:p>
            <a:pPr marL="0" indent="0">
              <a:buNone/>
            </a:pPr>
            <a:endParaRPr lang="en-US" sz="2000" b="1" dirty="0"/>
          </a:p>
          <a:p>
            <a:pPr marL="0" indent="0">
              <a:buNone/>
            </a:pPr>
            <a:r>
              <a:rPr lang="en-US" sz="2000" b="1" dirty="0"/>
              <a:t>We fear the danger of an airplane crash but cannot control the outcome. We hope to win the lottery but cannot control the outcome Exuberance is extreme hope, as in the famed case of “irrational exuberance” </a:t>
            </a:r>
          </a:p>
          <a:p>
            <a:endParaRPr lang="en-US" dirty="0"/>
          </a:p>
        </p:txBody>
      </p:sp>
    </p:spTree>
    <p:extLst>
      <p:ext uri="{BB962C8B-B14F-4D97-AF65-F5344CB8AC3E}">
        <p14:creationId xmlns:p14="http://schemas.microsoft.com/office/powerpoint/2010/main" val="1085835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1500" b="1" dirty="0"/>
          </a:p>
          <a:p>
            <a:pPr marL="0" indent="0">
              <a:buNone/>
            </a:pPr>
            <a:endParaRPr lang="en-US" sz="1500" b="1" dirty="0"/>
          </a:p>
          <a:p>
            <a:pPr marL="0" indent="0">
              <a:buNone/>
            </a:pPr>
            <a:r>
              <a:rPr lang="en-US" sz="2000" b="1" dirty="0"/>
              <a:t>Fear increases risk-aversion even among financial professionals, leading to high risk-aversion in financial busts and low risk-aversion in financial booms </a:t>
            </a:r>
          </a:p>
          <a:p>
            <a:pPr marL="0" indent="0">
              <a:buNone/>
            </a:pPr>
            <a:endParaRPr lang="en-US" sz="2000" b="1" dirty="0"/>
          </a:p>
          <a:p>
            <a:pPr marL="0" indent="0">
              <a:buNone/>
            </a:pPr>
            <a:r>
              <a:rPr lang="en-US" sz="2000" b="1" dirty="0"/>
              <a:t>Financial professionals asked to read a story about a financial bust became more fearful than those asked to read a story about a financial boom, and fear led them to reduce risky investments</a:t>
            </a:r>
          </a:p>
        </p:txBody>
      </p:sp>
    </p:spTree>
    <p:extLst>
      <p:ext uri="{BB962C8B-B14F-4D97-AF65-F5344CB8AC3E}">
        <p14:creationId xmlns:p14="http://schemas.microsoft.com/office/powerpoint/2010/main" val="4011683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normAutofit fontScale="90000"/>
          </a:bodyPr>
          <a:lstStyle/>
          <a:p>
            <a:pPr>
              <a:lnSpc>
                <a:spcPct val="90000"/>
              </a:lnSpc>
            </a:pPr>
            <a:r>
              <a:rPr lang="en-US" sz="1575" b="1" dirty="0"/>
              <a:t/>
            </a:r>
            <a:br>
              <a:rPr lang="en-US" sz="1575" b="1" dirty="0"/>
            </a:br>
            <a:r>
              <a:rPr lang="en-US" sz="1125" b="1" dirty="0">
                <a:latin typeface="Calibri" pitchFamily="34" charset="0"/>
              </a:rPr>
              <a:t/>
            </a:r>
            <a:br>
              <a:rPr lang="en-US" sz="1125" b="1" dirty="0">
                <a:latin typeface="Calibri" pitchFamily="34" charset="0"/>
              </a:rPr>
            </a:br>
            <a:r>
              <a:rPr lang="en-US" sz="2400" b="1" dirty="0">
                <a:latin typeface="Calibri" pitchFamily="34" charset="0"/>
              </a:rPr>
              <a:t>Emotional shortcuts and errors: Fear and Exuberance</a:t>
            </a:r>
            <a:br>
              <a:rPr lang="en-US" sz="2400" b="1" dirty="0">
                <a:latin typeface="Calibri" pitchFamily="34" charset="0"/>
              </a:rPr>
            </a:br>
            <a:r>
              <a:rPr lang="en-US" sz="2400" b="1" dirty="0">
                <a:latin typeface="Calibri" pitchFamily="34" charset="0"/>
              </a:rPr>
              <a:t/>
            </a:r>
            <a:br>
              <a:rPr lang="en-US" sz="2400" b="1" dirty="0">
                <a:latin typeface="Calibri" pitchFamily="34" charset="0"/>
              </a:rPr>
            </a:br>
            <a:r>
              <a:rPr lang="en-US" sz="2400" b="1" dirty="0">
                <a:latin typeface="Calibri" pitchFamily="34" charset="0"/>
              </a:rPr>
              <a:t>Do you think that now is a good time to invest in the financial markets?</a:t>
            </a:r>
            <a:br>
              <a:rPr lang="en-US" sz="2400" b="1" dirty="0">
                <a:latin typeface="Calibri" pitchFamily="34" charset="0"/>
              </a:rPr>
            </a:br>
            <a:r>
              <a:rPr lang="en-US" sz="2400" b="1" dirty="0">
                <a:latin typeface="Calibri" pitchFamily="34" charset="0"/>
              </a:rPr>
              <a:t>Percentage of investors who said Yes</a:t>
            </a:r>
          </a:p>
        </p:txBody>
      </p:sp>
      <p:graphicFrame>
        <p:nvGraphicFramePr>
          <p:cNvPr id="3074" name="Object 5"/>
          <p:cNvGraphicFramePr>
            <a:graphicFrameLocks noGrp="1" noChangeAspect="1"/>
          </p:cNvGraphicFramePr>
          <p:nvPr>
            <p:ph idx="1"/>
          </p:nvPr>
        </p:nvGraphicFramePr>
        <p:xfrm>
          <a:off x="1143000" y="2452688"/>
          <a:ext cx="6858000" cy="3095625"/>
        </p:xfrm>
        <a:graphic>
          <a:graphicData uri="http://schemas.openxmlformats.org/presentationml/2006/ole">
            <mc:AlternateContent xmlns:mc="http://schemas.openxmlformats.org/markup-compatibility/2006">
              <mc:Choice xmlns:v="urn:schemas-microsoft-com:vml" Requires="v">
                <p:oleObj spid="_x0000_s1042" name="Chart" r:id="rId4" imgW="6858000" imgH="3095625" progId="Excel.Sheet.8">
                  <p:embed/>
                </p:oleObj>
              </mc:Choice>
              <mc:Fallback>
                <p:oleObj name="Chart" r:id="rId4" imgW="6858000" imgH="3095625" progId="Excel.Sheet.8">
                  <p:embed/>
                  <p:pic>
                    <p:nvPicPr>
                      <p:cNvPr id="0" name="Picture 1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452688"/>
                        <a:ext cx="6858000" cy="309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6" name="Text Box 3"/>
          <p:cNvSpPr txBox="1">
            <a:spLocks noChangeArrowheads="1"/>
          </p:cNvSpPr>
          <p:nvPr/>
        </p:nvSpPr>
        <p:spPr bwMode="auto">
          <a:xfrm>
            <a:off x="2171701" y="2743200"/>
            <a:ext cx="471488" cy="196208"/>
          </a:xfrm>
          <a:prstGeom prst="rect">
            <a:avLst/>
          </a:prstGeom>
          <a:noFill/>
          <a:ln w="9525">
            <a:noFill/>
            <a:miter lim="800000"/>
            <a:headEnd/>
            <a:tailEnd/>
          </a:ln>
        </p:spPr>
        <p:txBody>
          <a:bodyPr>
            <a:spAutoFit/>
          </a:bodyPr>
          <a:lstStyle/>
          <a:p>
            <a:pPr algn="r">
              <a:spcBef>
                <a:spcPct val="50000"/>
              </a:spcBef>
            </a:pPr>
            <a:r>
              <a:rPr lang="en-US" sz="675"/>
              <a:t>Percent</a:t>
            </a:r>
          </a:p>
        </p:txBody>
      </p:sp>
      <p:sp>
        <p:nvSpPr>
          <p:cNvPr id="3077" name="Text Box 4"/>
          <p:cNvSpPr txBox="1">
            <a:spLocks noChangeArrowheads="1"/>
          </p:cNvSpPr>
          <p:nvPr/>
        </p:nvSpPr>
        <p:spPr bwMode="auto">
          <a:xfrm>
            <a:off x="5815013" y="5057775"/>
            <a:ext cx="1243013" cy="300082"/>
          </a:xfrm>
          <a:prstGeom prst="rect">
            <a:avLst/>
          </a:prstGeom>
          <a:solidFill>
            <a:schemeClr val="bg1"/>
          </a:solidFill>
          <a:ln w="9525">
            <a:noFill/>
            <a:miter lim="800000"/>
            <a:headEnd/>
            <a:tailEnd/>
          </a:ln>
        </p:spPr>
        <p:txBody>
          <a:bodyPr>
            <a:spAutoFit/>
          </a:bodyPr>
          <a:lstStyle/>
          <a:p>
            <a:pPr>
              <a:spcBef>
                <a:spcPct val="50000"/>
              </a:spcBef>
            </a:pPr>
            <a:r>
              <a:rPr lang="en-US" sz="675">
                <a:latin typeface="Arial" pitchFamily="34" charset="0"/>
              </a:rPr>
              <a:t>Source: UBS Index of Investor Optimism</a:t>
            </a:r>
          </a:p>
        </p:txBody>
      </p:sp>
      <p:sp>
        <p:nvSpPr>
          <p:cNvPr id="3078" name="Text Box 6"/>
          <p:cNvSpPr txBox="1">
            <a:spLocks noChangeArrowheads="1"/>
          </p:cNvSpPr>
          <p:nvPr/>
        </p:nvSpPr>
        <p:spPr bwMode="auto">
          <a:xfrm>
            <a:off x="3114676" y="2914650"/>
            <a:ext cx="557213" cy="196208"/>
          </a:xfrm>
          <a:prstGeom prst="rect">
            <a:avLst/>
          </a:prstGeom>
          <a:noFill/>
          <a:ln w="9525">
            <a:noFill/>
            <a:miter lim="800000"/>
            <a:headEnd/>
            <a:tailEnd/>
          </a:ln>
        </p:spPr>
        <p:txBody>
          <a:bodyPr>
            <a:spAutoFit/>
          </a:bodyPr>
          <a:lstStyle/>
          <a:p>
            <a:pPr algn="ctr" eaLnBrk="0" hangingPunct="0">
              <a:spcBef>
                <a:spcPct val="50000"/>
              </a:spcBef>
            </a:pPr>
            <a:r>
              <a:rPr lang="en-US" sz="675"/>
              <a:t>10,938</a:t>
            </a:r>
          </a:p>
        </p:txBody>
      </p:sp>
      <p:sp>
        <p:nvSpPr>
          <p:cNvPr id="3079" name="Text Box 7"/>
          <p:cNvSpPr txBox="1">
            <a:spLocks noChangeArrowheads="1"/>
          </p:cNvSpPr>
          <p:nvPr/>
        </p:nvSpPr>
        <p:spPr bwMode="auto">
          <a:xfrm>
            <a:off x="3114676" y="3000375"/>
            <a:ext cx="642938" cy="196208"/>
          </a:xfrm>
          <a:prstGeom prst="rect">
            <a:avLst/>
          </a:prstGeom>
          <a:noFill/>
          <a:ln w="9525">
            <a:noFill/>
            <a:miter lim="800000"/>
            <a:headEnd/>
            <a:tailEnd/>
          </a:ln>
        </p:spPr>
        <p:txBody>
          <a:bodyPr>
            <a:spAutoFit/>
          </a:bodyPr>
          <a:lstStyle/>
          <a:p>
            <a:pPr eaLnBrk="0" hangingPunct="0">
              <a:spcBef>
                <a:spcPct val="50000"/>
              </a:spcBef>
            </a:pPr>
            <a:r>
              <a:rPr lang="en-US" sz="675"/>
              <a:t>Feb-00 78%</a:t>
            </a:r>
          </a:p>
        </p:txBody>
      </p:sp>
      <p:sp>
        <p:nvSpPr>
          <p:cNvPr id="3080" name="Text Box 8"/>
          <p:cNvSpPr txBox="1">
            <a:spLocks noChangeArrowheads="1"/>
          </p:cNvSpPr>
          <p:nvPr/>
        </p:nvSpPr>
        <p:spPr bwMode="auto">
          <a:xfrm>
            <a:off x="4443413" y="3986213"/>
            <a:ext cx="385763" cy="196208"/>
          </a:xfrm>
          <a:prstGeom prst="rect">
            <a:avLst/>
          </a:prstGeom>
          <a:noFill/>
          <a:ln w="9525">
            <a:noFill/>
            <a:miter lim="800000"/>
            <a:headEnd/>
            <a:tailEnd/>
          </a:ln>
        </p:spPr>
        <p:txBody>
          <a:bodyPr>
            <a:spAutoFit/>
          </a:bodyPr>
          <a:lstStyle/>
          <a:p>
            <a:pPr algn="ctr" eaLnBrk="0" hangingPunct="0">
              <a:spcBef>
                <a:spcPct val="50000"/>
              </a:spcBef>
            </a:pPr>
            <a:r>
              <a:rPr lang="en-US" sz="675"/>
              <a:t>7,890</a:t>
            </a:r>
          </a:p>
        </p:txBody>
      </p:sp>
      <p:sp>
        <p:nvSpPr>
          <p:cNvPr id="3081" name="Text Box 9"/>
          <p:cNvSpPr txBox="1">
            <a:spLocks noChangeArrowheads="1"/>
          </p:cNvSpPr>
          <p:nvPr/>
        </p:nvSpPr>
        <p:spPr bwMode="auto">
          <a:xfrm>
            <a:off x="4400551" y="3900488"/>
            <a:ext cx="642938" cy="196208"/>
          </a:xfrm>
          <a:prstGeom prst="rect">
            <a:avLst/>
          </a:prstGeom>
          <a:noFill/>
          <a:ln w="9525">
            <a:noFill/>
            <a:miter lim="800000"/>
            <a:headEnd/>
            <a:tailEnd/>
          </a:ln>
        </p:spPr>
        <p:txBody>
          <a:bodyPr>
            <a:spAutoFit/>
          </a:bodyPr>
          <a:lstStyle/>
          <a:p>
            <a:pPr eaLnBrk="0" hangingPunct="0">
              <a:spcBef>
                <a:spcPct val="50000"/>
              </a:spcBef>
            </a:pPr>
            <a:r>
              <a:rPr lang="en-US" sz="675"/>
              <a:t>Mar-03 41%</a:t>
            </a:r>
          </a:p>
        </p:txBody>
      </p:sp>
      <p:sp>
        <p:nvSpPr>
          <p:cNvPr id="3082" name="Text Box 10"/>
          <p:cNvSpPr txBox="1">
            <a:spLocks noChangeArrowheads="1"/>
          </p:cNvSpPr>
          <p:nvPr/>
        </p:nvSpPr>
        <p:spPr bwMode="auto">
          <a:xfrm>
            <a:off x="6500812" y="3214688"/>
            <a:ext cx="642938" cy="196208"/>
          </a:xfrm>
          <a:prstGeom prst="rect">
            <a:avLst/>
          </a:prstGeom>
          <a:solidFill>
            <a:schemeClr val="bg1"/>
          </a:solidFill>
          <a:ln w="9525">
            <a:noFill/>
            <a:miter lim="800000"/>
            <a:headEnd/>
            <a:tailEnd/>
          </a:ln>
        </p:spPr>
        <p:txBody>
          <a:bodyPr>
            <a:spAutoFit/>
          </a:bodyPr>
          <a:lstStyle/>
          <a:p>
            <a:pPr eaLnBrk="0" hangingPunct="0">
              <a:spcBef>
                <a:spcPct val="50000"/>
              </a:spcBef>
            </a:pPr>
            <a:r>
              <a:rPr lang="en-US" sz="675"/>
              <a:t>Dec-07 55%</a:t>
            </a:r>
          </a:p>
        </p:txBody>
      </p:sp>
      <p:sp>
        <p:nvSpPr>
          <p:cNvPr id="3083" name="Text Box 11"/>
          <p:cNvSpPr txBox="1">
            <a:spLocks noChangeArrowheads="1"/>
          </p:cNvSpPr>
          <p:nvPr/>
        </p:nvSpPr>
        <p:spPr bwMode="auto">
          <a:xfrm>
            <a:off x="6586538" y="3128963"/>
            <a:ext cx="385763" cy="300082"/>
          </a:xfrm>
          <a:prstGeom prst="rect">
            <a:avLst/>
          </a:prstGeom>
          <a:noFill/>
          <a:ln w="9525">
            <a:noFill/>
            <a:miter lim="800000"/>
            <a:headEnd/>
            <a:tailEnd/>
          </a:ln>
        </p:spPr>
        <p:txBody>
          <a:bodyPr>
            <a:spAutoFit/>
          </a:bodyPr>
          <a:lstStyle/>
          <a:p>
            <a:pPr algn="ctr" eaLnBrk="0" hangingPunct="0">
              <a:spcBef>
                <a:spcPct val="50000"/>
              </a:spcBef>
            </a:pPr>
            <a:r>
              <a:rPr lang="en-US" sz="675"/>
              <a:t>13,366</a:t>
            </a:r>
          </a:p>
        </p:txBody>
      </p:sp>
      <p:sp>
        <p:nvSpPr>
          <p:cNvPr id="3084" name="Line 12"/>
          <p:cNvSpPr>
            <a:spLocks noChangeShapeType="1"/>
          </p:cNvSpPr>
          <p:nvPr/>
        </p:nvSpPr>
        <p:spPr bwMode="auto">
          <a:xfrm flipH="1">
            <a:off x="6715126" y="3343276"/>
            <a:ext cx="85725" cy="214313"/>
          </a:xfrm>
          <a:prstGeom prst="line">
            <a:avLst/>
          </a:prstGeom>
          <a:noFill/>
          <a:ln w="19050">
            <a:solidFill>
              <a:schemeClr val="tx1"/>
            </a:solidFill>
            <a:round/>
            <a:headEnd/>
            <a:tailEnd type="triangle" w="med" len="med"/>
          </a:ln>
        </p:spPr>
        <p:txBody>
          <a:bodyPr/>
          <a:lstStyle/>
          <a:p>
            <a:endParaRPr lang="en-US"/>
          </a:p>
        </p:txBody>
      </p:sp>
    </p:spTree>
    <p:extLst>
      <p:ext uri="{BB962C8B-B14F-4D97-AF65-F5344CB8AC3E}">
        <p14:creationId xmlns:p14="http://schemas.microsoft.com/office/powerpoint/2010/main" val="1208073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noGrp="1"/>
          </p:cNvGraphicFramePr>
          <p:nvPr>
            <p:extLst>
              <p:ext uri="{D42A27DB-BD31-4B8C-83A1-F6EECF244321}">
                <p14:modId xmlns:p14="http://schemas.microsoft.com/office/powerpoint/2010/main" val="4184018263"/>
              </p:ext>
            </p:extLst>
          </p:nvPr>
        </p:nvGraphicFramePr>
        <p:xfrm>
          <a:off x="368446" y="1500188"/>
          <a:ext cx="7780767" cy="518935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2000" b="1" dirty="0">
                <a:latin typeface="+mn-lt"/>
              </a:rPr>
              <a:t>Investors think that times following high stock returns are good times to invest in financial markets</a:t>
            </a:r>
            <a:br>
              <a:rPr lang="en-US" sz="2000" b="1" dirty="0">
                <a:latin typeface="+mn-lt"/>
              </a:rPr>
            </a:br>
            <a:endParaRPr lang="en-US" sz="2000" b="1" dirty="0">
              <a:latin typeface="+mn-lt"/>
            </a:endParaRPr>
          </a:p>
        </p:txBody>
      </p:sp>
    </p:spTree>
    <p:extLst>
      <p:ext uri="{BB962C8B-B14F-4D97-AF65-F5344CB8AC3E}">
        <p14:creationId xmlns:p14="http://schemas.microsoft.com/office/powerpoint/2010/main" val="959491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extLst>
              <p:ext uri="{D42A27DB-BD31-4B8C-83A1-F6EECF244321}">
                <p14:modId xmlns:p14="http://schemas.microsoft.com/office/powerpoint/2010/main" val="3222168720"/>
              </p:ext>
            </p:extLst>
          </p:nvPr>
        </p:nvGraphicFramePr>
        <p:xfrm>
          <a:off x="478286" y="1500187"/>
          <a:ext cx="7675951" cy="5166893"/>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normAutofit/>
          </a:bodyPr>
          <a:lstStyle/>
          <a:p>
            <a:r>
              <a:rPr lang="en-US" sz="2000" b="1" dirty="0"/>
              <a:t>Investors think that times when the stock market is overvalued are good times to invest in financial markets</a:t>
            </a:r>
          </a:p>
        </p:txBody>
      </p:sp>
    </p:spTree>
    <p:extLst>
      <p:ext uri="{BB962C8B-B14F-4D97-AF65-F5344CB8AC3E}">
        <p14:creationId xmlns:p14="http://schemas.microsoft.com/office/powerpoint/2010/main" val="3852151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a:buNone/>
            </a:pPr>
            <a:r>
              <a:rPr lang="en-US" sz="2400" b="1" dirty="0"/>
              <a:t>Greed, ambition, and status-seeking</a:t>
            </a:r>
            <a:endParaRPr lang="en-US" sz="2400" dirty="0"/>
          </a:p>
          <a:p>
            <a:pPr>
              <a:buNone/>
            </a:pPr>
            <a:r>
              <a:rPr lang="en-US" dirty="0"/>
              <a:t>	</a:t>
            </a:r>
          </a:p>
          <a:p>
            <a:pPr>
              <a:buNone/>
            </a:pPr>
            <a:r>
              <a:rPr lang="en-US" sz="2000" b="1" dirty="0"/>
              <a:t>Greed is commonly positioned as the opposite of fear, but greed is best seen as a reflection of ambition and status-seeking heightened by fear and hope</a:t>
            </a:r>
          </a:p>
          <a:p>
            <a:pPr>
              <a:buNone/>
            </a:pPr>
            <a:r>
              <a:rPr lang="en-US" sz="2000" b="1" dirty="0"/>
              <a:t>We fear being outpace by the social status of our competitors and hope to outpace them instead</a:t>
            </a:r>
          </a:p>
          <a:p>
            <a:pPr>
              <a:buNone/>
            </a:pPr>
            <a:r>
              <a:rPr lang="en-US" sz="2000" b="1" dirty="0"/>
              <a:t> The status order in society is never stable because lower-status neighbors can outpace us by investing in business ventures that turn out to be successful, or by picking handfuls of stocks that multiply many folds </a:t>
            </a:r>
          </a:p>
        </p:txBody>
      </p:sp>
    </p:spTree>
    <p:extLst>
      <p:ext uri="{BB962C8B-B14F-4D97-AF65-F5344CB8AC3E}">
        <p14:creationId xmlns:p14="http://schemas.microsoft.com/office/powerpoint/2010/main" val="3229156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
            </a:r>
            <a:br>
              <a:rPr lang="en-US" sz="27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lstStyle/>
          <a:p>
            <a:pPr>
              <a:buNone/>
            </a:pPr>
            <a:r>
              <a:rPr lang="en-US" sz="2400" b="1" dirty="0"/>
              <a:t>Happiness, Sadness, and Disgust</a:t>
            </a:r>
            <a:endParaRPr lang="en-US" sz="2400" dirty="0"/>
          </a:p>
          <a:p>
            <a:pPr>
              <a:buNone/>
            </a:pPr>
            <a:endParaRPr lang="en-US" dirty="0"/>
          </a:p>
          <a:p>
            <a:pPr>
              <a:buNone/>
            </a:pPr>
            <a:r>
              <a:rPr lang="en-US" sz="2000" b="1" dirty="0"/>
              <a:t>Happiness comes with gains and enjoyment, sadness with losses and helplessness, and disgust with proximity to distasteful objects or ideas </a:t>
            </a:r>
          </a:p>
          <a:p>
            <a:pPr>
              <a:buNone/>
            </a:pPr>
            <a:r>
              <a:rPr lang="en-US" sz="2000" b="1" dirty="0"/>
              <a:t>Happiness encourages us toward actions that bring further gains and enjoyment, </a:t>
            </a:r>
          </a:p>
          <a:p>
            <a:pPr>
              <a:lnSpc>
                <a:spcPct val="100000"/>
              </a:lnSpc>
              <a:buNone/>
            </a:pPr>
            <a:r>
              <a:rPr lang="en-US" sz="2000" b="1" dirty="0"/>
              <a:t>sadness prods us to pause and contemplate actions that would stem losses and helplessness, </a:t>
            </a:r>
          </a:p>
          <a:p>
            <a:pPr>
              <a:lnSpc>
                <a:spcPct val="100000"/>
              </a:lnSpc>
              <a:buNone/>
            </a:pPr>
            <a:r>
              <a:rPr lang="en-US" sz="2000" b="1" dirty="0"/>
              <a:t>and disgust prompts us to expel repellent objects and keep our distance from abhorrent ideas </a:t>
            </a:r>
            <a:r>
              <a:rPr lang="en-US" dirty="0"/>
              <a:t>	</a:t>
            </a:r>
          </a:p>
        </p:txBody>
      </p:sp>
    </p:spTree>
    <p:extLst>
      <p:ext uri="{BB962C8B-B14F-4D97-AF65-F5344CB8AC3E}">
        <p14:creationId xmlns:p14="http://schemas.microsoft.com/office/powerpoint/2010/main" val="3758426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a:buNone/>
            </a:pPr>
            <a:endParaRPr lang="en-US" dirty="0"/>
          </a:p>
          <a:p>
            <a:pPr>
              <a:buNone/>
            </a:pPr>
            <a:r>
              <a:rPr lang="en-US" sz="2000" b="1" dirty="0"/>
              <a:t>“The Champ”  https://www.youtube.com/watch?v=SU7NGJw0kR8</a:t>
            </a:r>
          </a:p>
          <a:p>
            <a:pPr>
              <a:buNone/>
            </a:pPr>
            <a:endParaRPr lang="en-US" sz="2000" b="1" dirty="0"/>
          </a:p>
          <a:p>
            <a:pPr>
              <a:buNone/>
            </a:pPr>
            <a:r>
              <a:rPr lang="en-US" sz="2000" b="1" dirty="0"/>
              <a:t> “</a:t>
            </a:r>
            <a:r>
              <a:rPr lang="en-US" sz="2000" b="1" dirty="0" err="1"/>
              <a:t>Trainspotting</a:t>
            </a:r>
            <a:r>
              <a:rPr lang="en-US" sz="2000" b="1" dirty="0"/>
              <a:t>” https://www.youtube.com/watch?v=cyiC3x6-Kzk</a:t>
            </a:r>
          </a:p>
          <a:p>
            <a:pPr>
              <a:buNone/>
            </a:pPr>
            <a:r>
              <a:rPr lang="en-US" sz="2000" b="1" dirty="0"/>
              <a:t> </a:t>
            </a:r>
          </a:p>
          <a:p>
            <a:pPr>
              <a:buNone/>
            </a:pPr>
            <a:r>
              <a:rPr lang="en-US" sz="2000" b="1" dirty="0"/>
              <a:t>The Great Barrier Reef https://www.youtube.com/watch?v=vTE_hQVccps </a:t>
            </a:r>
          </a:p>
          <a:p>
            <a:endParaRPr lang="en-US" dirty="0"/>
          </a:p>
        </p:txBody>
      </p:sp>
    </p:spTree>
    <p:extLst>
      <p:ext uri="{BB962C8B-B14F-4D97-AF65-F5344CB8AC3E}">
        <p14:creationId xmlns:p14="http://schemas.microsoft.com/office/powerpoint/2010/main" val="3531773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a:buNone/>
            </a:pPr>
            <a:endParaRPr lang="en-US" dirty="0"/>
          </a:p>
          <a:p>
            <a:pPr>
              <a:buNone/>
            </a:pPr>
            <a:endParaRPr lang="en-US" dirty="0"/>
          </a:p>
          <a:p>
            <a:pPr>
              <a:buNone/>
            </a:pPr>
            <a:endParaRPr lang="en-US" dirty="0"/>
          </a:p>
          <a:p>
            <a:pPr>
              <a:buNone/>
            </a:pPr>
            <a:r>
              <a:rPr lang="en-US" sz="2400" b="1" dirty="0"/>
              <a:t>The “ultimatum game” </a:t>
            </a:r>
          </a:p>
          <a:p>
            <a:endParaRPr lang="en-US" dirty="0"/>
          </a:p>
        </p:txBody>
      </p:sp>
    </p:spTree>
    <p:extLst>
      <p:ext uri="{BB962C8B-B14F-4D97-AF65-F5344CB8AC3E}">
        <p14:creationId xmlns:p14="http://schemas.microsoft.com/office/powerpoint/2010/main" val="3316780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2700" dirty="0">
                <a:latin typeface="+mn-lt"/>
              </a:rPr>
              <a:t/>
            </a:r>
            <a:br>
              <a:rPr lang="en-US" sz="2700" dirty="0">
                <a:latin typeface="+mn-lt"/>
              </a:rPr>
            </a:br>
            <a:endParaRPr lang="en-US" sz="2700" dirty="0">
              <a:latin typeface="+mn-lt"/>
            </a:endParaRPr>
          </a:p>
        </p:txBody>
      </p:sp>
      <p:sp>
        <p:nvSpPr>
          <p:cNvPr id="3" name="Content Placeholder 2"/>
          <p:cNvSpPr>
            <a:spLocks noGrp="1"/>
          </p:cNvSpPr>
          <p:nvPr>
            <p:ph idx="1"/>
          </p:nvPr>
        </p:nvSpPr>
        <p:spPr/>
        <p:txBody>
          <a:bodyPr>
            <a:normAutofit/>
          </a:bodyPr>
          <a:lstStyle/>
          <a:p>
            <a:pPr>
              <a:buNone/>
            </a:pPr>
            <a:r>
              <a:rPr lang="en-US" sz="2400" b="1" dirty="0"/>
              <a:t>Regret and Pride</a:t>
            </a:r>
            <a:endParaRPr lang="en-US" sz="2400" dirty="0"/>
          </a:p>
          <a:p>
            <a:pPr>
              <a:buNone/>
            </a:pPr>
            <a:r>
              <a:rPr lang="en-US" dirty="0"/>
              <a:t>	</a:t>
            </a:r>
          </a:p>
          <a:p>
            <a:pPr>
              <a:buNone/>
            </a:pPr>
            <a:r>
              <a:rPr lang="en-US" sz="2000" b="1" dirty="0"/>
              <a:t>Regret is a “cognitive emotion,” a negative and unpleasant one we experience when we can easily imagine a different choice that would have brought a better outcome.</a:t>
            </a:r>
          </a:p>
          <a:p>
            <a:pPr>
              <a:buNone/>
            </a:pPr>
            <a:r>
              <a:rPr lang="en-US" sz="2000" b="1" dirty="0"/>
              <a:t>People mention regret as the most frequent negative emotion they experience</a:t>
            </a:r>
          </a:p>
        </p:txBody>
      </p:sp>
    </p:spTree>
    <p:extLst>
      <p:ext uri="{BB962C8B-B14F-4D97-AF65-F5344CB8AC3E}">
        <p14:creationId xmlns:p14="http://schemas.microsoft.com/office/powerpoint/2010/main" val="1473391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2700" dirty="0">
                <a:latin typeface="+mn-lt"/>
              </a:rPr>
              <a:t/>
            </a:r>
            <a:br>
              <a:rPr lang="en-US" sz="2700" dirty="0">
                <a:latin typeface="+mn-lt"/>
              </a:rPr>
            </a:br>
            <a:endParaRPr lang="en-US" sz="27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1500" b="1" dirty="0"/>
          </a:p>
          <a:p>
            <a:pPr marL="0" indent="0">
              <a:buNone/>
            </a:pPr>
            <a:endParaRPr lang="en-US" sz="1500" b="1" dirty="0"/>
          </a:p>
          <a:p>
            <a:pPr marL="0" indent="0">
              <a:buNone/>
            </a:pPr>
            <a:r>
              <a:rPr lang="en-US" sz="2000" b="1" dirty="0"/>
              <a:t>Emotional shortcuts, like cognitive shortcuts, are part of the intuitive “blink” System 1 in our minds, leading to good choices in most of life</a:t>
            </a:r>
          </a:p>
          <a:p>
            <a:pPr marL="0" indent="0">
              <a:buNone/>
            </a:pPr>
            <a:endParaRPr lang="en-US" sz="2000" b="1" dirty="0"/>
          </a:p>
          <a:p>
            <a:pPr marL="0" indent="0">
              <a:buNone/>
            </a:pPr>
            <a:r>
              <a:rPr lang="en-US" sz="2000" b="1" dirty="0"/>
              <a:t>But shortcuts turn into errors when they mislead us into poor choices</a:t>
            </a:r>
          </a:p>
          <a:p>
            <a:pPr marL="0" indent="0">
              <a:buNone/>
            </a:pPr>
            <a:endParaRPr lang="en-US" sz="2000" b="1" dirty="0"/>
          </a:p>
          <a:p>
            <a:pPr marL="0" indent="0">
              <a:buNone/>
            </a:pPr>
            <a:r>
              <a:rPr lang="en-US" sz="2000" b="1" dirty="0"/>
              <a:t>System 2, the reflective “think” system in our minds leads to better choices when System 1 misleads</a:t>
            </a:r>
          </a:p>
        </p:txBody>
      </p:sp>
    </p:spTree>
    <p:extLst>
      <p:ext uri="{BB962C8B-B14F-4D97-AF65-F5344CB8AC3E}">
        <p14:creationId xmlns:p14="http://schemas.microsoft.com/office/powerpoint/2010/main" val="1408024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fontScale="70000" lnSpcReduction="20000"/>
          </a:bodyPr>
          <a:lstStyle/>
          <a:p>
            <a:pPr lvl="0">
              <a:buNone/>
            </a:pPr>
            <a:r>
              <a:rPr lang="en-US" b="1" dirty="0"/>
              <a:t>Why is regret described as a “cognitive emotion”? </a:t>
            </a:r>
          </a:p>
          <a:p>
            <a:pPr lvl="0">
              <a:buNone/>
            </a:pPr>
            <a:r>
              <a:rPr lang="en-US" b="1" dirty="0"/>
              <a:t>Why are fear, sadness, and disgust not described as cognitive emotions? </a:t>
            </a:r>
          </a:p>
          <a:p>
            <a:pPr lvl="0">
              <a:buNone/>
            </a:pPr>
            <a:r>
              <a:rPr lang="en-US" b="1" dirty="0"/>
              <a:t>How susceptible are you to regret? </a:t>
            </a:r>
          </a:p>
          <a:p>
            <a:pPr lvl="0">
              <a:buNone/>
            </a:pPr>
            <a:r>
              <a:rPr lang="en-US" b="1" dirty="0"/>
              <a:t>How strongly do not agree with the statement: “Whenever I make a choice, I feel bad if another alternative has done better than the alternative I have chosen.” </a:t>
            </a:r>
          </a:p>
          <a:p>
            <a:pPr>
              <a:buNone/>
            </a:pPr>
            <a:r>
              <a:rPr lang="en-US" b="1" dirty="0"/>
              <a:t>Strongly disagree                                                                                      Strongly agree</a:t>
            </a:r>
          </a:p>
          <a:p>
            <a:pPr>
              <a:buNone/>
            </a:pPr>
            <a:r>
              <a:rPr lang="en-US" b="1" dirty="0"/>
              <a:t>                         1           2           3           4           5           6           7                                                      </a:t>
            </a:r>
          </a:p>
          <a:p>
            <a:pPr>
              <a:buNone/>
            </a:pPr>
            <a:r>
              <a:rPr lang="en-US" b="1" dirty="0"/>
              <a:t>What are some examples of instances where regret or pride taught you good lessons for future choices and behavior? </a:t>
            </a:r>
          </a:p>
          <a:p>
            <a:pPr>
              <a:buNone/>
            </a:pPr>
            <a:r>
              <a:rPr lang="en-US" b="1" dirty="0"/>
              <a:t>What are some examples of instances where regret or pride taught you poor lessons for future choices and behavior?</a:t>
            </a:r>
          </a:p>
          <a:p>
            <a:pPr>
              <a:buNone/>
            </a:pPr>
            <a:r>
              <a:rPr lang="en-US" b="1" dirty="0"/>
              <a:t> </a:t>
            </a:r>
          </a:p>
          <a:p>
            <a:endParaRPr lang="en-US" dirty="0"/>
          </a:p>
        </p:txBody>
      </p:sp>
    </p:spTree>
    <p:extLst>
      <p:ext uri="{BB962C8B-B14F-4D97-AF65-F5344CB8AC3E}">
        <p14:creationId xmlns:p14="http://schemas.microsoft.com/office/powerpoint/2010/main" val="4027061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a:buNone/>
            </a:pPr>
            <a:r>
              <a:rPr lang="en-US" sz="2400" b="1" dirty="0"/>
              <a:t>Self-Control</a:t>
            </a:r>
            <a:endParaRPr lang="en-US" sz="2400" dirty="0"/>
          </a:p>
          <a:p>
            <a:pPr>
              <a:buNone/>
            </a:pPr>
            <a:r>
              <a:rPr lang="en-US" dirty="0"/>
              <a:t> </a:t>
            </a:r>
          </a:p>
          <a:p>
            <a:pPr>
              <a:buNone/>
            </a:pPr>
            <a:r>
              <a:rPr lang="en-US" sz="2000" b="1" dirty="0"/>
              <a:t>Self-control centers on the interaction between the hot emotion of System 1 and the cool cognition of System 2. </a:t>
            </a:r>
          </a:p>
          <a:p>
            <a:pPr>
              <a:buNone/>
            </a:pPr>
            <a:endParaRPr lang="en-US" sz="2000" b="1" dirty="0"/>
          </a:p>
          <a:p>
            <a:pPr>
              <a:buNone/>
            </a:pPr>
            <a:r>
              <a:rPr lang="en-US" sz="2000" b="1" dirty="0"/>
              <a:t>Self-control can be insufficient, excessive, or just right</a:t>
            </a:r>
          </a:p>
          <a:p>
            <a:pPr>
              <a:buNone/>
            </a:pPr>
            <a:r>
              <a:rPr lang="en-US" sz="2000" b="1" dirty="0"/>
              <a:t>Self-control is insufficient when hot emotion urging immediate gratification overcomes cool cognition urging delayed gratification</a:t>
            </a:r>
          </a:p>
          <a:p>
            <a:pPr>
              <a:buNone/>
            </a:pPr>
            <a:r>
              <a:rPr lang="en-US" sz="2000" b="1"/>
              <a:t> </a:t>
            </a:r>
            <a:r>
              <a:rPr lang="en-US" sz="2000" b="1" dirty="0"/>
              <a:t>Self-control is excessive when hot emotion urging delayed gratification overcomes cool cognition urging </a:t>
            </a:r>
            <a:r>
              <a:rPr lang="en-US" sz="2000" b="1"/>
              <a:t>immediate satisfaction</a:t>
            </a:r>
            <a:endParaRPr lang="en-US" sz="2000" b="1" dirty="0"/>
          </a:p>
          <a:p>
            <a:endParaRPr lang="en-US" dirty="0"/>
          </a:p>
        </p:txBody>
      </p:sp>
    </p:spTree>
    <p:extLst>
      <p:ext uri="{BB962C8B-B14F-4D97-AF65-F5344CB8AC3E}">
        <p14:creationId xmlns:p14="http://schemas.microsoft.com/office/powerpoint/2010/main" val="895406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2700" dirty="0">
                <a:latin typeface="+mn-lt"/>
              </a:rPr>
              <a:t/>
            </a:r>
            <a:br>
              <a:rPr lang="en-US" sz="2700" dirty="0">
                <a:latin typeface="+mn-lt"/>
              </a:rPr>
            </a:br>
            <a:endParaRPr lang="en-US" sz="2700" dirty="0">
              <a:latin typeface="+mn-lt"/>
            </a:endParaRPr>
          </a:p>
        </p:txBody>
      </p:sp>
      <p:sp>
        <p:nvSpPr>
          <p:cNvPr id="3" name="Content Placeholder 2"/>
          <p:cNvSpPr>
            <a:spLocks noGrp="1"/>
          </p:cNvSpPr>
          <p:nvPr>
            <p:ph idx="1"/>
          </p:nvPr>
        </p:nvSpPr>
        <p:spPr/>
        <p:txBody>
          <a:bodyPr>
            <a:normAutofit/>
          </a:bodyPr>
          <a:lstStyle/>
          <a:p>
            <a:pPr lvl="0">
              <a:buNone/>
            </a:pPr>
            <a:r>
              <a:rPr lang="en-US" sz="2000" b="1" dirty="0"/>
              <a:t>Imagine you must schedule two weekend outings in a city where you once lived. You do not plan on visiting the city after these two outings.</a:t>
            </a:r>
          </a:p>
          <a:p>
            <a:pPr>
              <a:buNone/>
            </a:pPr>
            <a:endParaRPr lang="en-US" sz="2000" b="1" dirty="0"/>
          </a:p>
          <a:p>
            <a:pPr>
              <a:buNone/>
            </a:pPr>
            <a:r>
              <a:rPr lang="en-US" sz="2000" b="1" dirty="0"/>
              <a:t>You must spend one of these weekends with an irritating, abrasive aunt who is a horrendous cook. The other weekend will be spent visiting former work associates whom you like a lot. </a:t>
            </a:r>
          </a:p>
          <a:p>
            <a:pPr>
              <a:buNone/>
            </a:pPr>
            <a:r>
              <a:rPr lang="en-US" sz="2000" b="1" dirty="0"/>
              <a:t>Suppose one outing will take place this coming weekend, the other the weekend after. Do you prefer a or b? Why?</a:t>
            </a:r>
          </a:p>
          <a:p>
            <a:pPr lvl="0">
              <a:buNone/>
            </a:pPr>
            <a:r>
              <a:rPr lang="en-US" sz="2000" b="1" dirty="0"/>
              <a:t>a. This weekend with friends and next weekend with abrasive aunt	</a:t>
            </a:r>
          </a:p>
          <a:p>
            <a:pPr lvl="0">
              <a:buNone/>
            </a:pPr>
            <a:r>
              <a:rPr lang="en-US" sz="2000" b="1" dirty="0"/>
              <a:t>b. This weekend with abrasive aunt and next weekend with friends</a:t>
            </a:r>
          </a:p>
        </p:txBody>
      </p:sp>
    </p:spTree>
    <p:extLst>
      <p:ext uri="{BB962C8B-B14F-4D97-AF65-F5344CB8AC3E}">
        <p14:creationId xmlns:p14="http://schemas.microsoft.com/office/powerpoint/2010/main" val="3697584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a:buNone/>
            </a:pPr>
            <a:r>
              <a:rPr lang="en-US" b="1" dirty="0"/>
              <a:t>Mood</a:t>
            </a:r>
            <a:endParaRPr lang="en-US" dirty="0"/>
          </a:p>
          <a:p>
            <a:pPr>
              <a:buNone/>
            </a:pPr>
            <a:endParaRPr lang="en-US" dirty="0"/>
          </a:p>
          <a:p>
            <a:pPr>
              <a:buNone/>
            </a:pPr>
            <a:r>
              <a:rPr lang="en-US" sz="2000" b="1" dirty="0"/>
              <a:t>Mood is muted emotion, less intense than emotion, but longer lasting </a:t>
            </a:r>
          </a:p>
          <a:p>
            <a:pPr>
              <a:buNone/>
            </a:pPr>
            <a:r>
              <a:rPr lang="en-US" sz="2000" b="1" dirty="0"/>
              <a:t>Fear of unemployment is less intense than fear of an impending automobile accident but the former can last for months and years, qualifying as mood</a:t>
            </a:r>
          </a:p>
          <a:p>
            <a:pPr>
              <a:buNone/>
            </a:pPr>
            <a:r>
              <a:rPr lang="en-US" sz="2000" b="1" dirty="0"/>
              <a:t> Fear of unemployment damages workers’ mental health, especially those whose mental health is already precarious </a:t>
            </a:r>
          </a:p>
        </p:txBody>
      </p:sp>
    </p:spTree>
    <p:extLst>
      <p:ext uri="{BB962C8B-B14F-4D97-AF65-F5344CB8AC3E}">
        <p14:creationId xmlns:p14="http://schemas.microsoft.com/office/powerpoint/2010/main" val="1294858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2700" dirty="0">
                <a:latin typeface="+mn-lt"/>
              </a:rPr>
              <a:t/>
            </a:r>
            <a:br>
              <a:rPr lang="en-US" sz="2700" dirty="0">
                <a:latin typeface="+mn-lt"/>
              </a:rPr>
            </a:br>
            <a:endParaRPr lang="en-US" sz="2700" dirty="0">
              <a:latin typeface="+mn-lt"/>
            </a:endParaRPr>
          </a:p>
        </p:txBody>
      </p:sp>
      <p:sp>
        <p:nvSpPr>
          <p:cNvPr id="3" name="Content Placeholder 2"/>
          <p:cNvSpPr>
            <a:spLocks noGrp="1"/>
          </p:cNvSpPr>
          <p:nvPr>
            <p:ph idx="1"/>
          </p:nvPr>
        </p:nvSpPr>
        <p:spPr/>
        <p:txBody>
          <a:bodyPr>
            <a:normAutofit/>
          </a:bodyPr>
          <a:lstStyle/>
          <a:p>
            <a:pPr>
              <a:buNone/>
            </a:pPr>
            <a:endParaRPr lang="en-US" sz="2000" b="1" dirty="0"/>
          </a:p>
          <a:p>
            <a:pPr>
              <a:buNone/>
            </a:pPr>
            <a:r>
              <a:rPr lang="en-US" sz="2000" b="1" dirty="0"/>
              <a:t>Optimism and pessimism can be described as moods</a:t>
            </a:r>
          </a:p>
          <a:p>
            <a:pPr>
              <a:buNone/>
            </a:pPr>
            <a:endParaRPr lang="en-US" sz="2000" b="1" dirty="0"/>
          </a:p>
          <a:p>
            <a:pPr>
              <a:buNone/>
            </a:pPr>
            <a:r>
              <a:rPr lang="en-US" sz="2000" b="1" dirty="0"/>
              <a:t>Optimism is associated with the emotions of hope and happiness, and pessimism with the emotions of fear and sadness, but optimism and pessimism are not as intense as hope, happiness, fear, or sadness. Sentiment in the context of investments often corresponds to mood</a:t>
            </a:r>
          </a:p>
          <a:p>
            <a:pPr>
              <a:buNone/>
            </a:pPr>
            <a:r>
              <a:rPr lang="en-US" sz="2000" b="1" dirty="0"/>
              <a:t> </a:t>
            </a:r>
          </a:p>
          <a:p>
            <a:pPr>
              <a:buNone/>
            </a:pPr>
            <a:r>
              <a:rPr lang="en-US" sz="2000" b="1" dirty="0"/>
              <a:t>Bearish sentiment corresponds to pessimistic mood and bullish sentiment to optimistic one.</a:t>
            </a:r>
          </a:p>
        </p:txBody>
      </p:sp>
    </p:spTree>
    <p:extLst>
      <p:ext uri="{BB962C8B-B14F-4D97-AF65-F5344CB8AC3E}">
        <p14:creationId xmlns:p14="http://schemas.microsoft.com/office/powerpoint/2010/main" val="1718691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
            </a:r>
            <a:br>
              <a:rPr lang="en-US" sz="27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a:buNone/>
            </a:pPr>
            <a:r>
              <a:rPr lang="en-US" b="1" dirty="0"/>
              <a:t>Affect</a:t>
            </a:r>
            <a:endParaRPr lang="en-US" dirty="0"/>
          </a:p>
          <a:p>
            <a:pPr>
              <a:buNone/>
            </a:pPr>
            <a:r>
              <a:rPr lang="en-US" dirty="0"/>
              <a:t>	 </a:t>
            </a:r>
          </a:p>
          <a:p>
            <a:pPr>
              <a:buNone/>
            </a:pPr>
            <a:r>
              <a:rPr lang="en-US" sz="2000" b="1" dirty="0"/>
              <a:t>Affect is the faint whisper of emotion or mood, stripped down to valence, positive or negative</a:t>
            </a:r>
          </a:p>
        </p:txBody>
      </p:sp>
    </p:spTree>
    <p:extLst>
      <p:ext uri="{BB962C8B-B14F-4D97-AF65-F5344CB8AC3E}">
        <p14:creationId xmlns:p14="http://schemas.microsoft.com/office/powerpoint/2010/main" val="1080899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a:t>
            </a:r>
            <a:r>
              <a:rPr lang="en-US" sz="2700" b="1" dirty="0" smtClean="0">
                <a:latin typeface="+mn-lt"/>
                <a:cs typeface="Arial" pitchFamily="34" charset="0"/>
              </a:rPr>
              <a:t>Errors</a:t>
            </a:r>
            <a:r>
              <a:rPr lang="en-US" sz="1800" b="1" dirty="0" smtClean="0">
                <a:latin typeface="+mn-lt"/>
                <a:cs typeface="Arial" pitchFamily="34" charset="0"/>
              </a:rPr>
              <a:t/>
            </a:r>
            <a:br>
              <a:rPr lang="en-US" sz="1800" b="1" dirty="0" smtClean="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smtClean="0">
                <a:latin typeface="+mn-lt"/>
                <a:cs typeface="Arial" pitchFamily="34" charset="0"/>
              </a:rPr>
              <a:t>Affect</a:t>
            </a:r>
            <a:r>
              <a:rPr lang="en-US" sz="1800" dirty="0">
                <a:latin typeface="+mn-lt"/>
              </a:rPr>
              <a:t/>
            </a:r>
            <a:br>
              <a:rPr lang="en-US" sz="1800" dirty="0">
                <a:latin typeface="+mn-lt"/>
              </a:rPr>
            </a:br>
            <a:endParaRPr lang="en-US" sz="1800" dirty="0">
              <a:latin typeface="+mn-lt"/>
            </a:endParaRPr>
          </a:p>
        </p:txBody>
      </p:sp>
      <p:sp>
        <p:nvSpPr>
          <p:cNvPr id="4" name="Text Placeholder 3"/>
          <p:cNvSpPr>
            <a:spLocks noGrp="1"/>
          </p:cNvSpPr>
          <p:nvPr>
            <p:ph type="body" idx="1"/>
          </p:nvPr>
        </p:nvSpPr>
        <p:spPr/>
        <p:txBody>
          <a:bodyPr/>
          <a:lstStyle/>
          <a:p>
            <a:r>
              <a:rPr lang="en-US" dirty="0"/>
              <a:t>Aylan Kurdi</a:t>
            </a:r>
            <a:endParaRPr lang="en-US" dirty="0"/>
          </a:p>
        </p:txBody>
      </p:sp>
      <p:pic>
        <p:nvPicPr>
          <p:cNvPr id="6146" name="Picture 2" descr="Alan Kurdi lifeless body.jpg"/>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tretch>
            <a:fillRect/>
          </a:stretch>
        </p:blipFill>
        <p:spPr bwMode="auto">
          <a:xfrm>
            <a:off x="1040606" y="3096419"/>
            <a:ext cx="3048000" cy="2501900"/>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5"/>
          <p:cNvSpPr>
            <a:spLocks noGrp="1"/>
          </p:cNvSpPr>
          <p:nvPr>
            <p:ph type="body" sz="quarter" idx="3"/>
          </p:nvPr>
        </p:nvSpPr>
        <p:spPr/>
        <p:txBody>
          <a:bodyPr/>
          <a:lstStyle/>
          <a:p>
            <a:r>
              <a:rPr lang="en-US" dirty="0" err="1" smtClean="0"/>
              <a:t>Omran</a:t>
            </a:r>
            <a:r>
              <a:rPr lang="en-US" dirty="0" smtClean="0"/>
              <a:t> </a:t>
            </a:r>
            <a:r>
              <a:rPr lang="en-US" dirty="0" err="1" smtClean="0"/>
              <a:t>Daqneesh</a:t>
            </a:r>
            <a:endParaRPr lang="en-US" dirty="0"/>
          </a:p>
        </p:txBody>
      </p:sp>
      <p:pic>
        <p:nvPicPr>
          <p:cNvPr id="7" name="Content Placeholder 6"/>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bwMode="auto">
          <a:xfrm>
            <a:off x="4629150" y="3094946"/>
            <a:ext cx="3887788" cy="2504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78340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a:xfrm>
            <a:off x="628650" y="1495168"/>
            <a:ext cx="7886700" cy="4681795"/>
          </a:xfrm>
        </p:spPr>
        <p:txBody>
          <a:bodyPr>
            <a:noAutofit/>
          </a:bodyPr>
          <a:lstStyle/>
          <a:p>
            <a:pPr lvl="0">
              <a:buNone/>
            </a:pPr>
            <a:r>
              <a:rPr lang="en-US" sz="1800" b="1" dirty="0"/>
              <a:t>Imagine that you are about to study abroad and have received a good-bye gift from a friend. It is a wool coat, from a nearby department store. The store carries a variety of wool coats. The worst costs $50 and the best costs $500. The one your friend bought you costs $55</a:t>
            </a:r>
          </a:p>
          <a:p>
            <a:pPr>
              <a:buNone/>
            </a:pPr>
            <a:r>
              <a:rPr lang="en-US" sz="1800" b="1" dirty="0"/>
              <a:t>How generous do you think your friend is?</a:t>
            </a:r>
          </a:p>
          <a:p>
            <a:pPr>
              <a:buNone/>
            </a:pPr>
            <a:r>
              <a:rPr lang="en-US" sz="1800" b="1" dirty="0"/>
              <a:t>Not generous at all                                                                       Extremely generous</a:t>
            </a:r>
          </a:p>
          <a:p>
            <a:pPr>
              <a:buNone/>
            </a:pPr>
            <a:r>
              <a:rPr lang="en-US" sz="1800" b="1" dirty="0"/>
              <a:t>    0            1            2              3               4               5              6</a:t>
            </a:r>
          </a:p>
          <a:p>
            <a:pPr>
              <a:buNone/>
            </a:pPr>
            <a:r>
              <a:rPr lang="en-US" sz="1800" b="1" dirty="0"/>
              <a:t> How happy are you about the gift?</a:t>
            </a:r>
          </a:p>
          <a:p>
            <a:pPr>
              <a:buNone/>
            </a:pPr>
            <a:r>
              <a:rPr lang="en-US" sz="1800" b="1" dirty="0"/>
              <a:t>Not happy at all                                                                            Extremely happy</a:t>
            </a:r>
          </a:p>
          <a:p>
            <a:pPr>
              <a:buNone/>
            </a:pPr>
            <a:r>
              <a:rPr lang="en-US" sz="1800" b="1" dirty="0"/>
              <a:t>             0            1            2              3               4               5               6</a:t>
            </a:r>
          </a:p>
          <a:p>
            <a:pPr>
              <a:buNone/>
            </a:pPr>
            <a:r>
              <a:rPr lang="en-US" sz="1800" b="1" dirty="0"/>
              <a:t> How expensive do you think the coat is?</a:t>
            </a:r>
          </a:p>
          <a:p>
            <a:pPr>
              <a:buNone/>
            </a:pPr>
            <a:r>
              <a:rPr lang="en-US" sz="1800" b="1" dirty="0"/>
              <a:t>Not expensive at all                                                                       Extremely expensive</a:t>
            </a:r>
          </a:p>
          <a:p>
            <a:pPr>
              <a:buNone/>
            </a:pPr>
            <a:r>
              <a:rPr lang="en-US" sz="1800" b="1" dirty="0"/>
              <a:t>                0            1            2              3               4               5             6</a:t>
            </a:r>
          </a:p>
          <a:p>
            <a:endParaRPr lang="en-US" sz="1800" dirty="0"/>
          </a:p>
        </p:txBody>
      </p:sp>
    </p:spTree>
    <p:extLst>
      <p:ext uri="{BB962C8B-B14F-4D97-AF65-F5344CB8AC3E}">
        <p14:creationId xmlns:p14="http://schemas.microsoft.com/office/powerpoint/2010/main" val="2052487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fontScale="62500" lnSpcReduction="20000"/>
          </a:bodyPr>
          <a:lstStyle/>
          <a:p>
            <a:pPr>
              <a:buNone/>
            </a:pPr>
            <a:r>
              <a:rPr lang="en-US" b="1" dirty="0"/>
              <a:t>Imagine that you are about to study abroad and have received a good-bye gift from a friend. It is a wool scarf, from a nearby department store. The store carries a variety of wool scarves. The worst costs $5 and the best costs $50. The one your friend bought you costs $45.</a:t>
            </a:r>
          </a:p>
          <a:p>
            <a:pPr>
              <a:buNone/>
            </a:pPr>
            <a:endParaRPr lang="en-US" b="1" dirty="0"/>
          </a:p>
          <a:p>
            <a:pPr>
              <a:buNone/>
            </a:pPr>
            <a:r>
              <a:rPr lang="en-US" b="1" dirty="0"/>
              <a:t>How generous do you think your friend is?</a:t>
            </a:r>
          </a:p>
          <a:p>
            <a:pPr>
              <a:buNone/>
            </a:pPr>
            <a:r>
              <a:rPr lang="en-US" b="1" dirty="0"/>
              <a:t>Not generous at all                                                                       Extremely generous</a:t>
            </a:r>
          </a:p>
          <a:p>
            <a:pPr>
              <a:buNone/>
            </a:pPr>
            <a:r>
              <a:rPr lang="en-US" b="1" dirty="0"/>
              <a:t>                 0            1            2              3               4               5             6</a:t>
            </a:r>
          </a:p>
          <a:p>
            <a:pPr>
              <a:buNone/>
            </a:pPr>
            <a:r>
              <a:rPr lang="en-US" b="1" dirty="0"/>
              <a:t>How happy are you about the gift?</a:t>
            </a:r>
          </a:p>
          <a:p>
            <a:pPr>
              <a:buNone/>
            </a:pPr>
            <a:r>
              <a:rPr lang="en-US" b="1" dirty="0"/>
              <a:t>Not happy at all                                                                            Extremely happy</a:t>
            </a:r>
          </a:p>
          <a:p>
            <a:pPr>
              <a:buNone/>
            </a:pPr>
            <a:r>
              <a:rPr lang="en-US" b="1" dirty="0"/>
              <a:t>                 0            1            2              3               4               5             6</a:t>
            </a:r>
          </a:p>
          <a:p>
            <a:pPr>
              <a:buNone/>
            </a:pPr>
            <a:r>
              <a:rPr lang="en-US" b="1" dirty="0"/>
              <a:t>How expensive do you think the coat is?</a:t>
            </a:r>
          </a:p>
          <a:p>
            <a:pPr>
              <a:buNone/>
            </a:pPr>
            <a:r>
              <a:rPr lang="en-US" b="1" dirty="0"/>
              <a:t>Not expensive at all                                                                       Extremely expensive</a:t>
            </a:r>
          </a:p>
          <a:p>
            <a:pPr>
              <a:buNone/>
            </a:pPr>
            <a:r>
              <a:rPr lang="en-US" b="1" dirty="0"/>
              <a:t>                 0            1            2              3               4               5             6</a:t>
            </a:r>
          </a:p>
          <a:p>
            <a:endParaRPr lang="en-US" b="1" dirty="0"/>
          </a:p>
        </p:txBody>
      </p:sp>
    </p:spTree>
    <p:extLst>
      <p:ext uri="{BB962C8B-B14F-4D97-AF65-F5344CB8AC3E}">
        <p14:creationId xmlns:p14="http://schemas.microsoft.com/office/powerpoint/2010/main" val="4083417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2700" b="1" dirty="0">
                <a:latin typeface="+mn-lt"/>
              </a:rPr>
              <a:t/>
            </a:r>
            <a:br>
              <a:rPr lang="en-US" sz="2700" b="1" dirty="0">
                <a:latin typeface="+mn-lt"/>
              </a:rPr>
            </a:br>
            <a:endParaRPr lang="en-US" sz="2700" b="1" dirty="0">
              <a:latin typeface="+mn-lt"/>
            </a:endParaRPr>
          </a:p>
        </p:txBody>
      </p:sp>
      <p:sp>
        <p:nvSpPr>
          <p:cNvPr id="3" name="Content Placeholder 2"/>
          <p:cNvSpPr>
            <a:spLocks noGrp="1"/>
          </p:cNvSpPr>
          <p:nvPr>
            <p:ph idx="1"/>
          </p:nvPr>
        </p:nvSpPr>
        <p:spPr/>
        <p:txBody>
          <a:bodyPr/>
          <a:lstStyle/>
          <a:p>
            <a:pPr>
              <a:buNone/>
            </a:pPr>
            <a:endParaRPr lang="en-US" sz="2000" b="1" dirty="0"/>
          </a:p>
          <a:p>
            <a:pPr>
              <a:buNone/>
            </a:pPr>
            <a:endParaRPr lang="en-US" sz="2000" b="1" dirty="0"/>
          </a:p>
          <a:p>
            <a:pPr>
              <a:buNone/>
            </a:pPr>
            <a:endParaRPr lang="en-US" sz="2000" b="1" dirty="0"/>
          </a:p>
          <a:p>
            <a:pPr>
              <a:buNone/>
            </a:pPr>
            <a:r>
              <a:rPr lang="en-US" sz="2000" b="1" dirty="0"/>
              <a:t>People with knowledge of human behavior and financial facts use emotional shortcuts correctly, </a:t>
            </a:r>
          </a:p>
          <a:p>
            <a:pPr>
              <a:buNone/>
            </a:pPr>
            <a:endParaRPr lang="en-US" sz="2000" b="1" dirty="0"/>
          </a:p>
          <a:p>
            <a:pPr>
              <a:buNone/>
            </a:pPr>
            <a:r>
              <a:rPr lang="en-US" sz="2000" b="1" dirty="0"/>
              <a:t>whereas people lacking such knowledge commit emotional errors as they use them incorrectly</a:t>
            </a:r>
          </a:p>
          <a:p>
            <a:endParaRPr lang="en-US" dirty="0"/>
          </a:p>
        </p:txBody>
      </p:sp>
    </p:spTree>
    <p:extLst>
      <p:ext uri="{BB962C8B-B14F-4D97-AF65-F5344CB8AC3E}">
        <p14:creationId xmlns:p14="http://schemas.microsoft.com/office/powerpoint/2010/main" val="1636558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marL="0" indent="0">
              <a:buNone/>
            </a:pPr>
            <a:r>
              <a:rPr lang="en-US" sz="2400" b="1" dirty="0"/>
              <a:t>Fear</a:t>
            </a:r>
          </a:p>
          <a:p>
            <a:pPr marL="0" indent="0">
              <a:buNone/>
            </a:pPr>
            <a:endParaRPr lang="en-US" sz="1500" b="1" dirty="0"/>
          </a:p>
          <a:p>
            <a:pPr marL="0" indent="0">
              <a:buNone/>
            </a:pPr>
            <a:r>
              <a:rPr lang="en-US" sz="2000" b="1" dirty="0"/>
              <a:t>Fear acts as an emotional shortcut that turns into an error when fear is absent or when it is exaggerated</a:t>
            </a:r>
          </a:p>
          <a:p>
            <a:pPr marL="0" indent="0">
              <a:buNone/>
            </a:pPr>
            <a:endParaRPr lang="en-US" sz="2000" b="1" dirty="0"/>
          </a:p>
          <a:p>
            <a:pPr marL="0" indent="0">
              <a:buNone/>
            </a:pPr>
            <a:r>
              <a:rPr lang="en-US" sz="2000" b="1" dirty="0"/>
              <a:t>Fear guides us rightly when it prompts us to retreat from a knife-wielding stranger bearing an angry face, and when it prevents us from buying houses likely to be repossessed in foreclosures</a:t>
            </a:r>
          </a:p>
          <a:p>
            <a:pPr marL="0" indent="0">
              <a:buNone/>
            </a:pPr>
            <a:endParaRPr lang="en-US" sz="2000" b="1" dirty="0"/>
          </a:p>
          <a:p>
            <a:pPr marL="0" indent="0">
              <a:buNone/>
            </a:pPr>
            <a:r>
              <a:rPr lang="en-US" sz="2000" b="1" dirty="0"/>
              <a:t>But fear guides us wrongly when it prompts us to retreat from a knife-wielding friend who chops vegetables, and when it compels us to sell all our stocks in a financial crisis </a:t>
            </a:r>
          </a:p>
          <a:p>
            <a:endParaRPr lang="en-US" sz="2000" dirty="0"/>
          </a:p>
        </p:txBody>
      </p:sp>
    </p:spTree>
    <p:extLst>
      <p:ext uri="{BB962C8B-B14F-4D97-AF65-F5344CB8AC3E}">
        <p14:creationId xmlns:p14="http://schemas.microsoft.com/office/powerpoint/2010/main" val="1504486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1500" b="1" dirty="0"/>
          </a:p>
          <a:p>
            <a:pPr marL="0" indent="0">
              <a:buNone/>
            </a:pPr>
            <a:r>
              <a:rPr lang="en-US" sz="2000" b="1" dirty="0"/>
              <a:t>The interaction between cognition and emotion makes it difficult to attribute shortcuts, errors, and choices to one or the other</a:t>
            </a:r>
          </a:p>
          <a:p>
            <a:pPr marL="0" indent="0">
              <a:buNone/>
            </a:pPr>
            <a:endParaRPr lang="en-US" sz="2000" b="1" dirty="0"/>
          </a:p>
          <a:p>
            <a:pPr marL="0" indent="0">
              <a:buNone/>
            </a:pPr>
            <a:r>
              <a:rPr lang="en-US" sz="2000" b="1" dirty="0"/>
              <a:t>Reason tells us that flying is safer than driving long distances, yet some choose to drive</a:t>
            </a:r>
          </a:p>
          <a:p>
            <a:pPr marL="0" indent="0">
              <a:buNone/>
            </a:pPr>
            <a:endParaRPr lang="en-US" sz="2000" b="1" dirty="0"/>
          </a:p>
          <a:p>
            <a:pPr marL="0" indent="0">
              <a:buNone/>
            </a:pPr>
            <a:r>
              <a:rPr lang="en-US" sz="2000" b="1" dirty="0"/>
              <a:t>The choice can be attributed to cognition, where images of crashed airplanes are more readily available to mind than images of crashed cars, or to emotion, where airplane crashes evoke greater fear, or to a combination of both</a:t>
            </a:r>
            <a:endParaRPr lang="en-US" sz="2000" dirty="0"/>
          </a:p>
        </p:txBody>
      </p:sp>
    </p:spTree>
    <p:extLst>
      <p:ext uri="{BB962C8B-B14F-4D97-AF65-F5344CB8AC3E}">
        <p14:creationId xmlns:p14="http://schemas.microsoft.com/office/powerpoint/2010/main" val="2656944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1800" b="1" dirty="0"/>
          </a:p>
          <a:p>
            <a:pPr marL="0" indent="0">
              <a:buNone/>
            </a:pPr>
            <a:r>
              <a:rPr lang="en-US" sz="2400" b="1" dirty="0"/>
              <a:t>Emotion, mood, and affect </a:t>
            </a:r>
            <a:endParaRPr lang="en-US" sz="2400" dirty="0"/>
          </a:p>
          <a:p>
            <a:pPr marL="0" indent="0">
              <a:buNone/>
            </a:pPr>
            <a:endParaRPr lang="en-US" dirty="0"/>
          </a:p>
          <a:p>
            <a:pPr marL="0" indent="0">
              <a:buNone/>
            </a:pPr>
            <a:r>
              <a:rPr lang="en-US" sz="2200" b="1" dirty="0"/>
              <a:t>Emotion is very intense, with a short duration and clear focus</a:t>
            </a:r>
          </a:p>
          <a:p>
            <a:pPr marL="0" indent="0">
              <a:buNone/>
            </a:pPr>
            <a:endParaRPr lang="en-US" sz="2200" b="1" dirty="0"/>
          </a:p>
          <a:p>
            <a:pPr marL="0" indent="0">
              <a:buNone/>
            </a:pPr>
            <a:r>
              <a:rPr lang="en-US" sz="2200" b="1" dirty="0"/>
              <a:t>Mood is muted emotion, less intense than emotion, but longer lasting </a:t>
            </a:r>
          </a:p>
          <a:p>
            <a:pPr marL="0" indent="0">
              <a:buNone/>
            </a:pPr>
            <a:endParaRPr lang="en-US" sz="2200" b="1" dirty="0"/>
          </a:p>
          <a:p>
            <a:pPr marL="0" indent="0">
              <a:buNone/>
            </a:pPr>
            <a:r>
              <a:rPr lang="en-US" sz="2200" b="1" dirty="0"/>
              <a:t>Affect is the faint whisper of emotion or mood, stripped down to valence, positive or negative</a:t>
            </a:r>
          </a:p>
          <a:p>
            <a:pPr marL="0" indent="0">
              <a:buNone/>
            </a:pPr>
            <a:endParaRPr lang="en-US" sz="2200" dirty="0"/>
          </a:p>
        </p:txBody>
      </p:sp>
    </p:spTree>
    <p:extLst>
      <p:ext uri="{BB962C8B-B14F-4D97-AF65-F5344CB8AC3E}">
        <p14:creationId xmlns:p14="http://schemas.microsoft.com/office/powerpoint/2010/main" val="2525095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400" b="1" dirty="0"/>
              <a:t>Emotion, mood, and affect </a:t>
            </a:r>
          </a:p>
          <a:p>
            <a:pPr marL="0" indent="0">
              <a:buNone/>
            </a:pPr>
            <a:endParaRPr lang="en-US" sz="1500" b="1" dirty="0"/>
          </a:p>
          <a:p>
            <a:pPr marL="0" indent="0">
              <a:buNone/>
            </a:pPr>
            <a:r>
              <a:rPr lang="en-US" sz="2000" b="1" dirty="0"/>
              <a:t>Emotion, mood, and affect are regularly comingled but they are distinct by intensity, duration, focus, and valence - positive or negative</a:t>
            </a:r>
          </a:p>
          <a:p>
            <a:pPr marL="0" indent="0">
              <a:buNone/>
            </a:pPr>
            <a:endParaRPr lang="en-US" sz="2000" b="1" dirty="0"/>
          </a:p>
          <a:p>
            <a:pPr marL="0" indent="0">
              <a:buNone/>
            </a:pPr>
            <a:r>
              <a:rPr lang="en-US" sz="2000" b="1" dirty="0"/>
              <a:t>Fear was a very intense negative emotion felt in early 2009 as we focused on stock markets that cut retirement savings by half for some and threatened to cut much more</a:t>
            </a:r>
          </a:p>
          <a:p>
            <a:pPr marL="0" indent="0">
              <a:buNone/>
            </a:pPr>
            <a:endParaRPr lang="en-US" sz="2000" b="1" dirty="0"/>
          </a:p>
          <a:p>
            <a:pPr marL="0" indent="0">
              <a:buNone/>
            </a:pPr>
            <a:r>
              <a:rPr lang="en-US" sz="2000" b="1" dirty="0"/>
              <a:t>Fear abated into a less intense but longer lasting negative mood that has persisted even as the stock market recovered</a:t>
            </a:r>
          </a:p>
          <a:p>
            <a:pPr marL="0" indent="0">
              <a:buNone/>
            </a:pPr>
            <a:endParaRPr lang="en-US" sz="2000" b="1" dirty="0"/>
          </a:p>
          <a:p>
            <a:pPr marL="0" indent="0">
              <a:buNone/>
            </a:pPr>
            <a:r>
              <a:rPr lang="en-US" sz="2000" b="1" dirty="0"/>
              <a:t>The emotion of fear and its mood have subsequently faded into a much less intense but longer lasting negative affect of stock markets </a:t>
            </a:r>
          </a:p>
        </p:txBody>
      </p:sp>
    </p:spTree>
    <p:extLst>
      <p:ext uri="{BB962C8B-B14F-4D97-AF65-F5344CB8AC3E}">
        <p14:creationId xmlns:p14="http://schemas.microsoft.com/office/powerpoint/2010/main" val="1261347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Emotional Shortcuts and Errors</a:t>
            </a:r>
            <a:br>
              <a:rPr lang="en-US" sz="27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1800" b="1" dirty="0"/>
          </a:p>
          <a:p>
            <a:pPr marL="0" indent="0">
              <a:buNone/>
            </a:pPr>
            <a:r>
              <a:rPr lang="en-US" sz="2400" b="1" dirty="0"/>
              <a:t>Emotions</a:t>
            </a:r>
          </a:p>
          <a:p>
            <a:pPr marL="0" indent="0">
              <a:buNone/>
            </a:pPr>
            <a:endParaRPr lang="en-US" sz="1800" b="1" dirty="0"/>
          </a:p>
          <a:p>
            <a:pPr marL="0" indent="0">
              <a:buNone/>
            </a:pPr>
            <a:r>
              <a:rPr lang="en-US" sz="2000" b="1" dirty="0"/>
              <a:t>Psychologist Paul Ekman classically listed seven emotions whose physiological effects are evident in facial expressions: </a:t>
            </a:r>
          </a:p>
          <a:p>
            <a:pPr marL="0" indent="0">
              <a:buNone/>
            </a:pPr>
            <a:endParaRPr lang="en-US" sz="2000" b="1" dirty="0"/>
          </a:p>
          <a:p>
            <a:pPr marL="0" indent="0">
              <a:buNone/>
            </a:pPr>
            <a:r>
              <a:rPr lang="en-US" sz="2000" b="1" dirty="0"/>
              <a:t>Fear, anger, sadness, disgust, surprise, happiness, and contentment </a:t>
            </a:r>
          </a:p>
          <a:p>
            <a:pPr marL="0" indent="0">
              <a:buNone/>
            </a:pPr>
            <a:endParaRPr lang="en-US" sz="2000" b="1" dirty="0"/>
          </a:p>
          <a:p>
            <a:pPr marL="0" indent="0">
              <a:buNone/>
            </a:pPr>
            <a:r>
              <a:rPr lang="en-US" sz="2000" b="1" dirty="0"/>
              <a:t>Yet there is no generally accepted list of emotions. Other lists also include, hope, pride, regret, shame, guilt, and self-control</a:t>
            </a:r>
          </a:p>
        </p:txBody>
      </p:sp>
    </p:spTree>
    <p:extLst>
      <p:ext uri="{BB962C8B-B14F-4D97-AF65-F5344CB8AC3E}">
        <p14:creationId xmlns:p14="http://schemas.microsoft.com/office/powerpoint/2010/main" val="150278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b="1" dirty="0">
                <a:latin typeface="+mn-lt"/>
                <a:cs typeface="Arial" pitchFamily="34" charset="0"/>
              </a:rPr>
              <a:t/>
            </a:r>
            <a:br>
              <a:rPr lang="en-US" sz="1800" b="1" dirty="0">
                <a:latin typeface="+mn-lt"/>
                <a:cs typeface="Arial" pitchFamily="34" charset="0"/>
              </a:rPr>
            </a:br>
            <a:r>
              <a:rPr lang="en-US" sz="2700" b="1" dirty="0">
                <a:latin typeface="+mn-lt"/>
                <a:cs typeface="Arial" pitchFamily="34" charset="0"/>
              </a:rPr>
              <a:t/>
            </a:r>
            <a:br>
              <a:rPr lang="en-US" sz="2700" b="1" dirty="0">
                <a:latin typeface="+mn-lt"/>
                <a:cs typeface="Arial" pitchFamily="34" charset="0"/>
              </a:rPr>
            </a:br>
            <a:r>
              <a:rPr lang="en-US" sz="2700" b="1" dirty="0">
                <a:latin typeface="+mn-lt"/>
                <a:cs typeface="Arial" pitchFamily="34" charset="0"/>
              </a:rPr>
              <a:t>Emotional Shortcuts and Errors</a:t>
            </a:r>
            <a:r>
              <a:rPr lang="en-US" sz="1800" b="1" dirty="0">
                <a:latin typeface="+mn-lt"/>
                <a:cs typeface="Arial" pitchFamily="34" charset="0"/>
              </a:rPr>
              <a:t/>
            </a:r>
            <a:br>
              <a:rPr lang="en-US" sz="1800" b="1" dirty="0">
                <a:latin typeface="+mn-lt"/>
                <a:cs typeface="Arial" pitchFamily="34" charset="0"/>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lstStyle/>
          <a:p>
            <a:pPr marL="0" indent="0">
              <a:buNone/>
            </a:pPr>
            <a:endParaRPr lang="en-US" sz="1500" b="1" dirty="0"/>
          </a:p>
          <a:p>
            <a:pPr marL="0" indent="0">
              <a:buNone/>
            </a:pPr>
            <a:r>
              <a:rPr lang="en-US" sz="2000" b="1" dirty="0"/>
              <a:t>The appraisal-tendency framework (ATF) distinguishes </a:t>
            </a:r>
            <a:r>
              <a:rPr lang="en-US" sz="2000" b="1" i="1" dirty="0"/>
              <a:t>cognitive appraisals</a:t>
            </a:r>
            <a:r>
              <a:rPr lang="en-US" sz="2000" b="1" dirty="0"/>
              <a:t> from </a:t>
            </a:r>
            <a:r>
              <a:rPr lang="en-US" sz="2000" b="1" i="1" dirty="0"/>
              <a:t>appraisal tendencies</a:t>
            </a:r>
            <a:r>
              <a:rPr lang="en-US" sz="2000" b="1" dirty="0"/>
              <a:t>  </a:t>
            </a:r>
          </a:p>
          <a:p>
            <a:pPr marL="0" indent="0">
              <a:buNone/>
            </a:pPr>
            <a:endParaRPr lang="en-US" sz="2000" b="1" dirty="0"/>
          </a:p>
          <a:p>
            <a:pPr marL="0" indent="0">
              <a:buNone/>
            </a:pPr>
            <a:r>
              <a:rPr lang="en-US" sz="2000" b="1" dirty="0"/>
              <a:t>People experience anger after being cut off in traffic by bad drivers </a:t>
            </a:r>
          </a:p>
          <a:p>
            <a:pPr marL="0" indent="0">
              <a:buNone/>
            </a:pPr>
            <a:endParaRPr lang="en-US" sz="2000" b="1" dirty="0"/>
          </a:p>
          <a:p>
            <a:pPr marL="0" indent="0">
              <a:buNone/>
            </a:pPr>
            <a:r>
              <a:rPr lang="en-US" sz="2000" b="1" dirty="0"/>
              <a:t>Appraisal tendencies activated by this anger shape future perceptions and behavior </a:t>
            </a:r>
          </a:p>
          <a:p>
            <a:pPr marL="0" indent="0">
              <a:buNone/>
            </a:pPr>
            <a:endParaRPr lang="en-US" sz="2000" b="1" dirty="0"/>
          </a:p>
          <a:p>
            <a:pPr marL="0" indent="0">
              <a:buNone/>
            </a:pPr>
            <a:r>
              <a:rPr lang="en-US" sz="2000" b="1" dirty="0"/>
              <a:t>Appraisal tendencies lead angry people to take more risk in future activities even if these are unrelated to driving, such as taking more investment risk  </a:t>
            </a:r>
          </a:p>
          <a:p>
            <a:pPr marL="0" indent="0">
              <a:buNone/>
            </a:pPr>
            <a:endParaRPr lang="en-US" dirty="0"/>
          </a:p>
        </p:txBody>
      </p:sp>
    </p:spTree>
    <p:extLst>
      <p:ext uri="{BB962C8B-B14F-4D97-AF65-F5344CB8AC3E}">
        <p14:creationId xmlns:p14="http://schemas.microsoft.com/office/powerpoint/2010/main" val="31735755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TotalTime>
  <Words>1532</Words>
  <Application>Microsoft Office PowerPoint</Application>
  <PresentationFormat>On-screen Show (4:3)</PresentationFormat>
  <Paragraphs>206</Paragraphs>
  <Slides>28</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4" baseType="lpstr">
      <vt:lpstr>Arial</vt:lpstr>
      <vt:lpstr>Calibri</vt:lpstr>
      <vt:lpstr>Calibri Light</vt:lpstr>
      <vt:lpstr>Frutiger-Roman</vt:lpstr>
      <vt:lpstr>Office Theme</vt:lpstr>
      <vt:lpstr>Chart</vt:lpstr>
      <vt:lpstr>PowerPoint Presentation</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Fear and Exuberance  Do you think that now is a good time to invest in the financial markets? Percentage of investors who said Yes</vt:lpstr>
      <vt:lpstr>Investors think that times following high stock returns are good times to invest in financial markets </vt:lpstr>
      <vt:lpstr>Investors think that times when the stock market is overvalued are good times to invest in financial markets</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vt:lpstr>
      <vt:lpstr>  Emotional Shortcuts and Errors  Affect </vt:lpstr>
      <vt:lpstr>  Emotional Shortcuts and Errors  </vt:lpstr>
      <vt:lpstr>  Emotional Shortcuts and Errors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Meir</dc:creator>
  <cp:lastModifiedBy>Meir</cp:lastModifiedBy>
  <cp:revision>41</cp:revision>
  <dcterms:created xsi:type="dcterms:W3CDTF">2016-09-27T15:08:07Z</dcterms:created>
  <dcterms:modified xsi:type="dcterms:W3CDTF">2016-10-10T17:59:16Z</dcterms:modified>
</cp:coreProperties>
</file>