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316" r:id="rId5"/>
    <p:sldId id="260" r:id="rId6"/>
    <p:sldId id="318" r:id="rId7"/>
    <p:sldId id="261" r:id="rId8"/>
    <p:sldId id="262" r:id="rId9"/>
    <p:sldId id="319" r:id="rId10"/>
    <p:sldId id="263" r:id="rId11"/>
    <p:sldId id="264" r:id="rId12"/>
    <p:sldId id="265" r:id="rId13"/>
    <p:sldId id="320" r:id="rId14"/>
    <p:sldId id="327" r:id="rId15"/>
    <p:sldId id="328" r:id="rId16"/>
    <p:sldId id="315" r:id="rId17"/>
    <p:sldId id="267" r:id="rId18"/>
    <p:sldId id="314" r:id="rId19"/>
    <p:sldId id="268" r:id="rId20"/>
    <p:sldId id="269" r:id="rId21"/>
    <p:sldId id="325" r:id="rId22"/>
    <p:sldId id="331" r:id="rId23"/>
    <p:sldId id="326" r:id="rId24"/>
    <p:sldId id="270" r:id="rId25"/>
    <p:sldId id="333" r:id="rId26"/>
    <p:sldId id="332" r:id="rId27"/>
    <p:sldId id="272" r:id="rId28"/>
    <p:sldId id="334" r:id="rId29"/>
    <p:sldId id="335" r:id="rId30"/>
    <p:sldId id="337" r:id="rId31"/>
    <p:sldId id="336" r:id="rId32"/>
    <p:sldId id="273" r:id="rId33"/>
    <p:sldId id="338" r:id="rId34"/>
    <p:sldId id="342" r:id="rId35"/>
    <p:sldId id="343" r:id="rId36"/>
    <p:sldId id="341" r:id="rId37"/>
    <p:sldId id="344" r:id="rId38"/>
    <p:sldId id="345" r:id="rId39"/>
    <p:sldId id="347" r:id="rId40"/>
    <p:sldId id="346" r:id="rId41"/>
    <p:sldId id="276" r:id="rId42"/>
    <p:sldId id="277" r:id="rId43"/>
    <p:sldId id="278" r:id="rId44"/>
    <p:sldId id="348" r:id="rId45"/>
    <p:sldId id="279" r:id="rId46"/>
    <p:sldId id="286" r:id="rId47"/>
    <p:sldId id="287" r:id="rId48"/>
    <p:sldId id="349" r:id="rId49"/>
    <p:sldId id="288" r:id="rId50"/>
    <p:sldId id="289" r:id="rId51"/>
    <p:sldId id="290" r:id="rId52"/>
    <p:sldId id="291" r:id="rId53"/>
    <p:sldId id="292" r:id="rId54"/>
    <p:sldId id="351" r:id="rId55"/>
    <p:sldId id="350" r:id="rId56"/>
    <p:sldId id="293" r:id="rId57"/>
    <p:sldId id="294" r:id="rId58"/>
    <p:sldId id="295" r:id="rId59"/>
    <p:sldId id="296" r:id="rId60"/>
    <p:sldId id="297" r:id="rId61"/>
    <p:sldId id="301" r:id="rId62"/>
    <p:sldId id="352" r:id="rId63"/>
    <p:sldId id="302" r:id="rId64"/>
    <p:sldId id="303" r:id="rId65"/>
    <p:sldId id="353" r:id="rId66"/>
    <p:sldId id="298" r:id="rId67"/>
    <p:sldId id="355" r:id="rId68"/>
    <p:sldId id="354" r:id="rId69"/>
    <p:sldId id="329" r:id="rId70"/>
    <p:sldId id="330" r:id="rId7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137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500F3D3-617B-4E32-80A8-274413AE6E99}" type="datetimeFigureOut">
              <a:rPr lang="en-US" smtClean="0"/>
              <a:t>9/29/2016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8CEC43-B3F7-4A8D-BFF7-6CEA86D75DE9}" type="slidenum">
              <a:rPr lang="en-US" smtClean="0"/>
              <a:t>‹#›</a:t>
            </a:fld>
            <a:endParaRPr lang="en-US"/>
          </a:p>
        </p:txBody>
      </p:sp>
    </p:spTree>
    <p:extLst>
      <p:ext uri="{BB962C8B-B14F-4D97-AF65-F5344CB8AC3E}">
        <p14:creationId xmlns:p14="http://schemas.microsoft.com/office/powerpoint/2010/main" val="25655979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500F3D3-617B-4E32-80A8-274413AE6E99}" type="datetimeFigureOut">
              <a:rPr lang="en-US" smtClean="0"/>
              <a:t>9/29/2016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8CEC43-B3F7-4A8D-BFF7-6CEA86D75DE9}" type="slidenum">
              <a:rPr lang="en-US" smtClean="0"/>
              <a:t>‹#›</a:t>
            </a:fld>
            <a:endParaRPr lang="en-US"/>
          </a:p>
        </p:txBody>
      </p:sp>
    </p:spTree>
    <p:extLst>
      <p:ext uri="{BB962C8B-B14F-4D97-AF65-F5344CB8AC3E}">
        <p14:creationId xmlns:p14="http://schemas.microsoft.com/office/powerpoint/2010/main" val="38513814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500F3D3-617B-4E32-80A8-274413AE6E99}" type="datetimeFigureOut">
              <a:rPr lang="en-US" smtClean="0"/>
              <a:t>9/29/2016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8CEC43-B3F7-4A8D-BFF7-6CEA86D75DE9}" type="slidenum">
              <a:rPr lang="en-US" smtClean="0"/>
              <a:t>‹#›</a:t>
            </a:fld>
            <a:endParaRPr lang="en-US"/>
          </a:p>
        </p:txBody>
      </p:sp>
    </p:spTree>
    <p:extLst>
      <p:ext uri="{BB962C8B-B14F-4D97-AF65-F5344CB8AC3E}">
        <p14:creationId xmlns:p14="http://schemas.microsoft.com/office/powerpoint/2010/main" val="3049475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500F3D3-617B-4E32-80A8-274413AE6E99}" type="datetimeFigureOut">
              <a:rPr lang="en-US" smtClean="0"/>
              <a:t>9/29/2016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8CEC43-B3F7-4A8D-BFF7-6CEA86D75DE9}" type="slidenum">
              <a:rPr lang="en-US" smtClean="0"/>
              <a:t>‹#›</a:t>
            </a:fld>
            <a:endParaRPr lang="en-US"/>
          </a:p>
        </p:txBody>
      </p:sp>
    </p:spTree>
    <p:extLst>
      <p:ext uri="{BB962C8B-B14F-4D97-AF65-F5344CB8AC3E}">
        <p14:creationId xmlns:p14="http://schemas.microsoft.com/office/powerpoint/2010/main" val="990202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500F3D3-617B-4E32-80A8-274413AE6E99}" type="datetimeFigureOut">
              <a:rPr lang="en-US" smtClean="0"/>
              <a:t>9/29/2016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8CEC43-B3F7-4A8D-BFF7-6CEA86D75DE9}" type="slidenum">
              <a:rPr lang="en-US" smtClean="0"/>
              <a:t>‹#›</a:t>
            </a:fld>
            <a:endParaRPr lang="en-US"/>
          </a:p>
        </p:txBody>
      </p:sp>
    </p:spTree>
    <p:extLst>
      <p:ext uri="{BB962C8B-B14F-4D97-AF65-F5344CB8AC3E}">
        <p14:creationId xmlns:p14="http://schemas.microsoft.com/office/powerpoint/2010/main" val="25142230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500F3D3-617B-4E32-80A8-274413AE6E99}" type="datetimeFigureOut">
              <a:rPr lang="en-US" smtClean="0"/>
              <a:t>9/29/2016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8CEC43-B3F7-4A8D-BFF7-6CEA86D75DE9}" type="slidenum">
              <a:rPr lang="en-US" smtClean="0"/>
              <a:t>‹#›</a:t>
            </a:fld>
            <a:endParaRPr lang="en-US"/>
          </a:p>
        </p:txBody>
      </p:sp>
    </p:spTree>
    <p:extLst>
      <p:ext uri="{BB962C8B-B14F-4D97-AF65-F5344CB8AC3E}">
        <p14:creationId xmlns:p14="http://schemas.microsoft.com/office/powerpoint/2010/main" val="25974706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500F3D3-617B-4E32-80A8-274413AE6E99}" type="datetimeFigureOut">
              <a:rPr lang="en-US" smtClean="0"/>
              <a:t>9/29/2016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A8CEC43-B3F7-4A8D-BFF7-6CEA86D75DE9}" type="slidenum">
              <a:rPr lang="en-US" smtClean="0"/>
              <a:t>‹#›</a:t>
            </a:fld>
            <a:endParaRPr lang="en-US"/>
          </a:p>
        </p:txBody>
      </p:sp>
    </p:spTree>
    <p:extLst>
      <p:ext uri="{BB962C8B-B14F-4D97-AF65-F5344CB8AC3E}">
        <p14:creationId xmlns:p14="http://schemas.microsoft.com/office/powerpoint/2010/main" val="35967113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500F3D3-617B-4E32-80A8-274413AE6E99}" type="datetimeFigureOut">
              <a:rPr lang="en-US" smtClean="0"/>
              <a:t>9/29/2016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A8CEC43-B3F7-4A8D-BFF7-6CEA86D75DE9}" type="slidenum">
              <a:rPr lang="en-US" smtClean="0"/>
              <a:t>‹#›</a:t>
            </a:fld>
            <a:endParaRPr lang="en-US"/>
          </a:p>
        </p:txBody>
      </p:sp>
    </p:spTree>
    <p:extLst>
      <p:ext uri="{BB962C8B-B14F-4D97-AF65-F5344CB8AC3E}">
        <p14:creationId xmlns:p14="http://schemas.microsoft.com/office/powerpoint/2010/main" val="36844323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00F3D3-617B-4E32-80A8-274413AE6E99}" type="datetimeFigureOut">
              <a:rPr lang="en-US" smtClean="0"/>
              <a:t>9/29/2016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A8CEC43-B3F7-4A8D-BFF7-6CEA86D75DE9}" type="slidenum">
              <a:rPr lang="en-US" smtClean="0"/>
              <a:t>‹#›</a:t>
            </a:fld>
            <a:endParaRPr lang="en-US"/>
          </a:p>
        </p:txBody>
      </p:sp>
    </p:spTree>
    <p:extLst>
      <p:ext uri="{BB962C8B-B14F-4D97-AF65-F5344CB8AC3E}">
        <p14:creationId xmlns:p14="http://schemas.microsoft.com/office/powerpoint/2010/main" val="37606773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00F3D3-617B-4E32-80A8-274413AE6E99}" type="datetimeFigureOut">
              <a:rPr lang="en-US" smtClean="0"/>
              <a:t>9/29/2016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8CEC43-B3F7-4A8D-BFF7-6CEA86D75DE9}" type="slidenum">
              <a:rPr lang="en-US" smtClean="0"/>
              <a:t>‹#›</a:t>
            </a:fld>
            <a:endParaRPr lang="en-US"/>
          </a:p>
        </p:txBody>
      </p:sp>
    </p:spTree>
    <p:extLst>
      <p:ext uri="{BB962C8B-B14F-4D97-AF65-F5344CB8AC3E}">
        <p14:creationId xmlns:p14="http://schemas.microsoft.com/office/powerpoint/2010/main" val="18049773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00F3D3-617B-4E32-80A8-274413AE6E99}" type="datetimeFigureOut">
              <a:rPr lang="en-US" smtClean="0"/>
              <a:t>9/29/2016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8CEC43-B3F7-4A8D-BFF7-6CEA86D75DE9}" type="slidenum">
              <a:rPr lang="en-US" smtClean="0"/>
              <a:t>‹#›</a:t>
            </a:fld>
            <a:endParaRPr lang="en-US"/>
          </a:p>
        </p:txBody>
      </p:sp>
    </p:spTree>
    <p:extLst>
      <p:ext uri="{BB962C8B-B14F-4D97-AF65-F5344CB8AC3E}">
        <p14:creationId xmlns:p14="http://schemas.microsoft.com/office/powerpoint/2010/main" val="38505992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00F3D3-617B-4E32-80A8-274413AE6E99}" type="datetimeFigureOut">
              <a:rPr lang="en-US" smtClean="0"/>
              <a:t>9/29/2016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8CEC43-B3F7-4A8D-BFF7-6CEA86D75DE9}" type="slidenum">
              <a:rPr lang="en-US" smtClean="0"/>
              <a:t>‹#›</a:t>
            </a:fld>
            <a:endParaRPr lang="en-US"/>
          </a:p>
        </p:txBody>
      </p:sp>
    </p:spTree>
    <p:extLst>
      <p:ext uri="{BB962C8B-B14F-4D97-AF65-F5344CB8AC3E}">
        <p14:creationId xmlns:p14="http://schemas.microsoft.com/office/powerpoint/2010/main" val="35417280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dirty="0"/>
          </a:p>
        </p:txBody>
      </p:sp>
      <p:sp>
        <p:nvSpPr>
          <p:cNvPr id="5" name="Content Placeholder 4"/>
          <p:cNvSpPr>
            <a:spLocks noGrp="1"/>
          </p:cNvSpPr>
          <p:nvPr>
            <p:ph idx="1"/>
          </p:nvPr>
        </p:nvSpPr>
        <p:spPr/>
        <p:txBody>
          <a:bodyPr/>
          <a:lstStyle/>
          <a:p>
            <a:pPr marL="0" indent="0">
              <a:buNone/>
            </a:pPr>
            <a:endParaRPr lang="en-US" sz="3200" b="1" dirty="0" smtClean="0">
              <a:latin typeface="Calibri" pitchFamily="34" charset="0"/>
              <a:cs typeface="Arial" charset="0"/>
            </a:endParaRPr>
          </a:p>
          <a:p>
            <a:pPr marL="0" indent="0">
              <a:buNone/>
            </a:pPr>
            <a:endParaRPr lang="en-US" sz="3200" b="1" dirty="0">
              <a:latin typeface="Calibri" pitchFamily="34" charset="0"/>
              <a:cs typeface="Arial" charset="0"/>
            </a:endParaRPr>
          </a:p>
          <a:p>
            <a:pPr marL="0" indent="0" algn="ctr">
              <a:buNone/>
            </a:pPr>
            <a:r>
              <a:rPr lang="en-US" b="1" dirty="0" smtClean="0">
                <a:latin typeface="Calibri" pitchFamily="34" charset="0"/>
                <a:cs typeface="Arial" charset="0"/>
              </a:rPr>
              <a:t>Finance </a:t>
            </a:r>
            <a:r>
              <a:rPr lang="en-US" b="1" dirty="0">
                <a:latin typeface="Calibri" pitchFamily="34" charset="0"/>
                <a:cs typeface="Arial" charset="0"/>
              </a:rPr>
              <a:t>for </a:t>
            </a:r>
            <a:r>
              <a:rPr lang="en-US" b="1" dirty="0">
                <a:latin typeface="Calibri" pitchFamily="34" charset="0"/>
                <a:cs typeface="Arial" pitchFamily="34" charset="0"/>
              </a:rPr>
              <a:t>Normal People</a:t>
            </a:r>
            <a:r>
              <a:rPr lang="en-US" sz="3200" dirty="0">
                <a:latin typeface="Calibri" pitchFamily="34" charset="0"/>
                <a:cs typeface="Arial" charset="0"/>
              </a:rPr>
              <a:t/>
            </a:r>
            <a:br>
              <a:rPr lang="en-US" sz="3200" dirty="0">
                <a:latin typeface="Calibri" pitchFamily="34" charset="0"/>
                <a:cs typeface="Arial" charset="0"/>
              </a:rPr>
            </a:br>
            <a:r>
              <a:rPr lang="en-US" b="1" dirty="0">
                <a:latin typeface="Calibri" pitchFamily="34" charset="0"/>
                <a:cs typeface="Arial" pitchFamily="34" charset="0"/>
              </a:rPr>
              <a:t> </a:t>
            </a:r>
            <a:endParaRPr lang="en-US" b="1" dirty="0" smtClean="0">
              <a:latin typeface="Calibri" pitchFamily="34" charset="0"/>
              <a:cs typeface="Arial" pitchFamily="34" charset="0"/>
            </a:endParaRPr>
          </a:p>
          <a:p>
            <a:pPr marL="0" indent="0" algn="ctr">
              <a:buNone/>
            </a:pPr>
            <a:r>
              <a:rPr lang="en-US" sz="2400" b="1" dirty="0" smtClean="0">
                <a:latin typeface="Calibri" pitchFamily="34" charset="0"/>
                <a:cs typeface="Arial" pitchFamily="34" charset="0"/>
              </a:rPr>
              <a:t>Chapter </a:t>
            </a:r>
            <a:r>
              <a:rPr lang="en-US" sz="2400" b="1" dirty="0">
                <a:latin typeface="Calibri" pitchFamily="34" charset="0"/>
                <a:cs typeface="Arial" pitchFamily="34" charset="0"/>
              </a:rPr>
              <a:t>5</a:t>
            </a:r>
            <a:r>
              <a:rPr lang="en-US" sz="2400" b="1" dirty="0" smtClean="0">
                <a:latin typeface="Calibri" pitchFamily="34" charset="0"/>
                <a:cs typeface="Arial" pitchFamily="34" charset="0"/>
              </a:rPr>
              <a:t> </a:t>
            </a:r>
            <a:r>
              <a:rPr lang="en-US" sz="2400" b="1" dirty="0">
                <a:latin typeface="Calibri" pitchFamily="34" charset="0"/>
                <a:cs typeface="Arial" pitchFamily="34" charset="0"/>
              </a:rPr>
              <a:t>– </a:t>
            </a:r>
            <a:r>
              <a:rPr lang="en-US" sz="2400" b="1" dirty="0" smtClean="0">
                <a:latin typeface="Calibri" pitchFamily="34" charset="0"/>
                <a:cs typeface="Arial" pitchFamily="34" charset="0"/>
              </a:rPr>
              <a:t>Correcting </a:t>
            </a:r>
            <a:r>
              <a:rPr lang="en-US" sz="2400" b="1" dirty="0">
                <a:latin typeface="Calibri" pitchFamily="34" charset="0"/>
                <a:cs typeface="Arial" pitchFamily="34" charset="0"/>
              </a:rPr>
              <a:t>C</a:t>
            </a:r>
            <a:r>
              <a:rPr lang="en-US" sz="2400" b="1" dirty="0" smtClean="0">
                <a:latin typeface="Calibri" pitchFamily="34" charset="0"/>
                <a:cs typeface="Arial" pitchFamily="34" charset="0"/>
              </a:rPr>
              <a:t>ognitive and Emotional </a:t>
            </a:r>
            <a:r>
              <a:rPr lang="en-US" sz="2400" b="1" dirty="0" smtClean="0">
                <a:latin typeface="Calibri" pitchFamily="34" charset="0"/>
                <a:cs typeface="Arial" pitchFamily="34" charset="0"/>
              </a:rPr>
              <a:t>Errors</a:t>
            </a:r>
            <a:r>
              <a:rPr lang="en-US" sz="2400" b="1" dirty="0">
                <a:latin typeface="Calibri" pitchFamily="34" charset="0"/>
                <a:cs typeface="Arial" pitchFamily="34" charset="0"/>
              </a:rPr>
              <a:t/>
            </a:r>
            <a:br>
              <a:rPr lang="en-US" sz="2400" b="1" dirty="0">
                <a:latin typeface="Calibri" pitchFamily="34" charset="0"/>
                <a:cs typeface="Arial" pitchFamily="34" charset="0"/>
              </a:rPr>
            </a:br>
            <a:endParaRPr lang="en-US" sz="2400" dirty="0"/>
          </a:p>
        </p:txBody>
      </p:sp>
    </p:spTree>
    <p:extLst>
      <p:ext uri="{BB962C8B-B14F-4D97-AF65-F5344CB8AC3E}">
        <p14:creationId xmlns:p14="http://schemas.microsoft.com/office/powerpoint/2010/main" val="33578640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p:txBody>
          <a:bodyPr>
            <a:normAutofit lnSpcReduction="10000"/>
          </a:bodyPr>
          <a:lstStyle/>
          <a:p>
            <a:pPr marL="0" indent="0">
              <a:buNone/>
            </a:pPr>
            <a:r>
              <a:rPr lang="en-US" sz="2400" b="1" dirty="0" smtClean="0"/>
              <a:t>Correction by financial </a:t>
            </a:r>
            <a:r>
              <a:rPr lang="en-US" sz="2400" b="1" dirty="0"/>
              <a:t>advisers </a:t>
            </a:r>
            <a:endParaRPr lang="en-US" sz="2400" b="1" dirty="0" smtClean="0"/>
          </a:p>
          <a:p>
            <a:pPr marL="0" indent="0">
              <a:buNone/>
            </a:pPr>
            <a:endParaRPr lang="en-US" sz="2000" b="1" dirty="0" smtClean="0"/>
          </a:p>
          <a:p>
            <a:pPr marL="0" indent="0">
              <a:buNone/>
            </a:pPr>
            <a:r>
              <a:rPr lang="en-US" sz="2000" b="1" dirty="0" smtClean="0"/>
              <a:t>Financial </a:t>
            </a:r>
            <a:r>
              <a:rPr lang="en-US" sz="2000" b="1" dirty="0"/>
              <a:t>advisers can guide investors well, providing human-behavior and financial-facts information and correcting cognitive and emotional </a:t>
            </a:r>
            <a:r>
              <a:rPr lang="en-US" sz="2000" b="1" dirty="0" smtClean="0"/>
              <a:t>errors</a:t>
            </a:r>
          </a:p>
          <a:p>
            <a:pPr marL="0" indent="0">
              <a:buNone/>
            </a:pPr>
            <a:endParaRPr lang="en-US" sz="2000" b="1" dirty="0" smtClean="0"/>
          </a:p>
          <a:p>
            <a:pPr marL="0" indent="0">
              <a:buNone/>
            </a:pPr>
            <a:r>
              <a:rPr lang="en-US" sz="2000" b="1" dirty="0" smtClean="0"/>
              <a:t>Advisers </a:t>
            </a:r>
            <a:r>
              <a:rPr lang="en-US" sz="2000" b="1" dirty="0"/>
              <a:t>can point out the cognitive errors of availability and hindsight when mutual fund advertisements are about to steer clients into funds with high recent returns but unlikely high future </a:t>
            </a:r>
            <a:r>
              <a:rPr lang="en-US" sz="2000" b="1" dirty="0" smtClean="0"/>
              <a:t>returns</a:t>
            </a:r>
          </a:p>
          <a:p>
            <a:pPr marL="0" indent="0">
              <a:buNone/>
            </a:pPr>
            <a:endParaRPr lang="en-US" sz="2000" b="1" dirty="0" smtClean="0"/>
          </a:p>
          <a:p>
            <a:pPr marL="0" indent="0">
              <a:buNone/>
            </a:pPr>
            <a:r>
              <a:rPr lang="en-US" sz="2000" b="1" dirty="0" smtClean="0"/>
              <a:t>They </a:t>
            </a:r>
            <a:r>
              <a:rPr lang="en-US" sz="2000" b="1" dirty="0"/>
              <a:t>can point out the emotional errors of exaggerated fear when these errors threaten to steer clients into selling all their stocks after stock market </a:t>
            </a:r>
            <a:r>
              <a:rPr lang="en-US" sz="2000" b="1" dirty="0" smtClean="0"/>
              <a:t>crashes</a:t>
            </a:r>
            <a:endParaRPr lang="en-US" sz="2000" b="1" dirty="0"/>
          </a:p>
        </p:txBody>
      </p:sp>
    </p:spTree>
    <p:extLst>
      <p:ext uri="{BB962C8B-B14F-4D97-AF65-F5344CB8AC3E}">
        <p14:creationId xmlns:p14="http://schemas.microsoft.com/office/powerpoint/2010/main" val="42714593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p:txBody>
          <a:bodyPr>
            <a:normAutofit/>
          </a:bodyPr>
          <a:lstStyle/>
          <a:p>
            <a:pPr marL="0" indent="0">
              <a:buNone/>
            </a:pPr>
            <a:r>
              <a:rPr lang="en-US" sz="2400" b="1" dirty="0" smtClean="0"/>
              <a:t>Correction </a:t>
            </a:r>
            <a:r>
              <a:rPr lang="en-US" sz="2400" b="1" dirty="0"/>
              <a:t>by Prompting Use of System 2</a:t>
            </a:r>
            <a:endParaRPr lang="en-US" sz="2400" dirty="0"/>
          </a:p>
          <a:p>
            <a:pPr marL="0" indent="0">
              <a:buNone/>
            </a:pPr>
            <a:endParaRPr lang="en-US" dirty="0"/>
          </a:p>
          <a:p>
            <a:pPr marL="0" indent="0">
              <a:buNone/>
            </a:pPr>
            <a:r>
              <a:rPr lang="en-US" sz="2000" b="1" dirty="0" smtClean="0"/>
              <a:t>We </a:t>
            </a:r>
            <a:r>
              <a:rPr lang="en-US" sz="2000" b="1" dirty="0"/>
              <a:t>vary in susceptibility to cognitive and emotional errors and resulting investment </a:t>
            </a:r>
            <a:r>
              <a:rPr lang="en-US" sz="2000" b="1" dirty="0" smtClean="0"/>
              <a:t>errors</a:t>
            </a:r>
          </a:p>
          <a:p>
            <a:pPr marL="0" indent="0">
              <a:buNone/>
            </a:pPr>
            <a:endParaRPr lang="en-US" sz="2000" b="1" dirty="0" smtClean="0"/>
          </a:p>
          <a:p>
            <a:pPr marL="0" indent="0">
              <a:buNone/>
            </a:pPr>
            <a:r>
              <a:rPr lang="en-US" sz="2000" b="1" dirty="0" smtClean="0"/>
              <a:t>Some </a:t>
            </a:r>
            <a:r>
              <a:rPr lang="en-US" sz="2000" b="1" dirty="0"/>
              <a:t>of this variation is rooted in our </a:t>
            </a:r>
            <a:r>
              <a:rPr lang="en-US" sz="2000" b="1" dirty="0" smtClean="0"/>
              <a:t>genetics</a:t>
            </a:r>
          </a:p>
          <a:p>
            <a:pPr marL="0" indent="0">
              <a:buNone/>
            </a:pPr>
            <a:endParaRPr lang="en-US" sz="2000" b="1" dirty="0" smtClean="0"/>
          </a:p>
          <a:p>
            <a:pPr marL="0" indent="0">
              <a:buNone/>
            </a:pPr>
            <a:r>
              <a:rPr lang="en-US" sz="2000" b="1" dirty="0" smtClean="0"/>
              <a:t>Genetic </a:t>
            </a:r>
            <a:r>
              <a:rPr lang="en-US" sz="2000" b="1" dirty="0"/>
              <a:t>factors explain up to 50% of the variation in susceptibility to investment </a:t>
            </a:r>
            <a:r>
              <a:rPr lang="en-US" sz="2000" b="1" dirty="0" smtClean="0"/>
              <a:t>errors</a:t>
            </a:r>
            <a:endParaRPr lang="en-US" sz="2000" b="1" dirty="0"/>
          </a:p>
        </p:txBody>
      </p:sp>
    </p:spTree>
    <p:extLst>
      <p:ext uri="{BB962C8B-B14F-4D97-AF65-F5344CB8AC3E}">
        <p14:creationId xmlns:p14="http://schemas.microsoft.com/office/powerpoint/2010/main" val="19324019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p:txBody>
          <a:bodyPr>
            <a:normAutofit/>
          </a:bodyPr>
          <a:lstStyle/>
          <a:p>
            <a:pPr marL="0" indent="0">
              <a:buNone/>
            </a:pPr>
            <a:r>
              <a:rPr lang="en-US" sz="2400" b="1" dirty="0" smtClean="0"/>
              <a:t>Correction </a:t>
            </a:r>
            <a:r>
              <a:rPr lang="en-US" sz="2400" b="1" dirty="0"/>
              <a:t>by Prompting Use of System 2</a:t>
            </a:r>
            <a:endParaRPr lang="en-US" sz="2400" dirty="0"/>
          </a:p>
          <a:p>
            <a:pPr marL="0" indent="0">
              <a:buNone/>
            </a:pPr>
            <a:endParaRPr lang="en-US" sz="2000" b="1" dirty="0" smtClean="0"/>
          </a:p>
          <a:p>
            <a:pPr marL="0" indent="0">
              <a:buNone/>
            </a:pPr>
            <a:r>
              <a:rPr lang="en-US" sz="2000" b="1" dirty="0" smtClean="0"/>
              <a:t>Intelligence </a:t>
            </a:r>
            <a:r>
              <a:rPr lang="en-US" sz="2000" b="1" dirty="0"/>
              <a:t>prompts us to use the reflective System 2, but the tendency to use System 2 is more closely related to disposition for reflection than to </a:t>
            </a:r>
            <a:r>
              <a:rPr lang="en-US" sz="2000" b="1" dirty="0" smtClean="0"/>
              <a:t>intelligence</a:t>
            </a:r>
          </a:p>
          <a:p>
            <a:pPr marL="0" indent="0">
              <a:buNone/>
            </a:pPr>
            <a:endParaRPr lang="en-US" sz="2000" b="1" dirty="0"/>
          </a:p>
          <a:p>
            <a:pPr marL="0" indent="0">
              <a:buNone/>
            </a:pPr>
            <a:r>
              <a:rPr lang="en-US" sz="2000" b="1" dirty="0" smtClean="0"/>
              <a:t>Intelligent </a:t>
            </a:r>
            <a:r>
              <a:rPr lang="en-US" sz="2000" b="1" dirty="0"/>
              <a:t>people are better able to use System 2 to correct overconfidence and hindsight errors than less intelligent ones, </a:t>
            </a:r>
            <a:endParaRPr lang="en-US" sz="2000" b="1" dirty="0" smtClean="0"/>
          </a:p>
          <a:p>
            <a:pPr marL="0" indent="0">
              <a:buNone/>
            </a:pPr>
            <a:endParaRPr lang="en-US" sz="2000" b="1" dirty="0" smtClean="0"/>
          </a:p>
          <a:p>
            <a:pPr marL="0" indent="0">
              <a:buNone/>
            </a:pPr>
            <a:r>
              <a:rPr lang="en-US" sz="2000" b="1" dirty="0" smtClean="0"/>
              <a:t>but </a:t>
            </a:r>
            <a:r>
              <a:rPr lang="en-US" sz="2000" b="1" dirty="0"/>
              <a:t>they are no better able to correct anchoring errors or overcome the resistance to realizing </a:t>
            </a:r>
            <a:r>
              <a:rPr lang="en-US" sz="2000" b="1" dirty="0" smtClean="0"/>
              <a:t>losses</a:t>
            </a:r>
            <a:endParaRPr lang="en-US" sz="2000" b="1" dirty="0"/>
          </a:p>
        </p:txBody>
      </p:sp>
    </p:spTree>
    <p:extLst>
      <p:ext uri="{BB962C8B-B14F-4D97-AF65-F5344CB8AC3E}">
        <p14:creationId xmlns:p14="http://schemas.microsoft.com/office/powerpoint/2010/main" val="10978487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p:txBody>
          <a:bodyPr>
            <a:noAutofit/>
          </a:bodyPr>
          <a:lstStyle/>
          <a:p>
            <a:pPr marL="0" indent="0">
              <a:buNone/>
            </a:pPr>
            <a:endParaRPr lang="en-US" sz="2000" b="1" dirty="0" smtClean="0"/>
          </a:p>
          <a:p>
            <a:pPr marL="0" indent="0">
              <a:buNone/>
            </a:pPr>
            <a:r>
              <a:rPr lang="en-US" sz="2400" b="1" dirty="0" smtClean="0"/>
              <a:t>Correcting </a:t>
            </a:r>
            <a:r>
              <a:rPr lang="en-US" sz="2400" b="1" dirty="0"/>
              <a:t>framing </a:t>
            </a:r>
            <a:r>
              <a:rPr lang="en-US" sz="2400" b="1" dirty="0" smtClean="0"/>
              <a:t>errors</a:t>
            </a:r>
          </a:p>
          <a:p>
            <a:pPr marL="0" indent="0">
              <a:buNone/>
            </a:pPr>
            <a:endParaRPr lang="en-US" sz="2400" b="1" dirty="0"/>
          </a:p>
          <a:p>
            <a:pPr marL="0" lvl="0" indent="0">
              <a:buNone/>
            </a:pPr>
            <a:r>
              <a:rPr lang="en-US" sz="2000" b="1" dirty="0"/>
              <a:t>For undergraduate students: Make a list of as many as possible objectives and benefits of an ideal </a:t>
            </a:r>
            <a:r>
              <a:rPr lang="en-US" sz="2000" b="1" dirty="0" smtClean="0"/>
              <a:t>internship</a:t>
            </a:r>
            <a:endParaRPr lang="en-US" sz="2000" b="1" dirty="0"/>
          </a:p>
          <a:p>
            <a:pPr marL="0" indent="0">
              <a:buNone/>
            </a:pPr>
            <a:endParaRPr lang="en-US" sz="2000" b="1" dirty="0" smtClean="0"/>
          </a:p>
          <a:p>
            <a:pPr marL="0" indent="0">
              <a:buNone/>
            </a:pPr>
            <a:r>
              <a:rPr lang="en-US" sz="2000" b="1" dirty="0" smtClean="0"/>
              <a:t>For </a:t>
            </a:r>
            <a:r>
              <a:rPr lang="en-US" sz="2000" b="1" dirty="0"/>
              <a:t>graduate </a:t>
            </a:r>
            <a:r>
              <a:rPr lang="en-US" sz="2000" b="1" dirty="0" smtClean="0"/>
              <a:t>students and professionals: </a:t>
            </a:r>
            <a:r>
              <a:rPr lang="en-US" sz="2000" b="1" dirty="0"/>
              <a:t>Make a list of as many as possible objectives and benefits of an ideal </a:t>
            </a:r>
            <a:r>
              <a:rPr lang="en-US" sz="2000" b="1" dirty="0" smtClean="0"/>
              <a:t>job</a:t>
            </a:r>
            <a:endParaRPr lang="en-US" sz="2000" b="1" dirty="0"/>
          </a:p>
          <a:p>
            <a:pPr marL="0" indent="0">
              <a:buNone/>
            </a:pPr>
            <a:r>
              <a:rPr lang="en-US" sz="2400" dirty="0"/>
              <a:t> </a:t>
            </a:r>
          </a:p>
          <a:p>
            <a:pPr marL="0" indent="0">
              <a:buNone/>
            </a:pPr>
            <a:endParaRPr lang="en-US" sz="2400" b="1" dirty="0" smtClean="0"/>
          </a:p>
          <a:p>
            <a:pPr marL="0" indent="0">
              <a:buNone/>
            </a:pPr>
            <a:endParaRPr lang="en-US" sz="2000" b="1" dirty="0" smtClean="0"/>
          </a:p>
        </p:txBody>
      </p:sp>
    </p:spTree>
    <p:extLst>
      <p:ext uri="{BB962C8B-B14F-4D97-AF65-F5344CB8AC3E}">
        <p14:creationId xmlns:p14="http://schemas.microsoft.com/office/powerpoint/2010/main" val="1868176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p:txBody>
          <a:bodyPr>
            <a:normAutofit/>
          </a:bodyPr>
          <a:lstStyle/>
          <a:p>
            <a:pPr marL="0" indent="0">
              <a:buNone/>
            </a:pPr>
            <a:r>
              <a:rPr lang="en-US" sz="2400" b="1" dirty="0"/>
              <a:t>Correcting framing errors</a:t>
            </a:r>
          </a:p>
          <a:p>
            <a:pPr marL="0" indent="0">
              <a:buNone/>
            </a:pPr>
            <a:endParaRPr lang="en-US" dirty="0" smtClean="0"/>
          </a:p>
          <a:p>
            <a:pPr marL="0" indent="0">
              <a:buNone/>
            </a:pPr>
            <a:r>
              <a:rPr lang="en-US" sz="2000" b="1" dirty="0" smtClean="0"/>
              <a:t>MBA </a:t>
            </a:r>
            <a:r>
              <a:rPr lang="en-US" sz="2000" b="1" dirty="0"/>
              <a:t>students were asked to list their objectives for summer </a:t>
            </a:r>
            <a:r>
              <a:rPr lang="en-US" sz="2000" b="1" dirty="0" smtClean="0"/>
              <a:t>internships</a:t>
            </a:r>
          </a:p>
          <a:p>
            <a:pPr marL="0" indent="0">
              <a:buNone/>
            </a:pPr>
            <a:endParaRPr lang="en-US" sz="2000" b="1" dirty="0" smtClean="0"/>
          </a:p>
          <a:p>
            <a:pPr marL="0" indent="0">
              <a:buNone/>
            </a:pPr>
            <a:r>
              <a:rPr lang="en-US" sz="2000" b="1" dirty="0" smtClean="0"/>
              <a:t>Students </a:t>
            </a:r>
            <a:r>
              <a:rPr lang="en-US" sz="2000" b="1" dirty="0"/>
              <a:t>used System 1, framing the question narrowly and listing 7 objectives on average, </a:t>
            </a:r>
            <a:endParaRPr lang="en-US" sz="2000" b="1" dirty="0" smtClean="0"/>
          </a:p>
          <a:p>
            <a:pPr marL="0" indent="0">
              <a:buNone/>
            </a:pPr>
            <a:endParaRPr lang="en-US" sz="2000" b="1" dirty="0" smtClean="0"/>
          </a:p>
          <a:p>
            <a:pPr marL="0" indent="0">
              <a:buNone/>
            </a:pPr>
            <a:r>
              <a:rPr lang="en-US" sz="2000" b="1" dirty="0" smtClean="0"/>
              <a:t>such </a:t>
            </a:r>
            <a:r>
              <a:rPr lang="en-US" sz="2000" b="1" dirty="0"/>
              <a:t>as “improves my attractiveness for full-time job offers” and “helps me develop my leadership </a:t>
            </a:r>
            <a:r>
              <a:rPr lang="en-US" sz="2000" b="1" dirty="0" smtClean="0"/>
              <a:t>skills”</a:t>
            </a:r>
            <a:endParaRPr lang="en-US" sz="2000" b="1" dirty="0"/>
          </a:p>
        </p:txBody>
      </p:sp>
    </p:spTree>
    <p:extLst>
      <p:ext uri="{BB962C8B-B14F-4D97-AF65-F5344CB8AC3E}">
        <p14:creationId xmlns:p14="http://schemas.microsoft.com/office/powerpoint/2010/main" val="40779472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p:txBody>
          <a:bodyPr>
            <a:normAutofit lnSpcReduction="10000"/>
          </a:bodyPr>
          <a:lstStyle/>
          <a:p>
            <a:pPr marL="0" indent="0">
              <a:buNone/>
            </a:pPr>
            <a:r>
              <a:rPr lang="en-US" sz="2400" b="1" dirty="0"/>
              <a:t>Correcting framing errors</a:t>
            </a:r>
          </a:p>
          <a:p>
            <a:pPr marL="0" indent="0">
              <a:buNone/>
            </a:pPr>
            <a:endParaRPr lang="en-US" sz="2000" b="1" dirty="0" smtClean="0"/>
          </a:p>
          <a:p>
            <a:pPr marL="0" indent="0">
              <a:buNone/>
            </a:pPr>
            <a:r>
              <a:rPr lang="en-US" sz="2000" b="1" dirty="0" smtClean="0"/>
              <a:t>Next</a:t>
            </a:r>
            <a:r>
              <a:rPr lang="en-US" sz="2000" b="1" dirty="0"/>
              <a:t>, the objectives listed by all students were combined into a master list </a:t>
            </a:r>
            <a:r>
              <a:rPr lang="en-US" sz="2000" b="1" dirty="0" smtClean="0"/>
              <a:t>of 29 objectives</a:t>
            </a:r>
          </a:p>
          <a:p>
            <a:pPr marL="0" indent="0">
              <a:buNone/>
            </a:pPr>
            <a:endParaRPr lang="en-US" sz="2000" b="1" dirty="0" smtClean="0"/>
          </a:p>
          <a:p>
            <a:pPr marL="0" indent="0">
              <a:buNone/>
            </a:pPr>
            <a:r>
              <a:rPr lang="en-US" sz="2000" b="1" dirty="0" smtClean="0"/>
              <a:t>Students </a:t>
            </a:r>
            <a:r>
              <a:rPr lang="en-US" sz="2000" b="1" dirty="0"/>
              <a:t>were prompted to use System 2 to frame the question </a:t>
            </a:r>
            <a:r>
              <a:rPr lang="en-US" sz="2000" b="1" dirty="0" smtClean="0"/>
              <a:t>once </a:t>
            </a:r>
            <a:r>
              <a:rPr lang="en-US" sz="2000" b="1" dirty="0"/>
              <a:t>more after reviewing the 29 objectives in the master </a:t>
            </a:r>
            <a:r>
              <a:rPr lang="en-US" sz="2000" b="1" dirty="0" smtClean="0"/>
              <a:t>list</a:t>
            </a:r>
          </a:p>
          <a:p>
            <a:pPr marL="0" indent="0">
              <a:buNone/>
            </a:pPr>
            <a:endParaRPr lang="en-US" sz="2000" b="1" dirty="0" smtClean="0"/>
          </a:p>
          <a:p>
            <a:pPr marL="0" indent="0">
              <a:buNone/>
            </a:pPr>
            <a:r>
              <a:rPr lang="en-US" sz="2000" b="1" dirty="0" smtClean="0"/>
              <a:t>This </a:t>
            </a:r>
            <a:r>
              <a:rPr lang="en-US" sz="2000" b="1" dirty="0"/>
              <a:t>time students listed 15 objectives on average, </a:t>
            </a:r>
          </a:p>
          <a:p>
            <a:pPr marL="0" indent="0">
              <a:buNone/>
            </a:pPr>
            <a:endParaRPr lang="en-US" sz="2000" b="1" dirty="0" smtClean="0"/>
          </a:p>
          <a:p>
            <a:pPr marL="0" indent="0">
              <a:buNone/>
            </a:pPr>
            <a:r>
              <a:rPr lang="en-US" sz="2000" b="1" dirty="0" smtClean="0"/>
              <a:t>implying </a:t>
            </a:r>
            <a:r>
              <a:rPr lang="en-US" sz="2000" b="1" dirty="0"/>
              <a:t>that engaging System 2 prompted students to add 8 objectives they considered important but were not prompted by System </a:t>
            </a:r>
            <a:r>
              <a:rPr lang="en-US" sz="2000" b="1" dirty="0" smtClean="0"/>
              <a:t>1</a:t>
            </a:r>
            <a:endParaRPr lang="en-US" sz="2000" b="1" dirty="0"/>
          </a:p>
          <a:p>
            <a:endParaRPr lang="en-US" sz="2000" b="1" dirty="0"/>
          </a:p>
        </p:txBody>
      </p:sp>
    </p:spTree>
    <p:extLst>
      <p:ext uri="{BB962C8B-B14F-4D97-AF65-F5344CB8AC3E}">
        <p14:creationId xmlns:p14="http://schemas.microsoft.com/office/powerpoint/2010/main" val="11367927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p:txBody>
          <a:bodyPr>
            <a:normAutofit/>
          </a:bodyPr>
          <a:lstStyle/>
          <a:p>
            <a:pPr marL="0" indent="0">
              <a:buNone/>
            </a:pPr>
            <a:r>
              <a:rPr lang="en-US" sz="2400" b="1" dirty="0" smtClean="0"/>
              <a:t>Correcting anchoring errors</a:t>
            </a:r>
          </a:p>
          <a:p>
            <a:pPr marL="0" indent="0">
              <a:buNone/>
            </a:pPr>
            <a:endParaRPr lang="en-US" sz="2000" b="1" dirty="0" smtClean="0"/>
          </a:p>
          <a:p>
            <a:pPr marL="0" indent="0">
              <a:buNone/>
            </a:pPr>
            <a:r>
              <a:rPr lang="en-US" sz="2000" b="1" dirty="0" smtClean="0"/>
              <a:t>Recall </a:t>
            </a:r>
            <a:r>
              <a:rPr lang="en-US" sz="2000" b="1" dirty="0"/>
              <a:t>the airport runway and double-decker bus experiment </a:t>
            </a:r>
            <a:r>
              <a:rPr lang="en-US" sz="2000" b="1" dirty="0" smtClean="0"/>
              <a:t>described in Chapter 3 </a:t>
            </a:r>
          </a:p>
          <a:p>
            <a:pPr marL="0" indent="0">
              <a:buNone/>
            </a:pPr>
            <a:endParaRPr lang="en-US" sz="2000" b="1" dirty="0"/>
          </a:p>
          <a:p>
            <a:pPr marL="0" indent="0">
              <a:buNone/>
            </a:pPr>
            <a:r>
              <a:rPr lang="en-US" sz="2000" b="1" dirty="0" smtClean="0"/>
              <a:t>People </a:t>
            </a:r>
            <a:r>
              <a:rPr lang="en-US" sz="2000" b="1" dirty="0"/>
              <a:t>estimated the price of a double decker bus as higher when told that the length of the runway is 7,300 meters than when told that it is 7.3 kilometers. </a:t>
            </a:r>
          </a:p>
          <a:p>
            <a:pPr marL="0" indent="0">
              <a:buNone/>
            </a:pPr>
            <a:endParaRPr lang="en-US" sz="2000" b="1" dirty="0" smtClean="0"/>
          </a:p>
          <a:p>
            <a:pPr marL="0" indent="0">
              <a:buNone/>
            </a:pPr>
            <a:r>
              <a:rPr lang="en-US" sz="2000" b="1" dirty="0" smtClean="0"/>
              <a:t>The </a:t>
            </a:r>
            <a:r>
              <a:rPr lang="en-US" sz="2000" b="1" dirty="0"/>
              <a:t>length of the runway is the “anchor” in this experiment and the price of a double-decker bus is the “</a:t>
            </a:r>
            <a:r>
              <a:rPr lang="en-US" sz="2000" b="1" dirty="0" smtClean="0"/>
              <a:t>target” </a:t>
            </a:r>
          </a:p>
        </p:txBody>
      </p:sp>
    </p:spTree>
    <p:extLst>
      <p:ext uri="{BB962C8B-B14F-4D97-AF65-F5344CB8AC3E}">
        <p14:creationId xmlns:p14="http://schemas.microsoft.com/office/powerpoint/2010/main" val="10671220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p:txBody>
          <a:bodyPr>
            <a:normAutofit/>
          </a:bodyPr>
          <a:lstStyle/>
          <a:p>
            <a:pPr marL="0" indent="0">
              <a:buNone/>
            </a:pPr>
            <a:r>
              <a:rPr lang="en-US" sz="2400" b="1" dirty="0" smtClean="0"/>
              <a:t>Correcting </a:t>
            </a:r>
            <a:r>
              <a:rPr lang="en-US" sz="2400" b="1" dirty="0"/>
              <a:t>anchoring errors</a:t>
            </a:r>
          </a:p>
          <a:p>
            <a:pPr marL="0" indent="0">
              <a:buNone/>
            </a:pPr>
            <a:endParaRPr lang="en-US" sz="2000" b="1" dirty="0" smtClean="0"/>
          </a:p>
          <a:p>
            <a:pPr marL="0" indent="0">
              <a:buNone/>
            </a:pPr>
            <a:r>
              <a:rPr lang="en-US" sz="2000" b="1" dirty="0" smtClean="0"/>
              <a:t>Anchors </a:t>
            </a:r>
            <a:r>
              <a:rPr lang="en-US" sz="2000" b="1" dirty="0"/>
              <a:t>affect estimates of targets by highlighting features shared by the anchor and the target, </a:t>
            </a:r>
            <a:endParaRPr lang="en-US" sz="2000" b="1" dirty="0" smtClean="0"/>
          </a:p>
          <a:p>
            <a:pPr marL="0" indent="0">
              <a:buNone/>
            </a:pPr>
            <a:endParaRPr lang="en-US" sz="2000" b="1" dirty="0" smtClean="0"/>
          </a:p>
          <a:p>
            <a:pPr marL="0" indent="0">
              <a:buNone/>
            </a:pPr>
            <a:r>
              <a:rPr lang="en-US" sz="2000" b="1" dirty="0" smtClean="0"/>
              <a:t>and </a:t>
            </a:r>
            <a:r>
              <a:rPr lang="en-US" sz="2000" b="1" dirty="0"/>
              <a:t>obscuring features of the target that differ from those of the </a:t>
            </a:r>
            <a:r>
              <a:rPr lang="en-US" sz="2000" b="1" dirty="0" smtClean="0"/>
              <a:t>anchor</a:t>
            </a:r>
          </a:p>
          <a:p>
            <a:pPr marL="0" indent="0">
              <a:buNone/>
            </a:pPr>
            <a:endParaRPr lang="en-US" sz="2000" b="1" dirty="0" smtClean="0"/>
          </a:p>
          <a:p>
            <a:pPr marL="0" indent="0">
              <a:buNone/>
            </a:pPr>
            <a:r>
              <a:rPr lang="en-US" sz="2000" b="1" i="1" dirty="0"/>
              <a:t>Air</a:t>
            </a:r>
            <a:r>
              <a:rPr lang="en-US" sz="2000" b="1" dirty="0"/>
              <a:t> transportation is a feature of runways, whereas </a:t>
            </a:r>
          </a:p>
          <a:p>
            <a:pPr marL="0" indent="0">
              <a:buNone/>
            </a:pPr>
            <a:endParaRPr lang="en-US" sz="2000" b="1" i="1" dirty="0" smtClean="0"/>
          </a:p>
          <a:p>
            <a:pPr marL="0" indent="0">
              <a:buNone/>
            </a:pPr>
            <a:r>
              <a:rPr lang="en-US" sz="2000" b="1" i="1" dirty="0" smtClean="0"/>
              <a:t>Ground</a:t>
            </a:r>
            <a:r>
              <a:rPr lang="en-US" sz="2000" b="1" dirty="0" smtClean="0"/>
              <a:t> </a:t>
            </a:r>
            <a:r>
              <a:rPr lang="en-US" sz="2000" b="1" dirty="0"/>
              <a:t>transportation is a feature of buses</a:t>
            </a:r>
          </a:p>
          <a:p>
            <a:pPr marL="0" indent="0">
              <a:buNone/>
            </a:pPr>
            <a:endParaRPr lang="en-US" sz="2000" b="1" dirty="0"/>
          </a:p>
          <a:p>
            <a:pPr marL="0" indent="0">
              <a:buNone/>
            </a:pPr>
            <a:endParaRPr lang="en-US" sz="2000" b="1" dirty="0"/>
          </a:p>
          <a:p>
            <a:pPr marL="0" indent="0">
              <a:buNone/>
            </a:pPr>
            <a:endParaRPr lang="en-US" sz="2000" b="1" dirty="0" smtClean="0"/>
          </a:p>
        </p:txBody>
      </p:sp>
    </p:spTree>
    <p:extLst>
      <p:ext uri="{BB962C8B-B14F-4D97-AF65-F5344CB8AC3E}">
        <p14:creationId xmlns:p14="http://schemas.microsoft.com/office/powerpoint/2010/main" val="13206015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p:txBody>
          <a:bodyPr>
            <a:normAutofit/>
          </a:bodyPr>
          <a:lstStyle/>
          <a:p>
            <a:pPr marL="0" indent="0">
              <a:buNone/>
            </a:pPr>
            <a:r>
              <a:rPr lang="en-US" sz="2400" b="1" dirty="0" smtClean="0"/>
              <a:t>Correcting </a:t>
            </a:r>
            <a:r>
              <a:rPr lang="en-US" sz="2400" b="1" dirty="0"/>
              <a:t>anchoring errors</a:t>
            </a:r>
          </a:p>
          <a:p>
            <a:pPr marL="0" indent="0">
              <a:buNone/>
            </a:pPr>
            <a:endParaRPr lang="en-US" sz="2000" b="1" i="1" dirty="0"/>
          </a:p>
          <a:p>
            <a:pPr marL="0" indent="0">
              <a:buNone/>
            </a:pPr>
            <a:endParaRPr lang="en-US" sz="2000" b="1" i="1" dirty="0" smtClean="0"/>
          </a:p>
          <a:p>
            <a:pPr marL="0" indent="0">
              <a:buNone/>
            </a:pPr>
            <a:r>
              <a:rPr lang="en-US" sz="2000" b="1" dirty="0" smtClean="0"/>
              <a:t>Proper </a:t>
            </a:r>
            <a:r>
              <a:rPr lang="en-US" sz="2000" b="1" dirty="0"/>
              <a:t>framing highlights differences between the features of anchor and </a:t>
            </a:r>
            <a:r>
              <a:rPr lang="en-US" sz="2000" b="1" dirty="0" smtClean="0"/>
              <a:t>target</a:t>
            </a:r>
          </a:p>
          <a:p>
            <a:pPr marL="0" indent="0">
              <a:buNone/>
            </a:pPr>
            <a:endParaRPr lang="en-US" sz="2000" b="1" dirty="0"/>
          </a:p>
          <a:p>
            <a:pPr marL="0" indent="0">
              <a:buNone/>
            </a:pPr>
            <a:r>
              <a:rPr lang="en-US" sz="2000" b="1" dirty="0"/>
              <a:t>M</a:t>
            </a:r>
            <a:r>
              <a:rPr lang="en-US" sz="2000" b="1" dirty="0" smtClean="0"/>
              <a:t>aking </a:t>
            </a:r>
            <a:r>
              <a:rPr lang="en-US" sz="2000" b="1" dirty="0"/>
              <a:t>the length of runway less prominent in the evaluation of the price of a </a:t>
            </a:r>
            <a:r>
              <a:rPr lang="en-US" sz="2000" b="1" dirty="0" smtClean="0"/>
              <a:t>bus weakens the </a:t>
            </a:r>
            <a:r>
              <a:rPr lang="en-US" sz="2000" b="1" dirty="0"/>
              <a:t>chain that links the length of the runway to the estimate of price of the bus</a:t>
            </a:r>
          </a:p>
          <a:p>
            <a:endParaRPr lang="en-US" dirty="0"/>
          </a:p>
        </p:txBody>
      </p:sp>
    </p:spTree>
    <p:extLst>
      <p:ext uri="{BB962C8B-B14F-4D97-AF65-F5344CB8AC3E}">
        <p14:creationId xmlns:p14="http://schemas.microsoft.com/office/powerpoint/2010/main" val="15430511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p:txBody>
          <a:bodyPr>
            <a:normAutofit fontScale="92500" lnSpcReduction="20000"/>
          </a:bodyPr>
          <a:lstStyle/>
          <a:p>
            <a:pPr marL="0" indent="0">
              <a:buNone/>
            </a:pPr>
            <a:r>
              <a:rPr lang="en-US" sz="2600" b="1" dirty="0"/>
              <a:t>Correcting anchoring errors</a:t>
            </a:r>
          </a:p>
          <a:p>
            <a:pPr marL="0" indent="0">
              <a:buNone/>
            </a:pPr>
            <a:endParaRPr lang="en-US" sz="2000" b="1" dirty="0" smtClean="0"/>
          </a:p>
          <a:p>
            <a:pPr marL="0" indent="0">
              <a:buNone/>
            </a:pPr>
            <a:r>
              <a:rPr lang="en-US" sz="2000" b="1" dirty="0" smtClean="0"/>
              <a:t>Proper </a:t>
            </a:r>
            <a:r>
              <a:rPr lang="en-US" sz="2000" b="1" dirty="0"/>
              <a:t>framing also corrects anchoring errors when it makes us consider many anchors rather than </a:t>
            </a:r>
            <a:r>
              <a:rPr lang="en-US" sz="2000" b="1" dirty="0" smtClean="0"/>
              <a:t>one</a:t>
            </a:r>
          </a:p>
          <a:p>
            <a:pPr marL="0" indent="0">
              <a:buNone/>
            </a:pPr>
            <a:endParaRPr lang="en-US" sz="2000" b="1" dirty="0" smtClean="0"/>
          </a:p>
          <a:p>
            <a:pPr marL="0" indent="0">
              <a:buNone/>
            </a:pPr>
            <a:r>
              <a:rPr lang="en-US" sz="2000" b="1" dirty="0" smtClean="0"/>
              <a:t>Plausible </a:t>
            </a:r>
            <a:r>
              <a:rPr lang="en-US" sz="2000" b="1" dirty="0"/>
              <a:t>anchors for the price of a double-decker bus, such as the price of a single decker bus, exert greater influence on estimates than implausible ones, such as the length of a </a:t>
            </a:r>
            <a:r>
              <a:rPr lang="en-US" sz="2000" b="1" dirty="0" smtClean="0"/>
              <a:t>runway</a:t>
            </a:r>
          </a:p>
          <a:p>
            <a:pPr marL="0" indent="0">
              <a:buNone/>
            </a:pPr>
            <a:endParaRPr lang="en-US" sz="2000" b="1" dirty="0" smtClean="0"/>
          </a:p>
          <a:p>
            <a:pPr marL="0" indent="0">
              <a:buNone/>
            </a:pPr>
            <a:r>
              <a:rPr lang="en-US" sz="2000" b="1" dirty="0" smtClean="0"/>
              <a:t>People </a:t>
            </a:r>
            <a:r>
              <a:rPr lang="en-US" sz="2000" b="1" dirty="0"/>
              <a:t>facing multiple anchors evaluate the plausibility of each anchor relative to the </a:t>
            </a:r>
            <a:r>
              <a:rPr lang="en-US" sz="2000" b="1" dirty="0" smtClean="0"/>
              <a:t>others</a:t>
            </a:r>
            <a:endParaRPr lang="en-US" sz="2000" b="1" dirty="0"/>
          </a:p>
          <a:p>
            <a:pPr marL="0" indent="0">
              <a:buNone/>
            </a:pPr>
            <a:endParaRPr lang="en-US" sz="2000" b="1" dirty="0"/>
          </a:p>
          <a:p>
            <a:pPr marL="0" indent="0">
              <a:buNone/>
            </a:pPr>
            <a:r>
              <a:rPr lang="en-US" sz="2000" b="1" dirty="0" smtClean="0"/>
              <a:t>People </a:t>
            </a:r>
            <a:r>
              <a:rPr lang="en-US" sz="2000" b="1" dirty="0"/>
              <a:t>facing the length of a runway as one anchor for the price of a double-decker bus and the price of a single decker bus as another anchor choose the price of a single decker bus as an anchor because it is more </a:t>
            </a:r>
            <a:r>
              <a:rPr lang="en-US" sz="2000" b="1" dirty="0" smtClean="0"/>
              <a:t>plausible</a:t>
            </a:r>
            <a:endParaRPr lang="en-US" sz="2000" b="1" dirty="0"/>
          </a:p>
        </p:txBody>
      </p:sp>
    </p:spTree>
    <p:extLst>
      <p:ext uri="{BB962C8B-B14F-4D97-AF65-F5344CB8AC3E}">
        <p14:creationId xmlns:p14="http://schemas.microsoft.com/office/powerpoint/2010/main" val="10476934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p:txBody>
          <a:bodyPr>
            <a:normAutofit/>
          </a:bodyPr>
          <a:lstStyle/>
          <a:p>
            <a:pPr marL="0" indent="0">
              <a:buNone/>
            </a:pPr>
            <a:r>
              <a:rPr lang="en-US" sz="2400" b="1" dirty="0" smtClean="0"/>
              <a:t>Human-behavior </a:t>
            </a:r>
            <a:r>
              <a:rPr lang="en-US" sz="2400" b="1" dirty="0"/>
              <a:t>and financial-facts knowledge are correcting </a:t>
            </a:r>
            <a:r>
              <a:rPr lang="en-US" sz="2400" b="1" dirty="0" smtClean="0"/>
              <a:t>tools </a:t>
            </a:r>
          </a:p>
          <a:p>
            <a:pPr marL="0" indent="0">
              <a:buNone/>
            </a:pPr>
            <a:endParaRPr lang="en-US" sz="2000" b="1" dirty="0" smtClean="0"/>
          </a:p>
          <a:p>
            <a:pPr marL="0" indent="0">
              <a:buNone/>
            </a:pPr>
            <a:r>
              <a:rPr lang="en-US" sz="2000" b="1" dirty="0" smtClean="0"/>
              <a:t>Investors </a:t>
            </a:r>
            <a:r>
              <a:rPr lang="en-US" sz="2000" b="1" dirty="0"/>
              <a:t>can acquire such knowledge formally, as in investment classes, or informally, as by investment media and </a:t>
            </a:r>
            <a:r>
              <a:rPr lang="en-US" sz="2000" b="1" dirty="0" smtClean="0"/>
              <a:t>experience</a:t>
            </a:r>
            <a:r>
              <a:rPr lang="en-US" sz="2000" b="1" dirty="0"/>
              <a:t>	 </a:t>
            </a:r>
            <a:endParaRPr lang="en-US" sz="2000" b="1" dirty="0" smtClean="0"/>
          </a:p>
          <a:p>
            <a:pPr marL="0" indent="0">
              <a:buNone/>
            </a:pPr>
            <a:endParaRPr lang="en-US" sz="2000" b="1" dirty="0" smtClean="0"/>
          </a:p>
          <a:p>
            <a:pPr marL="0" indent="0">
              <a:buNone/>
            </a:pPr>
            <a:r>
              <a:rPr lang="en-US" sz="2000" b="1" dirty="0" smtClean="0"/>
              <a:t>Financial </a:t>
            </a:r>
            <a:r>
              <a:rPr lang="en-US" sz="2000" b="1" dirty="0"/>
              <a:t>experts gain their expertise over time by acquiring human-behavior and financial-facts knowledge and using the reflective System 2 to process </a:t>
            </a:r>
            <a:r>
              <a:rPr lang="en-US" sz="2000" b="1" dirty="0" smtClean="0"/>
              <a:t>it</a:t>
            </a:r>
          </a:p>
          <a:p>
            <a:pPr marL="0" indent="0">
              <a:buNone/>
            </a:pPr>
            <a:endParaRPr lang="en-US" sz="2000" b="1" dirty="0" smtClean="0"/>
          </a:p>
        </p:txBody>
      </p:sp>
    </p:spTree>
    <p:extLst>
      <p:ext uri="{BB962C8B-B14F-4D97-AF65-F5344CB8AC3E}">
        <p14:creationId xmlns:p14="http://schemas.microsoft.com/office/powerpoint/2010/main" val="5656060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r>
              <a:rPr lang="en-US" sz="2400" b="1" dirty="0">
                <a:latin typeface="Calibri" pitchFamily="34" charset="0"/>
                <a:cs typeface="Arial" pitchFamily="34" charset="0"/>
              </a:rPr>
              <a:t>Correcting Cognitive and Emotional </a:t>
            </a:r>
            <a:r>
              <a:rPr lang="en-US" sz="2400" b="1" dirty="0" smtClean="0">
                <a:latin typeface="Calibri" pitchFamily="34" charset="0"/>
                <a:cs typeface="Arial" pitchFamily="34" charset="0"/>
              </a:rPr>
              <a:t>Errors</a:t>
            </a:r>
            <a:br>
              <a:rPr lang="en-US" sz="2400" b="1" dirty="0" smtClean="0">
                <a:latin typeface="Calibri" pitchFamily="34" charset="0"/>
                <a:cs typeface="Arial" pitchFamily="34" charset="0"/>
              </a:rPr>
            </a:br>
            <a:r>
              <a:rPr lang="en-US" sz="2400" b="1" dirty="0">
                <a:latin typeface="Calibri" pitchFamily="34" charset="0"/>
                <a:cs typeface="Arial" pitchFamily="34" charset="0"/>
              </a:rPr>
              <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p:txBody>
          <a:bodyPr>
            <a:normAutofit/>
          </a:bodyPr>
          <a:lstStyle/>
          <a:p>
            <a:pPr marL="0" indent="0">
              <a:buNone/>
            </a:pPr>
            <a:r>
              <a:rPr lang="en-US" sz="2600" b="1" dirty="0" smtClean="0"/>
              <a:t>Correcting hindsight errors</a:t>
            </a:r>
          </a:p>
          <a:p>
            <a:pPr marL="0" indent="0">
              <a:buNone/>
            </a:pPr>
            <a:endParaRPr lang="en-US" sz="2200" dirty="0" smtClean="0"/>
          </a:p>
          <a:p>
            <a:pPr marL="0" indent="0">
              <a:buNone/>
            </a:pPr>
            <a:r>
              <a:rPr lang="en-US" sz="2000" b="1" dirty="0" smtClean="0"/>
              <a:t>Prospective </a:t>
            </a:r>
            <a:r>
              <a:rPr lang="en-US" sz="2000" b="1" dirty="0"/>
              <a:t>hindsight is a System 2 method that corrects hindsight </a:t>
            </a:r>
            <a:r>
              <a:rPr lang="en-US" sz="2000" b="1" dirty="0" smtClean="0"/>
              <a:t>errors </a:t>
            </a:r>
          </a:p>
          <a:p>
            <a:pPr marL="0" indent="0">
              <a:buNone/>
            </a:pPr>
            <a:endParaRPr lang="en-US" sz="2000" b="1" dirty="0"/>
          </a:p>
          <a:p>
            <a:pPr marL="0" indent="0">
              <a:buNone/>
            </a:pPr>
            <a:r>
              <a:rPr lang="en-US" sz="2000" b="1" dirty="0" smtClean="0"/>
              <a:t>An </a:t>
            </a:r>
            <a:r>
              <a:rPr lang="en-US" sz="2000" b="1" dirty="0"/>
              <a:t>investor considering concentrating her portfolio in the biotechnology sector might be guided to ask: Imagine that we are a decade from now, why did biotechnology stocks yield lower returns than other stocks? </a:t>
            </a:r>
            <a:endParaRPr lang="en-US" sz="2000" b="1" dirty="0" smtClean="0"/>
          </a:p>
          <a:p>
            <a:pPr marL="0" indent="0">
              <a:buNone/>
            </a:pPr>
            <a:endParaRPr lang="en-US" sz="2000" b="1" dirty="0"/>
          </a:p>
          <a:p>
            <a:pPr marL="0" indent="0">
              <a:buNone/>
            </a:pPr>
            <a:r>
              <a:rPr lang="en-US" sz="2000" b="1" dirty="0" smtClean="0"/>
              <a:t>Such </a:t>
            </a:r>
            <a:r>
              <a:rPr lang="en-US" sz="2000" b="1" dirty="0"/>
              <a:t>a question elicits potential causes for failure that do not come to mind easily when using System </a:t>
            </a:r>
            <a:r>
              <a:rPr lang="en-US" sz="2000" b="1" dirty="0" smtClean="0"/>
              <a:t>1 </a:t>
            </a:r>
            <a:endParaRPr lang="en-US" sz="2000" b="1" dirty="0"/>
          </a:p>
        </p:txBody>
      </p:sp>
    </p:spTree>
    <p:extLst>
      <p:ext uri="{BB962C8B-B14F-4D97-AF65-F5344CB8AC3E}">
        <p14:creationId xmlns:p14="http://schemas.microsoft.com/office/powerpoint/2010/main" val="41217486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p:txBody>
          <a:bodyPr>
            <a:normAutofit fontScale="92500" lnSpcReduction="10000"/>
          </a:bodyPr>
          <a:lstStyle/>
          <a:p>
            <a:pPr marL="0" lvl="0" indent="0">
              <a:buNone/>
            </a:pPr>
            <a:r>
              <a:rPr lang="en-US" sz="2600" b="1" dirty="0" smtClean="0"/>
              <a:t>Correcting over-precision errors</a:t>
            </a:r>
          </a:p>
          <a:p>
            <a:pPr marL="0" lvl="0" indent="0">
              <a:buNone/>
            </a:pPr>
            <a:endParaRPr lang="en-US" dirty="0" smtClean="0"/>
          </a:p>
          <a:p>
            <a:pPr marL="0" lvl="0" indent="0">
              <a:buNone/>
            </a:pPr>
            <a:r>
              <a:rPr lang="en-US" sz="2200" b="1" dirty="0" smtClean="0"/>
              <a:t>What </a:t>
            </a:r>
            <a:r>
              <a:rPr lang="en-US" sz="2200" b="1" dirty="0"/>
              <a:t>is the current level of the S&amp;P 500 Index? </a:t>
            </a:r>
          </a:p>
          <a:p>
            <a:pPr marL="0" indent="0">
              <a:buNone/>
            </a:pPr>
            <a:endParaRPr lang="en-US" sz="2200" b="1" dirty="0" smtClean="0"/>
          </a:p>
          <a:p>
            <a:pPr marL="0" indent="0">
              <a:buNone/>
            </a:pPr>
            <a:r>
              <a:rPr lang="en-US" sz="2200" b="1" dirty="0" smtClean="0"/>
              <a:t>What </a:t>
            </a:r>
            <a:r>
              <a:rPr lang="en-US" sz="2200" b="1" dirty="0"/>
              <a:t>is your best estimate of the level of the index a year from now? </a:t>
            </a:r>
          </a:p>
          <a:p>
            <a:pPr marL="0" indent="0">
              <a:buNone/>
            </a:pPr>
            <a:endParaRPr lang="en-US" sz="2200" b="1" dirty="0" smtClean="0"/>
          </a:p>
          <a:p>
            <a:pPr marL="0" indent="0">
              <a:buNone/>
            </a:pPr>
            <a:r>
              <a:rPr lang="en-US" sz="2200" b="1" dirty="0" smtClean="0"/>
              <a:t>What </a:t>
            </a:r>
            <a:r>
              <a:rPr lang="en-US" sz="2200" b="1" dirty="0"/>
              <a:t>is your 67% confidence interval around your estimate? </a:t>
            </a:r>
            <a:endParaRPr lang="en-US" sz="2200" b="1" dirty="0" smtClean="0"/>
          </a:p>
          <a:p>
            <a:pPr marL="0" indent="0">
              <a:buNone/>
            </a:pPr>
            <a:endParaRPr lang="en-US" sz="2200" b="1" dirty="0"/>
          </a:p>
          <a:p>
            <a:pPr marL="0" indent="0">
              <a:buNone/>
            </a:pPr>
            <a:r>
              <a:rPr lang="en-US" sz="2200" b="1" dirty="0" smtClean="0"/>
              <a:t>(</a:t>
            </a:r>
            <a:r>
              <a:rPr lang="en-US" sz="2200" b="1" dirty="0"/>
              <a:t>Pick a pair of S&amp;P 500 Index values such that there is a 67% probability </a:t>
            </a:r>
            <a:r>
              <a:rPr lang="en-US" sz="2200" b="1" dirty="0" smtClean="0"/>
              <a:t>-a </a:t>
            </a:r>
            <a:r>
              <a:rPr lang="en-US" sz="2200" b="1" dirty="0"/>
              <a:t>2 out of 3 </a:t>
            </a:r>
            <a:r>
              <a:rPr lang="en-US" sz="2200" b="1" dirty="0" smtClean="0"/>
              <a:t>chance - </a:t>
            </a:r>
            <a:r>
              <a:rPr lang="en-US" sz="2200" b="1" dirty="0"/>
              <a:t>that the values of the S&amp;P 500 Index a year from today would be higher than the low value but lower than the high </a:t>
            </a:r>
            <a:r>
              <a:rPr lang="en-US" sz="2200" b="1" dirty="0" smtClean="0"/>
              <a:t>value)</a:t>
            </a:r>
            <a:endParaRPr lang="en-US" sz="2200" b="1" dirty="0"/>
          </a:p>
          <a:p>
            <a:pPr marL="0" indent="0">
              <a:buNone/>
            </a:pPr>
            <a:r>
              <a:rPr lang="en-US" sz="2200" b="1" dirty="0"/>
              <a:t> </a:t>
            </a:r>
          </a:p>
          <a:p>
            <a:endParaRPr lang="en-US" dirty="0"/>
          </a:p>
        </p:txBody>
      </p:sp>
    </p:spTree>
    <p:extLst>
      <p:ext uri="{BB962C8B-B14F-4D97-AF65-F5344CB8AC3E}">
        <p14:creationId xmlns:p14="http://schemas.microsoft.com/office/powerpoint/2010/main" val="706655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p:txBody>
          <a:bodyPr>
            <a:normAutofit/>
          </a:bodyPr>
          <a:lstStyle/>
          <a:p>
            <a:pPr marL="0" indent="0">
              <a:buNone/>
            </a:pPr>
            <a:r>
              <a:rPr lang="en-US" sz="2400" b="1" dirty="0" smtClean="0"/>
              <a:t>Correcting over-precision errors</a:t>
            </a:r>
          </a:p>
          <a:p>
            <a:pPr marL="0" indent="0">
              <a:buNone/>
            </a:pPr>
            <a:endParaRPr lang="en-US" sz="2000" dirty="0"/>
          </a:p>
          <a:p>
            <a:pPr marL="0" indent="0">
              <a:buNone/>
            </a:pPr>
            <a:r>
              <a:rPr lang="en-US" sz="2000" b="1" dirty="0" smtClean="0"/>
              <a:t>The </a:t>
            </a:r>
            <a:r>
              <a:rPr lang="en-US" sz="2000" b="1" dirty="0"/>
              <a:t>general “wisdom-of-crowds,” method, even wisdom-of-crowds-within oneself, </a:t>
            </a:r>
            <a:r>
              <a:rPr lang="en-US" sz="2000" b="1" dirty="0" smtClean="0"/>
              <a:t>can </a:t>
            </a:r>
            <a:r>
              <a:rPr lang="en-US" sz="2000" b="1" dirty="0"/>
              <a:t>correct overprecision </a:t>
            </a:r>
            <a:r>
              <a:rPr lang="en-US" sz="2000" b="1" dirty="0" smtClean="0"/>
              <a:t>errors </a:t>
            </a:r>
          </a:p>
          <a:p>
            <a:pPr marL="0" indent="0">
              <a:buNone/>
            </a:pPr>
            <a:r>
              <a:rPr lang="en-US" sz="2000" b="1" dirty="0" smtClean="0"/>
              <a:t>What </a:t>
            </a:r>
            <a:r>
              <a:rPr lang="en-US" sz="2000" b="1" dirty="0"/>
              <a:t>is your best guess for the S&amp;P 500 Index level at the end of 2020? </a:t>
            </a:r>
            <a:endParaRPr lang="en-US" sz="2000" b="1" dirty="0" smtClean="0"/>
          </a:p>
          <a:p>
            <a:pPr marL="0" indent="0">
              <a:buNone/>
            </a:pPr>
            <a:r>
              <a:rPr lang="en-US" sz="2000" b="1" dirty="0" smtClean="0"/>
              <a:t>Now </a:t>
            </a:r>
            <a:r>
              <a:rPr lang="en-US" sz="2000" b="1" dirty="0"/>
              <a:t>assume that you are wrong. What is your next guess? </a:t>
            </a:r>
            <a:endParaRPr lang="en-US" sz="2000" b="1" dirty="0" smtClean="0"/>
          </a:p>
          <a:p>
            <a:pPr marL="0" indent="0">
              <a:buNone/>
            </a:pPr>
            <a:r>
              <a:rPr lang="en-US" sz="2000" b="1" dirty="0"/>
              <a:t>T</a:t>
            </a:r>
            <a:r>
              <a:rPr lang="en-US" sz="2000" b="1" dirty="0" smtClean="0"/>
              <a:t>he </a:t>
            </a:r>
            <a:r>
              <a:rPr lang="en-US" sz="2000" b="1" dirty="0"/>
              <a:t>average of two guesses is generally more accurate than either </a:t>
            </a:r>
            <a:r>
              <a:rPr lang="en-US" sz="2000" b="1" dirty="0" smtClean="0"/>
              <a:t>guess</a:t>
            </a:r>
          </a:p>
          <a:p>
            <a:pPr marL="0" indent="0">
              <a:buNone/>
            </a:pPr>
            <a:r>
              <a:rPr lang="en-US" sz="2000" b="1" dirty="0" smtClean="0"/>
              <a:t>Wisdom-of </a:t>
            </a:r>
            <a:r>
              <a:rPr lang="en-US" sz="2000" b="1" dirty="0"/>
              <a:t>crowds is more accurate than </a:t>
            </a:r>
            <a:r>
              <a:rPr lang="en-US" sz="2000" b="1" dirty="0" smtClean="0"/>
              <a:t>wisdom-of-crowds-within</a:t>
            </a:r>
          </a:p>
          <a:p>
            <a:pPr marL="0" indent="0">
              <a:buNone/>
            </a:pPr>
            <a:r>
              <a:rPr lang="en-US" sz="2000" b="1" dirty="0" smtClean="0"/>
              <a:t>An </a:t>
            </a:r>
            <a:r>
              <a:rPr lang="en-US" sz="2000" b="1" dirty="0"/>
              <a:t>average of the guesses of two people is generally more accurate than an average of two guesses of one </a:t>
            </a:r>
            <a:r>
              <a:rPr lang="en-US" sz="2000" b="1" dirty="0" smtClean="0"/>
              <a:t>person</a:t>
            </a:r>
            <a:endParaRPr lang="en-US" sz="2000" b="1" dirty="0"/>
          </a:p>
        </p:txBody>
      </p:sp>
    </p:spTree>
    <p:extLst>
      <p:ext uri="{BB962C8B-B14F-4D97-AF65-F5344CB8AC3E}">
        <p14:creationId xmlns:p14="http://schemas.microsoft.com/office/powerpoint/2010/main" val="31123562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p:txBody>
          <a:bodyPr>
            <a:normAutofit fontScale="92500" lnSpcReduction="10000"/>
          </a:bodyPr>
          <a:lstStyle/>
          <a:p>
            <a:pPr marL="0" indent="0">
              <a:buNone/>
            </a:pPr>
            <a:r>
              <a:rPr lang="en-US" sz="2400" b="1" dirty="0" smtClean="0"/>
              <a:t>Correcting self-control errors</a:t>
            </a:r>
          </a:p>
          <a:p>
            <a:pPr marL="0" indent="0">
              <a:buNone/>
            </a:pPr>
            <a:endParaRPr lang="en-US" sz="2400" dirty="0" smtClean="0"/>
          </a:p>
          <a:p>
            <a:pPr marL="0" indent="0">
              <a:buNone/>
            </a:pPr>
            <a:r>
              <a:rPr lang="en-US" sz="2000" b="1" dirty="0" smtClean="0"/>
              <a:t>Whereas </a:t>
            </a:r>
            <a:r>
              <a:rPr lang="en-US" sz="2000" b="1" dirty="0"/>
              <a:t>people with insufficient self-control are overly eager to indulge, people with excessive self-control are excessively reluctant to </a:t>
            </a:r>
            <a:r>
              <a:rPr lang="en-US" sz="2000" b="1" dirty="0" smtClean="0"/>
              <a:t>indulge</a:t>
            </a:r>
          </a:p>
          <a:p>
            <a:pPr marL="0" indent="0">
              <a:buNone/>
            </a:pPr>
            <a:endParaRPr lang="en-US" sz="2000" b="1" dirty="0" smtClean="0"/>
          </a:p>
          <a:p>
            <a:pPr marL="0" indent="0">
              <a:buNone/>
            </a:pPr>
            <a:r>
              <a:rPr lang="en-US" sz="2000" b="1" dirty="0" smtClean="0"/>
              <a:t>Reflect </a:t>
            </a:r>
            <a:r>
              <a:rPr lang="en-US" sz="2000" b="1" dirty="0"/>
              <a:t>on your behavior and the behavior of </a:t>
            </a:r>
            <a:r>
              <a:rPr lang="en-US" sz="2000" b="1" dirty="0" smtClean="0"/>
              <a:t>others</a:t>
            </a:r>
          </a:p>
          <a:p>
            <a:pPr marL="0" indent="0">
              <a:buNone/>
            </a:pPr>
            <a:endParaRPr lang="en-US" sz="2000" b="1" dirty="0" smtClean="0"/>
          </a:p>
          <a:p>
            <a:pPr marL="0" indent="0">
              <a:buNone/>
            </a:pPr>
            <a:r>
              <a:rPr lang="en-US" sz="2000" b="1" dirty="0" smtClean="0"/>
              <a:t>Can </a:t>
            </a:r>
            <a:r>
              <a:rPr lang="en-US" sz="2000" b="1" dirty="0"/>
              <a:t>you identify insufficient or excessive self-control in yourself and in others in financial choices and behavior and in choices and behavior outside of finance? </a:t>
            </a:r>
            <a:endParaRPr lang="en-US" sz="2000" b="1" dirty="0" smtClean="0"/>
          </a:p>
          <a:p>
            <a:pPr marL="0" indent="0">
              <a:buNone/>
            </a:pPr>
            <a:endParaRPr lang="en-US" sz="2000" b="1" dirty="0" smtClean="0"/>
          </a:p>
          <a:p>
            <a:pPr marL="0" indent="0">
              <a:buNone/>
            </a:pPr>
            <a:r>
              <a:rPr lang="en-US" sz="2000" b="1" dirty="0" smtClean="0"/>
              <a:t>What </a:t>
            </a:r>
            <a:r>
              <a:rPr lang="en-US" sz="2000" b="1" dirty="0"/>
              <a:t>methods do you and people you know adjust self-control up when it is insufficient, and down when it is excessive?</a:t>
            </a:r>
          </a:p>
          <a:p>
            <a:endParaRPr lang="en-US" sz="2400" dirty="0"/>
          </a:p>
        </p:txBody>
      </p:sp>
    </p:spTree>
    <p:extLst>
      <p:ext uri="{BB962C8B-B14F-4D97-AF65-F5344CB8AC3E}">
        <p14:creationId xmlns:p14="http://schemas.microsoft.com/office/powerpoint/2010/main" val="23314678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p:txBody>
          <a:bodyPr>
            <a:normAutofit/>
          </a:bodyPr>
          <a:lstStyle/>
          <a:p>
            <a:pPr marL="0" indent="0">
              <a:buNone/>
            </a:pPr>
            <a:r>
              <a:rPr lang="en-US" sz="2400" b="1" dirty="0" smtClean="0"/>
              <a:t>Correcting over-precision errors</a:t>
            </a:r>
          </a:p>
          <a:p>
            <a:pPr marL="0" indent="0">
              <a:buNone/>
            </a:pPr>
            <a:endParaRPr lang="en-US" sz="2000" b="1" dirty="0" smtClean="0"/>
          </a:p>
          <a:p>
            <a:pPr marL="0" indent="0">
              <a:buNone/>
            </a:pPr>
            <a:r>
              <a:rPr lang="en-US" sz="2000" b="1" dirty="0" smtClean="0"/>
              <a:t>Properly </a:t>
            </a:r>
            <a:r>
              <a:rPr lang="en-US" sz="2000" b="1" dirty="0"/>
              <a:t>calibrated 80% confidence intervals of future S&amp;P 500 Index returns contain the realized return in 80% of </a:t>
            </a:r>
            <a:r>
              <a:rPr lang="en-US" sz="2000" b="1" dirty="0" smtClean="0"/>
              <a:t>forecasts</a:t>
            </a:r>
          </a:p>
          <a:p>
            <a:pPr marL="0" indent="0">
              <a:buNone/>
            </a:pPr>
            <a:endParaRPr lang="en-US" sz="2000" b="1" dirty="0" smtClean="0"/>
          </a:p>
          <a:p>
            <a:pPr marL="0" indent="0">
              <a:buNone/>
            </a:pPr>
            <a:r>
              <a:rPr lang="en-US" sz="2000" b="1" dirty="0" smtClean="0"/>
              <a:t>Yet </a:t>
            </a:r>
            <a:r>
              <a:rPr lang="en-US" sz="2000" b="1" dirty="0"/>
              <a:t>80% confidence intervals by corporate chief financial officers manifest overprecision errors, containing the true return only 33% of the </a:t>
            </a:r>
            <a:r>
              <a:rPr lang="en-US" sz="2000" b="1" dirty="0" smtClean="0"/>
              <a:t>time</a:t>
            </a:r>
          </a:p>
          <a:p>
            <a:pPr marL="0" indent="0">
              <a:buNone/>
            </a:pPr>
            <a:endParaRPr lang="en-US" sz="2000" b="1" dirty="0" smtClean="0"/>
          </a:p>
          <a:p>
            <a:pPr marL="0" indent="0">
              <a:buNone/>
            </a:pPr>
            <a:r>
              <a:rPr lang="en-US" sz="2000" b="1" dirty="0" smtClean="0"/>
              <a:t>Two </a:t>
            </a:r>
            <a:r>
              <a:rPr lang="en-US" sz="2000" b="1" dirty="0"/>
              <a:t>methods correct overprecision </a:t>
            </a:r>
            <a:r>
              <a:rPr lang="en-US" sz="2000" b="1" dirty="0" smtClean="0"/>
              <a:t>errors:</a:t>
            </a:r>
          </a:p>
        </p:txBody>
      </p:sp>
    </p:spTree>
    <p:extLst>
      <p:ext uri="{BB962C8B-B14F-4D97-AF65-F5344CB8AC3E}">
        <p14:creationId xmlns:p14="http://schemas.microsoft.com/office/powerpoint/2010/main" val="35130134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p:txBody>
          <a:bodyPr>
            <a:normAutofit/>
          </a:bodyPr>
          <a:lstStyle/>
          <a:p>
            <a:pPr marL="0" indent="0">
              <a:buNone/>
            </a:pPr>
            <a:r>
              <a:rPr lang="en-US" sz="2400" b="1" dirty="0" smtClean="0"/>
              <a:t>Correcting over-precision errors</a:t>
            </a:r>
          </a:p>
          <a:p>
            <a:pPr marL="0" indent="0">
              <a:buNone/>
            </a:pPr>
            <a:endParaRPr lang="en-US" sz="2000" b="1" dirty="0" smtClean="0"/>
          </a:p>
          <a:p>
            <a:pPr marL="0" indent="0">
              <a:buNone/>
            </a:pPr>
            <a:endParaRPr lang="en-US" sz="2000" b="1" dirty="0" smtClean="0"/>
          </a:p>
          <a:p>
            <a:pPr marL="0" indent="0">
              <a:buNone/>
            </a:pPr>
            <a:r>
              <a:rPr lang="en-US" sz="2000" b="1" dirty="0" smtClean="0"/>
              <a:t>One </a:t>
            </a:r>
            <a:r>
              <a:rPr lang="en-US" sz="2000" b="1" dirty="0"/>
              <a:t>splits the question into parts, asking for 10% and 50% confidence intervals before asking for those at 80% confidence </a:t>
            </a:r>
            <a:r>
              <a:rPr lang="en-US" sz="2000" b="1" dirty="0" smtClean="0"/>
              <a:t>levels</a:t>
            </a:r>
          </a:p>
          <a:p>
            <a:pPr marL="0" indent="0">
              <a:buNone/>
            </a:pPr>
            <a:endParaRPr lang="en-US" sz="2000" b="1" dirty="0"/>
          </a:p>
          <a:p>
            <a:pPr marL="0" indent="0">
              <a:buNone/>
            </a:pPr>
            <a:r>
              <a:rPr lang="en-US" sz="2000" b="1" dirty="0" smtClean="0"/>
              <a:t>This </a:t>
            </a:r>
            <a:r>
              <a:rPr lang="en-US" sz="2000" b="1" dirty="0"/>
              <a:t>prompts people to use System 2 and acknowledge that an 80% confidence interval must be wider than a 10% or 50% confidence </a:t>
            </a:r>
            <a:r>
              <a:rPr lang="en-US" sz="2000" b="1" dirty="0" smtClean="0"/>
              <a:t>interval </a:t>
            </a:r>
          </a:p>
        </p:txBody>
      </p:sp>
    </p:spTree>
    <p:extLst>
      <p:ext uri="{BB962C8B-B14F-4D97-AF65-F5344CB8AC3E}">
        <p14:creationId xmlns:p14="http://schemas.microsoft.com/office/powerpoint/2010/main" val="34218070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p:txBody>
          <a:bodyPr>
            <a:normAutofit/>
          </a:bodyPr>
          <a:lstStyle/>
          <a:p>
            <a:pPr marL="0" indent="0">
              <a:buNone/>
            </a:pPr>
            <a:r>
              <a:rPr lang="en-US" sz="2400" b="1" dirty="0" smtClean="0"/>
              <a:t>Correcting over-precision errors</a:t>
            </a:r>
          </a:p>
          <a:p>
            <a:pPr marL="0" indent="0">
              <a:buNone/>
            </a:pPr>
            <a:endParaRPr lang="en-US" sz="2200" b="1" dirty="0" smtClean="0"/>
          </a:p>
          <a:p>
            <a:pPr marL="0" indent="0">
              <a:buNone/>
            </a:pPr>
            <a:r>
              <a:rPr lang="en-US" sz="2000" b="1" dirty="0" smtClean="0"/>
              <a:t>Another </a:t>
            </a:r>
            <a:r>
              <a:rPr lang="en-US" sz="2000" b="1" dirty="0"/>
              <a:t>asks people to estimate confidence intervals first for one month in the future and then two months in the future before asking them to estimate confidence intervals for three months in the </a:t>
            </a:r>
            <a:r>
              <a:rPr lang="en-US" sz="2000" b="1" dirty="0" smtClean="0"/>
              <a:t>future</a:t>
            </a:r>
          </a:p>
          <a:p>
            <a:pPr marL="0" indent="0">
              <a:buNone/>
            </a:pPr>
            <a:endParaRPr lang="en-US" sz="2000" b="1" dirty="0" smtClean="0"/>
          </a:p>
          <a:p>
            <a:pPr marL="0" indent="0">
              <a:buNone/>
            </a:pPr>
            <a:r>
              <a:rPr lang="en-US" sz="2000" b="1" dirty="0" smtClean="0"/>
              <a:t>This </a:t>
            </a:r>
            <a:r>
              <a:rPr lang="en-US" sz="2000" b="1" dirty="0"/>
              <a:t>makes time explicit, highlighting the uncertainty of estimates and leading people to better calibrated confidence intervals, knowing that three-month confidence intervals are likely wider than those of two-month intervals and those for two-months are likely wider than those of </a:t>
            </a:r>
            <a:r>
              <a:rPr lang="en-US" sz="2000" b="1" dirty="0" smtClean="0"/>
              <a:t>one-month</a:t>
            </a:r>
            <a:endParaRPr lang="en-US" sz="2000" b="1" dirty="0"/>
          </a:p>
        </p:txBody>
      </p:sp>
    </p:spTree>
    <p:extLst>
      <p:ext uri="{BB962C8B-B14F-4D97-AF65-F5344CB8AC3E}">
        <p14:creationId xmlns:p14="http://schemas.microsoft.com/office/powerpoint/2010/main" val="35555618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p:txBody>
          <a:bodyPr>
            <a:normAutofit/>
          </a:bodyPr>
          <a:lstStyle/>
          <a:p>
            <a:pPr marL="0" indent="0">
              <a:buNone/>
            </a:pPr>
            <a:r>
              <a:rPr lang="en-US" sz="2400" b="1" dirty="0" smtClean="0"/>
              <a:t>Correcting representativeness errors</a:t>
            </a:r>
          </a:p>
          <a:p>
            <a:pPr marL="0" indent="0">
              <a:buNone/>
            </a:pPr>
            <a:endParaRPr lang="en-US" dirty="0"/>
          </a:p>
          <a:p>
            <a:pPr marL="0" indent="0">
              <a:buNone/>
            </a:pPr>
            <a:r>
              <a:rPr lang="en-US" sz="2000" b="1" dirty="0" smtClean="0"/>
              <a:t>We </a:t>
            </a:r>
            <a:r>
              <a:rPr lang="en-US" sz="2000" b="1" dirty="0"/>
              <a:t>commit representativeness errors when we believe in the “law of small numbers,” a tongue-in-cheek offshoot on the robust “law of large </a:t>
            </a:r>
            <a:r>
              <a:rPr lang="en-US" sz="2000" b="1" dirty="0" smtClean="0"/>
              <a:t>numbers” </a:t>
            </a:r>
          </a:p>
          <a:p>
            <a:pPr marL="0" indent="0">
              <a:buNone/>
            </a:pPr>
            <a:endParaRPr lang="en-US" sz="2000" b="1" dirty="0"/>
          </a:p>
          <a:p>
            <a:pPr marL="0" indent="0">
              <a:buNone/>
            </a:pPr>
            <a:r>
              <a:rPr lang="en-US" sz="2000" b="1" dirty="0" smtClean="0"/>
              <a:t>One </a:t>
            </a:r>
            <a:r>
              <a:rPr lang="en-US" sz="2000" b="1" dirty="0"/>
              <a:t>manifestation of belief in the law of small numbers is that 6 years of beating the market are interpreted as representative of a skillful mutual fund manager as much as 30 years of beating the </a:t>
            </a:r>
            <a:r>
              <a:rPr lang="en-US" sz="2000" b="1" dirty="0" smtClean="0"/>
              <a:t>market</a:t>
            </a:r>
            <a:endParaRPr lang="en-US" sz="2000" b="1" dirty="0"/>
          </a:p>
          <a:p>
            <a:pPr marL="0" indent="0">
              <a:buNone/>
            </a:pPr>
            <a:r>
              <a:rPr lang="en-US" dirty="0"/>
              <a:t>	</a:t>
            </a:r>
          </a:p>
        </p:txBody>
      </p:sp>
    </p:spTree>
    <p:extLst>
      <p:ext uri="{BB962C8B-B14F-4D97-AF65-F5344CB8AC3E}">
        <p14:creationId xmlns:p14="http://schemas.microsoft.com/office/powerpoint/2010/main" val="20250257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p:txBody>
          <a:bodyPr>
            <a:normAutofit lnSpcReduction="10000"/>
          </a:bodyPr>
          <a:lstStyle/>
          <a:p>
            <a:pPr marL="0" indent="0">
              <a:buNone/>
            </a:pPr>
            <a:r>
              <a:rPr lang="en-US" dirty="0" smtClean="0"/>
              <a:t> </a:t>
            </a:r>
            <a:r>
              <a:rPr lang="en-US" sz="2400" b="1" dirty="0"/>
              <a:t>Correcting representativeness errors</a:t>
            </a:r>
          </a:p>
          <a:p>
            <a:pPr marL="0" indent="0">
              <a:buNone/>
            </a:pPr>
            <a:endParaRPr lang="en-US" sz="2000" dirty="0" smtClean="0"/>
          </a:p>
          <a:p>
            <a:pPr marL="0" indent="0">
              <a:buNone/>
            </a:pPr>
            <a:r>
              <a:rPr lang="en-US" sz="2000" b="1" dirty="0" smtClean="0"/>
              <a:t>Insensitivity </a:t>
            </a:r>
            <a:r>
              <a:rPr lang="en-US" sz="2000" b="1" dirty="0"/>
              <a:t>to predictability exacerbates representativeness </a:t>
            </a:r>
            <a:r>
              <a:rPr lang="en-US" sz="2000" b="1" dirty="0" smtClean="0"/>
              <a:t>errors</a:t>
            </a:r>
          </a:p>
          <a:p>
            <a:pPr marL="0" indent="0">
              <a:buNone/>
            </a:pPr>
            <a:endParaRPr lang="en-US" sz="2000" b="1" dirty="0"/>
          </a:p>
          <a:p>
            <a:pPr marL="0" indent="0">
              <a:buNone/>
            </a:pPr>
            <a:r>
              <a:rPr lang="en-US" sz="2000" b="1" dirty="0" smtClean="0"/>
              <a:t>Variation </a:t>
            </a:r>
            <a:r>
              <a:rPr lang="en-US" sz="2000" b="1" dirty="0"/>
              <a:t>in the quality of meals at a restaurant tends to be small whereas variation in the performance of a mutual fund tends to be </a:t>
            </a:r>
            <a:r>
              <a:rPr lang="en-US" sz="2000" b="1" dirty="0" smtClean="0"/>
              <a:t>large </a:t>
            </a:r>
          </a:p>
          <a:p>
            <a:pPr marL="0" indent="0">
              <a:buNone/>
            </a:pPr>
            <a:endParaRPr lang="en-US" sz="2000" b="1" dirty="0"/>
          </a:p>
          <a:p>
            <a:pPr marL="0" indent="0">
              <a:buNone/>
            </a:pPr>
            <a:r>
              <a:rPr lang="en-US" sz="2000" b="1" dirty="0" smtClean="0"/>
              <a:t>We </a:t>
            </a:r>
            <a:r>
              <a:rPr lang="en-US" sz="2000" b="1" dirty="0"/>
              <a:t>can predict quite accurately the quality of future meals at a restaurant by the quality of 6 past meals, </a:t>
            </a:r>
            <a:endParaRPr lang="en-US" sz="2000" b="1" dirty="0" smtClean="0"/>
          </a:p>
          <a:p>
            <a:pPr marL="0" indent="0">
              <a:buNone/>
            </a:pPr>
            <a:endParaRPr lang="en-US" sz="2000" b="1" dirty="0"/>
          </a:p>
          <a:p>
            <a:pPr marL="0" indent="0">
              <a:buNone/>
            </a:pPr>
            <a:r>
              <a:rPr lang="en-US" sz="2000" b="1" dirty="0" smtClean="0"/>
              <a:t>but </a:t>
            </a:r>
            <a:r>
              <a:rPr lang="en-US" sz="2000" b="1" dirty="0"/>
              <a:t>we cannot predict nearly as accurately the future performance of a mutual fund by performance in 6 past </a:t>
            </a:r>
            <a:r>
              <a:rPr lang="en-US" sz="2000" b="1" dirty="0" smtClean="0"/>
              <a:t>years</a:t>
            </a:r>
            <a:endParaRPr lang="en-US" sz="2000" b="1" dirty="0"/>
          </a:p>
        </p:txBody>
      </p:sp>
    </p:spTree>
    <p:extLst>
      <p:ext uri="{BB962C8B-B14F-4D97-AF65-F5344CB8AC3E}">
        <p14:creationId xmlns:p14="http://schemas.microsoft.com/office/powerpoint/2010/main" val="19479384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p:txBody>
          <a:bodyPr>
            <a:normAutofit/>
          </a:bodyPr>
          <a:lstStyle/>
          <a:p>
            <a:pPr marL="0" indent="0">
              <a:buNone/>
            </a:pPr>
            <a:r>
              <a:rPr lang="en-US" sz="2400" b="1" dirty="0"/>
              <a:t>Correcting representativeness errors</a:t>
            </a:r>
          </a:p>
          <a:p>
            <a:pPr marL="0" indent="0">
              <a:buNone/>
            </a:pPr>
            <a:endParaRPr lang="en-US" sz="2000" b="1" dirty="0" smtClean="0"/>
          </a:p>
          <a:p>
            <a:pPr marL="0" indent="0">
              <a:buNone/>
            </a:pPr>
            <a:r>
              <a:rPr lang="en-US" sz="2000" b="1" dirty="0" smtClean="0"/>
              <a:t>Consider </a:t>
            </a:r>
            <a:r>
              <a:rPr lang="en-US" sz="2000" b="1" dirty="0"/>
              <a:t>judging the probability that a particular mutual fund manager would generate returns exceeding benchmark </a:t>
            </a:r>
            <a:r>
              <a:rPr lang="en-US" sz="2000" b="1" dirty="0" smtClean="0"/>
              <a:t>returns </a:t>
            </a:r>
          </a:p>
          <a:p>
            <a:pPr marL="0" indent="0">
              <a:buNone/>
            </a:pPr>
            <a:endParaRPr lang="en-US" sz="2000" b="1" dirty="0"/>
          </a:p>
          <a:p>
            <a:pPr marL="0" indent="0">
              <a:buNone/>
            </a:pPr>
            <a:r>
              <a:rPr lang="en-US" sz="2000" b="1" dirty="0" smtClean="0"/>
              <a:t>Analysis </a:t>
            </a:r>
            <a:r>
              <a:rPr lang="en-US" sz="2000" b="1" dirty="0"/>
              <a:t>free of representativeness errors guides us to examine both representativeness information about the returns of this particular fund relative to its benchmark, </a:t>
            </a:r>
            <a:endParaRPr lang="en-US" sz="2000" b="1" dirty="0" smtClean="0"/>
          </a:p>
          <a:p>
            <a:pPr marL="0" indent="0">
              <a:buNone/>
            </a:pPr>
            <a:endParaRPr lang="en-US" sz="2000" b="1" dirty="0"/>
          </a:p>
          <a:p>
            <a:pPr marL="0" indent="0">
              <a:buNone/>
            </a:pPr>
            <a:r>
              <a:rPr lang="en-US" sz="2000" b="1" dirty="0" smtClean="0"/>
              <a:t>and </a:t>
            </a:r>
            <a:r>
              <a:rPr lang="en-US" sz="2000" b="1" dirty="0"/>
              <a:t>base-rate information about the returns of all funds relative to their </a:t>
            </a:r>
            <a:r>
              <a:rPr lang="en-US" sz="2000" b="1" dirty="0" smtClean="0"/>
              <a:t>benchmarks</a:t>
            </a:r>
          </a:p>
        </p:txBody>
      </p:sp>
    </p:spTree>
    <p:extLst>
      <p:ext uri="{BB962C8B-B14F-4D97-AF65-F5344CB8AC3E}">
        <p14:creationId xmlns:p14="http://schemas.microsoft.com/office/powerpoint/2010/main" val="18580560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p:txBody>
          <a:bodyPr>
            <a:normAutofit/>
          </a:bodyPr>
          <a:lstStyle/>
          <a:p>
            <a:pPr marL="0" indent="0">
              <a:buNone/>
            </a:pPr>
            <a:endParaRPr lang="en-US" sz="2400" b="1" dirty="0" smtClean="0"/>
          </a:p>
          <a:p>
            <a:pPr marL="0" indent="0">
              <a:buNone/>
            </a:pPr>
            <a:r>
              <a:rPr lang="en-US" sz="2400" b="1" dirty="0" smtClean="0"/>
              <a:t>Correction by expertise</a:t>
            </a:r>
          </a:p>
          <a:p>
            <a:pPr marL="0" indent="0">
              <a:buNone/>
            </a:pPr>
            <a:endParaRPr lang="en-US" sz="2000" b="1" dirty="0" smtClean="0"/>
          </a:p>
          <a:p>
            <a:pPr marL="0" indent="0">
              <a:buNone/>
            </a:pPr>
            <a:r>
              <a:rPr lang="en-US" sz="2000" b="1" dirty="0" smtClean="0"/>
              <a:t>Expertise </a:t>
            </a:r>
            <a:r>
              <a:rPr lang="en-US" sz="2000" b="1" dirty="0"/>
              <a:t>allows eventual reliance on the intuitive System 1, bypassing System 2, in predictable environments such as meteorology or chess, where quick and precise feedback readily corrects cognitive and emotional errors</a:t>
            </a:r>
          </a:p>
          <a:p>
            <a:pPr marL="0" indent="0">
              <a:buNone/>
            </a:pPr>
            <a:endParaRPr lang="en-US" sz="2000" b="1" dirty="0" smtClean="0"/>
          </a:p>
          <a:p>
            <a:pPr marL="0" indent="0">
              <a:buNone/>
            </a:pPr>
            <a:r>
              <a:rPr lang="en-US" sz="2000" b="1" dirty="0" smtClean="0"/>
              <a:t>Expertise </a:t>
            </a:r>
            <a:r>
              <a:rPr lang="en-US" sz="2000" b="1" dirty="0"/>
              <a:t>requires explicit use of the reflective System 2 in less predictable environments where quick and precise feedback is </a:t>
            </a:r>
            <a:r>
              <a:rPr lang="en-US" sz="2000" b="1" dirty="0" smtClean="0"/>
              <a:t>scarce</a:t>
            </a:r>
          </a:p>
        </p:txBody>
      </p:sp>
    </p:spTree>
    <p:extLst>
      <p:ext uri="{BB962C8B-B14F-4D97-AF65-F5344CB8AC3E}">
        <p14:creationId xmlns:p14="http://schemas.microsoft.com/office/powerpoint/2010/main" val="32712001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p:txBody>
          <a:bodyPr>
            <a:normAutofit fontScale="92500"/>
          </a:bodyPr>
          <a:lstStyle/>
          <a:p>
            <a:pPr marL="0" indent="0">
              <a:buNone/>
            </a:pPr>
            <a:r>
              <a:rPr lang="en-US" b="1" dirty="0"/>
              <a:t>Correcting representativeness errors</a:t>
            </a:r>
          </a:p>
          <a:p>
            <a:pPr marL="0" indent="0">
              <a:buNone/>
            </a:pPr>
            <a:endParaRPr lang="en-US" sz="2400" b="1" dirty="0" smtClean="0"/>
          </a:p>
          <a:p>
            <a:pPr marL="0" indent="0">
              <a:buNone/>
            </a:pPr>
            <a:r>
              <a:rPr lang="en-US" sz="2200" b="1" dirty="0" smtClean="0"/>
              <a:t>Judging by representativeness </a:t>
            </a:r>
            <a:r>
              <a:rPr lang="en-US" sz="2200" b="1" dirty="0"/>
              <a:t>information alone, we might be tempted to conclude that a manager who beat the benchmark 6 years in a row provides clear evidence of skill at generating returns exceeding benchmark </a:t>
            </a:r>
            <a:r>
              <a:rPr lang="en-US" sz="2200" b="1" dirty="0" smtClean="0"/>
              <a:t>returns </a:t>
            </a:r>
          </a:p>
          <a:p>
            <a:pPr marL="0" indent="0">
              <a:buNone/>
            </a:pPr>
            <a:r>
              <a:rPr lang="en-US" sz="2200" b="1" dirty="0" smtClean="0"/>
              <a:t>After </a:t>
            </a:r>
            <a:r>
              <a:rPr lang="en-US" sz="2200" b="1" dirty="0"/>
              <a:t>all, the chance of 6 heads in 6 flips of a coin is only one in 64. </a:t>
            </a:r>
            <a:endParaRPr lang="en-US" sz="2200" b="1" dirty="0" smtClean="0"/>
          </a:p>
          <a:p>
            <a:pPr marL="0" indent="0">
              <a:buNone/>
            </a:pPr>
            <a:r>
              <a:rPr lang="en-US" sz="2200" b="1" dirty="0" smtClean="0"/>
              <a:t>But </a:t>
            </a:r>
            <a:r>
              <a:rPr lang="en-US" sz="2200" b="1" dirty="0"/>
              <a:t>once we note that base-rate information indicates that few mutual fund managers beat their benchmarks consistently over years and know that this fund manager is one among hundreds or thousands of fund managers in the population of funds, we understand that it is likely that there would be lucky fund managers who beat their benchmarks 6 times in a row as there are lucky coin flippers who flip 6 heads in a </a:t>
            </a:r>
            <a:r>
              <a:rPr lang="en-US" sz="2200" b="1" dirty="0" smtClean="0"/>
              <a:t>row</a:t>
            </a:r>
            <a:endParaRPr lang="en-US" sz="2200" b="1" dirty="0"/>
          </a:p>
        </p:txBody>
      </p:sp>
    </p:spTree>
    <p:extLst>
      <p:ext uri="{BB962C8B-B14F-4D97-AF65-F5344CB8AC3E}">
        <p14:creationId xmlns:p14="http://schemas.microsoft.com/office/powerpoint/2010/main" val="9039627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p:txBody>
          <a:bodyPr>
            <a:normAutofit fontScale="92500" lnSpcReduction="10000"/>
          </a:bodyPr>
          <a:lstStyle/>
          <a:p>
            <a:pPr marL="0" indent="0">
              <a:buNone/>
            </a:pPr>
            <a:r>
              <a:rPr lang="en-US" sz="2600" b="1" dirty="0"/>
              <a:t>Correcting representativeness errors</a:t>
            </a:r>
          </a:p>
          <a:p>
            <a:pPr marL="0" indent="0">
              <a:buNone/>
            </a:pPr>
            <a:endParaRPr lang="en-US" sz="2400" b="1" dirty="0" smtClean="0"/>
          </a:p>
          <a:p>
            <a:pPr marL="0" indent="0">
              <a:buNone/>
            </a:pPr>
            <a:r>
              <a:rPr lang="en-US" sz="2200" b="1" dirty="0" smtClean="0"/>
              <a:t>Yet </a:t>
            </a:r>
            <a:r>
              <a:rPr lang="en-US" sz="2200" b="1" dirty="0"/>
              <a:t>investors, even professional institutional investors, continue to neglect base-rate </a:t>
            </a:r>
            <a:r>
              <a:rPr lang="en-US" sz="2200" b="1" dirty="0" smtClean="0"/>
              <a:t>information</a:t>
            </a:r>
          </a:p>
          <a:p>
            <a:pPr marL="0" indent="0">
              <a:buNone/>
            </a:pPr>
            <a:r>
              <a:rPr lang="en-US" sz="2200" b="1" dirty="0" smtClean="0"/>
              <a:t>Institutional </a:t>
            </a:r>
            <a:r>
              <a:rPr lang="en-US" sz="2200" b="1" dirty="0"/>
              <a:t>investors prefer active money </a:t>
            </a:r>
            <a:r>
              <a:rPr lang="en-US" sz="2200" b="1" dirty="0" smtClean="0"/>
              <a:t>management over </a:t>
            </a:r>
            <a:r>
              <a:rPr lang="en-US" sz="2200" b="1" dirty="0"/>
              <a:t>passive money </a:t>
            </a:r>
            <a:r>
              <a:rPr lang="en-US" sz="2200" b="1" dirty="0" smtClean="0"/>
              <a:t>management</a:t>
            </a:r>
          </a:p>
          <a:p>
            <a:pPr marL="0" indent="0">
              <a:buNone/>
            </a:pPr>
            <a:r>
              <a:rPr lang="en-US" sz="2200" b="1" dirty="0" smtClean="0"/>
              <a:t>In </a:t>
            </a:r>
            <a:r>
              <a:rPr lang="en-US" sz="2200" b="1" dirty="0"/>
              <a:t>particular, institutional investors trust their judgment about the application of representativeness information in identifying skilled money </a:t>
            </a:r>
            <a:r>
              <a:rPr lang="en-US" sz="2200" b="1" dirty="0" smtClean="0"/>
              <a:t>managers</a:t>
            </a:r>
            <a:endParaRPr lang="en-US" sz="2200" b="1" dirty="0"/>
          </a:p>
          <a:p>
            <a:pPr marL="0" indent="0">
              <a:buNone/>
            </a:pPr>
            <a:r>
              <a:rPr lang="en-US" sz="2200" b="1" dirty="0" smtClean="0"/>
              <a:t>Stated </a:t>
            </a:r>
            <a:r>
              <a:rPr lang="en-US" sz="2200" b="1" dirty="0"/>
              <a:t>reasons for preferring active management include whether a handful of skilled active managers can be identified and combined to generate market-beating </a:t>
            </a:r>
            <a:r>
              <a:rPr lang="en-US" sz="2200" b="1" dirty="0" smtClean="0"/>
              <a:t>returns</a:t>
            </a:r>
          </a:p>
          <a:p>
            <a:pPr marL="0" indent="0">
              <a:buNone/>
            </a:pPr>
            <a:r>
              <a:rPr lang="en-US" sz="2200" b="1" dirty="0" smtClean="0"/>
              <a:t> </a:t>
            </a:r>
            <a:r>
              <a:rPr lang="en-US" sz="2200" b="1" dirty="0"/>
              <a:t>In contrast, stated reasons are only vaguely associated with base-rate information about the performance of the average </a:t>
            </a:r>
            <a:r>
              <a:rPr lang="en-US" sz="2200" b="1" dirty="0" smtClean="0"/>
              <a:t>manager </a:t>
            </a:r>
            <a:endParaRPr lang="en-US" sz="2200" b="1" dirty="0"/>
          </a:p>
        </p:txBody>
      </p:sp>
    </p:spTree>
    <p:extLst>
      <p:ext uri="{BB962C8B-B14F-4D97-AF65-F5344CB8AC3E}">
        <p14:creationId xmlns:p14="http://schemas.microsoft.com/office/powerpoint/2010/main" val="36830519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p:txBody>
          <a:bodyPr>
            <a:normAutofit/>
          </a:bodyPr>
          <a:lstStyle/>
          <a:p>
            <a:pPr marL="0" indent="0">
              <a:buNone/>
            </a:pPr>
            <a:r>
              <a:rPr lang="en-US" sz="2400" b="1" dirty="0" smtClean="0"/>
              <a:t>Correcting representativeness errors</a:t>
            </a:r>
          </a:p>
          <a:p>
            <a:pPr marL="0" indent="0">
              <a:buNone/>
            </a:pPr>
            <a:endParaRPr lang="en-US" sz="2000" b="1" dirty="0" smtClean="0"/>
          </a:p>
          <a:p>
            <a:pPr marL="0" indent="0">
              <a:buNone/>
            </a:pPr>
            <a:r>
              <a:rPr lang="en-US" sz="2000" b="1" dirty="0" smtClean="0"/>
              <a:t>Peter Lynch </a:t>
            </a:r>
            <a:r>
              <a:rPr lang="en-US" sz="2000" b="1" dirty="0"/>
              <a:t>managed Fidelity’s Magellan fund during the 13 years from 1977 to </a:t>
            </a:r>
            <a:r>
              <a:rPr lang="en-US" sz="2000" b="1" dirty="0" smtClean="0"/>
              <a:t>1989</a:t>
            </a:r>
          </a:p>
          <a:p>
            <a:pPr marL="0" indent="0">
              <a:buNone/>
            </a:pPr>
            <a:endParaRPr lang="en-US" sz="2000" b="1" dirty="0" smtClean="0"/>
          </a:p>
          <a:p>
            <a:pPr marL="0" indent="0">
              <a:buNone/>
            </a:pPr>
            <a:r>
              <a:rPr lang="en-US" sz="2000" b="1" dirty="0" smtClean="0"/>
              <a:t>Representativeness </a:t>
            </a:r>
            <a:r>
              <a:rPr lang="en-US" sz="2000" b="1" dirty="0"/>
              <a:t>information includes the observation that Lynch beat the S&amp;P 500 Index in 11 of the 13 </a:t>
            </a:r>
            <a:r>
              <a:rPr lang="en-US" sz="2000" b="1" dirty="0" smtClean="0"/>
              <a:t>years</a:t>
            </a:r>
          </a:p>
          <a:p>
            <a:pPr marL="0" indent="0">
              <a:buNone/>
            </a:pPr>
            <a:endParaRPr lang="en-US" sz="2000" b="1" dirty="0"/>
          </a:p>
          <a:p>
            <a:pPr marL="0" indent="0">
              <a:buNone/>
            </a:pPr>
            <a:r>
              <a:rPr lang="en-US" sz="2000" b="1" dirty="0" smtClean="0"/>
              <a:t>Base-rate </a:t>
            </a:r>
            <a:r>
              <a:rPr lang="en-US" sz="2000" b="1" dirty="0"/>
              <a:t>information includes the observation that if 500 coin flippers flip 13 coins each, the winner will on average flip 11.63 </a:t>
            </a:r>
            <a:r>
              <a:rPr lang="en-US" sz="2000" b="1" dirty="0" smtClean="0"/>
              <a:t>heads</a:t>
            </a:r>
            <a:endParaRPr lang="en-US" sz="2000" b="1" dirty="0"/>
          </a:p>
        </p:txBody>
      </p:sp>
    </p:spTree>
    <p:extLst>
      <p:ext uri="{BB962C8B-B14F-4D97-AF65-F5344CB8AC3E}">
        <p14:creationId xmlns:p14="http://schemas.microsoft.com/office/powerpoint/2010/main" val="411907522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p:txBody>
          <a:bodyPr>
            <a:normAutofit/>
          </a:bodyPr>
          <a:lstStyle/>
          <a:p>
            <a:pPr marL="0" indent="0">
              <a:buNone/>
            </a:pPr>
            <a:r>
              <a:rPr lang="en-US" sz="2400" b="1" dirty="0" smtClean="0"/>
              <a:t>Correcting confirmation errors</a:t>
            </a:r>
          </a:p>
          <a:p>
            <a:pPr marL="0" indent="0">
              <a:buNone/>
            </a:pPr>
            <a:endParaRPr lang="en-US" sz="2000" b="1" dirty="0" smtClean="0"/>
          </a:p>
          <a:p>
            <a:pPr marL="0" indent="0">
              <a:buNone/>
            </a:pPr>
            <a:r>
              <a:rPr lang="en-US" sz="2000" b="1" dirty="0" smtClean="0"/>
              <a:t>Consider 4 cards (Wason’s question)</a:t>
            </a:r>
          </a:p>
          <a:p>
            <a:pPr marL="0" indent="0">
              <a:buNone/>
            </a:pPr>
            <a:endParaRPr lang="en-US" sz="2000" b="1" dirty="0" smtClean="0"/>
          </a:p>
          <a:p>
            <a:pPr marL="0" indent="0">
              <a:buNone/>
            </a:pPr>
            <a:r>
              <a:rPr lang="en-US" sz="2000" b="1" dirty="0" smtClean="0"/>
              <a:t>D            </a:t>
            </a:r>
            <a:r>
              <a:rPr lang="en-US" sz="2000" b="1" dirty="0"/>
              <a:t>F           7          5</a:t>
            </a:r>
          </a:p>
          <a:p>
            <a:pPr marL="0" indent="0">
              <a:buNone/>
            </a:pPr>
            <a:endParaRPr lang="en-US" sz="2000" b="1" dirty="0" smtClean="0"/>
          </a:p>
          <a:p>
            <a:pPr marL="0" indent="0">
              <a:buNone/>
            </a:pPr>
            <a:r>
              <a:rPr lang="en-US" sz="2000" b="1" dirty="0" smtClean="0"/>
              <a:t>Assume </a:t>
            </a:r>
            <a:r>
              <a:rPr lang="en-US" sz="2000" b="1" dirty="0"/>
              <a:t>that each card has a letter on one side and a number on the </a:t>
            </a:r>
            <a:r>
              <a:rPr lang="en-US" sz="2000" b="1" dirty="0" smtClean="0"/>
              <a:t>other </a:t>
            </a:r>
          </a:p>
          <a:p>
            <a:pPr marL="0" indent="0">
              <a:buNone/>
            </a:pPr>
            <a:endParaRPr lang="en-US" sz="2000" b="1" dirty="0"/>
          </a:p>
          <a:p>
            <a:pPr marL="0" indent="0">
              <a:buNone/>
            </a:pPr>
            <a:r>
              <a:rPr lang="en-US" sz="2000" b="1" dirty="0" smtClean="0"/>
              <a:t>Which </a:t>
            </a:r>
            <a:r>
              <a:rPr lang="en-US" sz="2000" b="1" dirty="0"/>
              <a:t>card or cards should you turn over to find if they satisfy the rule: “If a card has a D on one side, then it has a 7 on its other </a:t>
            </a:r>
            <a:r>
              <a:rPr lang="en-US" sz="2000" b="1" dirty="0" smtClean="0"/>
              <a:t>side”</a:t>
            </a:r>
            <a:endParaRPr lang="en-US" sz="2000" b="1" dirty="0"/>
          </a:p>
        </p:txBody>
      </p:sp>
    </p:spTree>
    <p:extLst>
      <p:ext uri="{BB962C8B-B14F-4D97-AF65-F5344CB8AC3E}">
        <p14:creationId xmlns:p14="http://schemas.microsoft.com/office/powerpoint/2010/main" val="250079456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a:xfrm>
            <a:off x="628650" y="1326861"/>
            <a:ext cx="7886700" cy="4351338"/>
          </a:xfrm>
        </p:spPr>
        <p:txBody>
          <a:bodyPr>
            <a:normAutofit/>
          </a:bodyPr>
          <a:lstStyle/>
          <a:p>
            <a:pPr marL="0" indent="0">
              <a:buNone/>
            </a:pPr>
            <a:endParaRPr lang="en-US" sz="2400" b="1" dirty="0" smtClean="0"/>
          </a:p>
          <a:p>
            <a:pPr marL="0" indent="0">
              <a:buNone/>
            </a:pPr>
            <a:endParaRPr lang="en-US" sz="2400" b="1" dirty="0"/>
          </a:p>
          <a:p>
            <a:pPr marL="0" indent="0">
              <a:buNone/>
            </a:pPr>
            <a:r>
              <a:rPr lang="en-US" sz="2400" b="1" dirty="0" smtClean="0"/>
              <a:t>Correcting confirmation errors</a:t>
            </a:r>
          </a:p>
          <a:p>
            <a:pPr marL="0" indent="0">
              <a:buNone/>
            </a:pPr>
            <a:endParaRPr lang="en-US" b="1" dirty="0" smtClean="0"/>
          </a:p>
          <a:p>
            <a:pPr marL="0" indent="0">
              <a:buNone/>
            </a:pPr>
            <a:r>
              <a:rPr lang="en-US" sz="2000" b="1" dirty="0" smtClean="0"/>
              <a:t>Most </a:t>
            </a:r>
            <a:r>
              <a:rPr lang="en-US" sz="2000" b="1" dirty="0"/>
              <a:t>people choose to turn over the card with the letter D on one side, searching for confirming </a:t>
            </a:r>
            <a:r>
              <a:rPr lang="en-US" sz="2000" b="1" dirty="0" smtClean="0"/>
              <a:t>evidence</a:t>
            </a:r>
          </a:p>
          <a:p>
            <a:pPr marL="0" indent="0">
              <a:buNone/>
            </a:pPr>
            <a:endParaRPr lang="en-US" sz="2000" b="1" dirty="0" smtClean="0"/>
          </a:p>
          <a:p>
            <a:pPr marL="0" indent="0">
              <a:buNone/>
            </a:pPr>
            <a:r>
              <a:rPr lang="en-US" sz="2000" b="1" dirty="0" smtClean="0"/>
              <a:t>Some </a:t>
            </a:r>
            <a:r>
              <a:rPr lang="en-US" sz="2000" b="1" dirty="0"/>
              <a:t>choose to turn over the card with the letter F on one side or the one with number </a:t>
            </a:r>
            <a:r>
              <a:rPr lang="en-US" sz="2000" b="1" dirty="0" smtClean="0"/>
              <a:t>7</a:t>
            </a:r>
          </a:p>
          <a:p>
            <a:pPr marL="0" indent="0">
              <a:buNone/>
            </a:pPr>
            <a:endParaRPr lang="en-US" sz="2000" b="1" dirty="0" smtClean="0"/>
          </a:p>
        </p:txBody>
      </p:sp>
    </p:spTree>
    <p:extLst>
      <p:ext uri="{BB962C8B-B14F-4D97-AF65-F5344CB8AC3E}">
        <p14:creationId xmlns:p14="http://schemas.microsoft.com/office/powerpoint/2010/main" val="213671242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a:xfrm>
            <a:off x="628650" y="1326861"/>
            <a:ext cx="7886700" cy="4351338"/>
          </a:xfrm>
        </p:spPr>
        <p:txBody>
          <a:bodyPr>
            <a:normAutofit/>
          </a:bodyPr>
          <a:lstStyle/>
          <a:p>
            <a:pPr marL="0" indent="0">
              <a:buNone/>
            </a:pPr>
            <a:endParaRPr lang="en-US" sz="2600" b="1" dirty="0" smtClean="0"/>
          </a:p>
          <a:p>
            <a:pPr marL="0" indent="0">
              <a:buNone/>
            </a:pPr>
            <a:r>
              <a:rPr lang="en-US" sz="2400" b="1" dirty="0" smtClean="0"/>
              <a:t>Correcting confirmation errors</a:t>
            </a:r>
          </a:p>
          <a:p>
            <a:pPr marL="0" indent="0">
              <a:buNone/>
            </a:pPr>
            <a:endParaRPr lang="en-US" b="1" dirty="0" smtClean="0"/>
          </a:p>
          <a:p>
            <a:pPr marL="0" indent="0">
              <a:buNone/>
            </a:pPr>
            <a:r>
              <a:rPr lang="en-US" sz="2000" b="1" dirty="0" smtClean="0"/>
              <a:t>The </a:t>
            </a:r>
            <a:r>
              <a:rPr lang="en-US" sz="2000" b="1" dirty="0"/>
              <a:t>correct answer calls for turning over the card with the letter D on one side to see if it confirms the rule by having the number 7 on the </a:t>
            </a:r>
            <a:r>
              <a:rPr lang="en-US" sz="2000" b="1" dirty="0" smtClean="0"/>
              <a:t>other</a:t>
            </a:r>
          </a:p>
          <a:p>
            <a:pPr marL="0" indent="0">
              <a:buNone/>
            </a:pPr>
            <a:endParaRPr lang="en-US" sz="2000" b="1" dirty="0" smtClean="0"/>
          </a:p>
          <a:p>
            <a:pPr marL="0" indent="0">
              <a:buNone/>
            </a:pPr>
            <a:r>
              <a:rPr lang="en-US" sz="2000" b="1" dirty="0" smtClean="0"/>
              <a:t>But </a:t>
            </a:r>
            <a:r>
              <a:rPr lang="en-US" sz="2000" b="1" dirty="0"/>
              <a:t>the correct answer also calls for turning over the card with the number 5 on one side to see if it disconfirms the rule by having the letter D on its other </a:t>
            </a:r>
            <a:r>
              <a:rPr lang="en-US" sz="2000" b="1" dirty="0" smtClean="0"/>
              <a:t>side </a:t>
            </a:r>
            <a:endParaRPr lang="en-US" sz="2000" b="1" dirty="0"/>
          </a:p>
        </p:txBody>
      </p:sp>
    </p:spTree>
    <p:extLst>
      <p:ext uri="{BB962C8B-B14F-4D97-AF65-F5344CB8AC3E}">
        <p14:creationId xmlns:p14="http://schemas.microsoft.com/office/powerpoint/2010/main" val="241255768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a:xfrm>
            <a:off x="628650" y="1326861"/>
            <a:ext cx="7886700" cy="4351338"/>
          </a:xfrm>
        </p:spPr>
        <p:txBody>
          <a:bodyPr>
            <a:normAutofit fontScale="40000" lnSpcReduction="20000"/>
          </a:bodyPr>
          <a:lstStyle/>
          <a:p>
            <a:pPr marL="0" indent="0">
              <a:buNone/>
            </a:pPr>
            <a:endParaRPr lang="en-US" sz="5100" b="1" dirty="0" smtClean="0"/>
          </a:p>
          <a:p>
            <a:pPr marL="0" indent="0">
              <a:buNone/>
            </a:pPr>
            <a:r>
              <a:rPr lang="en-US" sz="6000" b="1" dirty="0" smtClean="0"/>
              <a:t>Correcting confirmation errors</a:t>
            </a:r>
          </a:p>
          <a:p>
            <a:pPr marL="0" indent="0">
              <a:buNone/>
            </a:pPr>
            <a:endParaRPr lang="en-US" b="1" dirty="0" smtClean="0"/>
          </a:p>
          <a:p>
            <a:pPr marL="0" indent="0">
              <a:buNone/>
            </a:pPr>
            <a:endParaRPr lang="en-US" sz="4200" b="1" dirty="0" smtClean="0"/>
          </a:p>
          <a:p>
            <a:pPr marL="0" indent="0">
              <a:buNone/>
            </a:pPr>
            <a:r>
              <a:rPr lang="en-US" sz="5000" b="1" dirty="0" smtClean="0"/>
              <a:t>Some </a:t>
            </a:r>
            <a:r>
              <a:rPr lang="en-US" sz="5000" b="1" dirty="0"/>
              <a:t>choose to turn over the card with the letter F on one side or the one with number </a:t>
            </a:r>
            <a:r>
              <a:rPr lang="en-US" sz="5000" b="1" dirty="0" smtClean="0"/>
              <a:t>7</a:t>
            </a:r>
          </a:p>
          <a:p>
            <a:pPr marL="0" indent="0">
              <a:buNone/>
            </a:pPr>
            <a:endParaRPr lang="en-US" sz="5000" b="1" dirty="0" smtClean="0"/>
          </a:p>
          <a:p>
            <a:pPr marL="0" indent="0">
              <a:buNone/>
            </a:pPr>
            <a:r>
              <a:rPr lang="en-US" sz="5000" b="1" dirty="0" smtClean="0"/>
              <a:t>These </a:t>
            </a:r>
            <a:r>
              <a:rPr lang="en-US" sz="5000" b="1" dirty="0"/>
              <a:t>can offer neither confirming nor disconfirming evidence because there in nothing in the statement relating to what is on the other side of cards with the letter F, </a:t>
            </a:r>
            <a:endParaRPr lang="en-US" sz="5000" b="1" dirty="0" smtClean="0"/>
          </a:p>
          <a:p>
            <a:pPr marL="0" indent="0">
              <a:buNone/>
            </a:pPr>
            <a:r>
              <a:rPr lang="en-US" sz="5000" b="1" dirty="0" smtClean="0"/>
              <a:t>and </a:t>
            </a:r>
            <a:r>
              <a:rPr lang="en-US" sz="5000" b="1" dirty="0"/>
              <a:t>there is nothing in it indicating that cards with letters other than D on one side cannot have the number 7 on the </a:t>
            </a:r>
            <a:r>
              <a:rPr lang="en-US" sz="5000" b="1" dirty="0" smtClean="0"/>
              <a:t>other </a:t>
            </a:r>
          </a:p>
          <a:p>
            <a:pPr marL="0" indent="0">
              <a:buNone/>
            </a:pPr>
            <a:endParaRPr lang="en-US" sz="5000" b="1" dirty="0" smtClean="0"/>
          </a:p>
          <a:p>
            <a:pPr marL="0" indent="0">
              <a:buNone/>
            </a:pPr>
            <a:r>
              <a:rPr lang="en-US" sz="5000" b="1" dirty="0" smtClean="0"/>
              <a:t>But </a:t>
            </a:r>
            <a:r>
              <a:rPr lang="en-US" sz="5000" b="1" dirty="0"/>
              <a:t>few choose to turn over the card with the number 5 that can offer disconfirming evidence by having the letter D on the other </a:t>
            </a:r>
            <a:r>
              <a:rPr lang="en-US" sz="5000" b="1" dirty="0" smtClean="0"/>
              <a:t>side</a:t>
            </a:r>
            <a:endParaRPr lang="en-US" sz="5000" b="1" dirty="0"/>
          </a:p>
        </p:txBody>
      </p:sp>
    </p:spTree>
    <p:extLst>
      <p:ext uri="{BB962C8B-B14F-4D97-AF65-F5344CB8AC3E}">
        <p14:creationId xmlns:p14="http://schemas.microsoft.com/office/powerpoint/2010/main" val="169124415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p:txBody>
          <a:bodyPr>
            <a:normAutofit fontScale="85000" lnSpcReduction="20000"/>
          </a:bodyPr>
          <a:lstStyle/>
          <a:p>
            <a:pPr marL="0" indent="0">
              <a:buNone/>
            </a:pPr>
            <a:r>
              <a:rPr lang="en-US" sz="3100" b="1" dirty="0" smtClean="0"/>
              <a:t>Correcting confirmation errors</a:t>
            </a:r>
          </a:p>
          <a:p>
            <a:pPr marL="0" indent="0">
              <a:buNone/>
            </a:pPr>
            <a:endParaRPr lang="en-US" dirty="0"/>
          </a:p>
          <a:p>
            <a:pPr marL="0" indent="0">
              <a:buNone/>
            </a:pPr>
            <a:r>
              <a:rPr lang="en-US" sz="2400" b="1" dirty="0" smtClean="0"/>
              <a:t>Proper </a:t>
            </a:r>
            <a:r>
              <a:rPr lang="en-US" sz="2400" b="1" dirty="0"/>
              <a:t>framing, such as by the box of positive and negative hits and false positive and negatives or by concrete and familiar settings, helps correct confirmation </a:t>
            </a:r>
            <a:r>
              <a:rPr lang="en-US" sz="2400" b="1" dirty="0" smtClean="0"/>
              <a:t>errors</a:t>
            </a:r>
          </a:p>
          <a:p>
            <a:pPr marL="0" indent="0">
              <a:buNone/>
            </a:pPr>
            <a:endParaRPr lang="en-US" sz="2600" b="1" dirty="0"/>
          </a:p>
          <a:p>
            <a:pPr marL="0" indent="0">
              <a:buNone/>
            </a:pPr>
            <a:r>
              <a:rPr lang="en-US" sz="2400" b="1" dirty="0" smtClean="0"/>
              <a:t>The </a:t>
            </a:r>
            <a:r>
              <a:rPr lang="en-US" sz="2400" b="1" dirty="0"/>
              <a:t>frame of </a:t>
            </a:r>
            <a:r>
              <a:rPr lang="en-US" sz="2400" b="1" dirty="0" smtClean="0"/>
              <a:t>Wason’s question </a:t>
            </a:r>
            <a:r>
              <a:rPr lang="en-US" sz="2400" b="1" dirty="0"/>
              <a:t>is abstract and </a:t>
            </a:r>
            <a:r>
              <a:rPr lang="en-US" sz="2400" b="1" dirty="0" smtClean="0"/>
              <a:t>unfamiliar </a:t>
            </a:r>
          </a:p>
          <a:p>
            <a:pPr marL="0" indent="0">
              <a:buNone/>
            </a:pPr>
            <a:endParaRPr lang="en-US" sz="2400" b="1" dirty="0"/>
          </a:p>
          <a:p>
            <a:pPr marL="0" indent="0">
              <a:buNone/>
            </a:pPr>
            <a:r>
              <a:rPr lang="en-US" sz="2400" b="1" dirty="0" smtClean="0"/>
              <a:t>Consider </a:t>
            </a:r>
            <a:r>
              <a:rPr lang="en-US" sz="2400" b="1" dirty="0"/>
              <a:t>a concrete and familiar analog to Wason’s cards in four cards marked:</a:t>
            </a:r>
          </a:p>
          <a:p>
            <a:pPr marL="0" indent="0">
              <a:buNone/>
            </a:pPr>
            <a:r>
              <a:rPr lang="en-US" sz="2400" b="1" dirty="0" smtClean="0"/>
              <a:t>Beer         </a:t>
            </a:r>
            <a:r>
              <a:rPr lang="en-US" sz="2400" b="1" dirty="0"/>
              <a:t>Diet Coke      23 Years Old      19 Years Old</a:t>
            </a:r>
          </a:p>
          <a:p>
            <a:pPr marL="0" indent="0">
              <a:buNone/>
            </a:pPr>
            <a:endParaRPr lang="en-US" sz="2400" b="1" dirty="0" smtClean="0"/>
          </a:p>
          <a:p>
            <a:pPr marL="0" indent="0">
              <a:buNone/>
            </a:pPr>
            <a:r>
              <a:rPr lang="en-US" sz="2400" b="1" dirty="0" smtClean="0"/>
              <a:t>Which </a:t>
            </a:r>
            <a:r>
              <a:rPr lang="en-US" sz="2400" b="1" dirty="0"/>
              <a:t>card or cards would you turn over to find if they satisfy the rule: “If a person drinks beer, then that person is 21 or older”? </a:t>
            </a:r>
            <a:endParaRPr lang="en-US" sz="2400" b="1" dirty="0"/>
          </a:p>
        </p:txBody>
      </p:sp>
    </p:spTree>
    <p:extLst>
      <p:ext uri="{BB962C8B-B14F-4D97-AF65-F5344CB8AC3E}">
        <p14:creationId xmlns:p14="http://schemas.microsoft.com/office/powerpoint/2010/main" val="307596035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p:txBody>
          <a:bodyPr>
            <a:normAutofit fontScale="62500" lnSpcReduction="20000"/>
          </a:bodyPr>
          <a:lstStyle/>
          <a:p>
            <a:pPr marL="0" indent="0">
              <a:buNone/>
            </a:pPr>
            <a:r>
              <a:rPr lang="en-US" dirty="0" smtClean="0"/>
              <a:t>Correcting confirmation errors</a:t>
            </a:r>
          </a:p>
          <a:p>
            <a:pPr marL="0" indent="0">
              <a:buNone/>
            </a:pPr>
            <a:r>
              <a:rPr lang="en-US" dirty="0" smtClean="0"/>
              <a:t>More </a:t>
            </a:r>
            <a:r>
              <a:rPr lang="en-US" dirty="0"/>
              <a:t>than abstraction and unfamiliarity make the frame of D, F, 7, 5 more prone to confirmation errors than the frame of Beer, Diet Coke, 23 Years Old, 19 Years </a:t>
            </a:r>
            <a:r>
              <a:rPr lang="en-US" dirty="0" smtClean="0"/>
              <a:t>Old.</a:t>
            </a:r>
          </a:p>
          <a:p>
            <a:pPr marL="0" indent="0">
              <a:buNone/>
            </a:pPr>
            <a:r>
              <a:rPr lang="en-US" dirty="0" smtClean="0"/>
              <a:t>Evolutionary psychologists argue </a:t>
            </a:r>
            <a:r>
              <a:rPr lang="en-US" dirty="0"/>
              <a:t>that the second frame activates a “cheater detector” module embedded into our brains by </a:t>
            </a:r>
            <a:r>
              <a:rPr lang="en-US" dirty="0" smtClean="0"/>
              <a:t>evolution</a:t>
            </a:r>
          </a:p>
          <a:p>
            <a:pPr marL="0" indent="0">
              <a:buNone/>
            </a:pPr>
            <a:r>
              <a:rPr lang="en-US" dirty="0" smtClean="0"/>
              <a:t>That </a:t>
            </a:r>
            <a:r>
              <a:rPr lang="en-US" dirty="0"/>
              <a:t>module is proficient at detection of cheaters on social </a:t>
            </a:r>
            <a:r>
              <a:rPr lang="en-US" dirty="0" smtClean="0"/>
              <a:t>contracts</a:t>
            </a:r>
          </a:p>
          <a:p>
            <a:pPr marL="0" indent="0">
              <a:buNone/>
            </a:pPr>
            <a:r>
              <a:rPr lang="en-US" dirty="0" smtClean="0"/>
              <a:t>Consider the social </a:t>
            </a:r>
            <a:r>
              <a:rPr lang="en-US" dirty="0"/>
              <a:t>contract rule “If an employee gets a pension, then that employee must have worked for the firm for at least 10 </a:t>
            </a:r>
            <a:r>
              <a:rPr lang="en-US" dirty="0" smtClean="0"/>
              <a:t>years” </a:t>
            </a:r>
          </a:p>
          <a:p>
            <a:pPr marL="0" indent="0">
              <a:buNone/>
            </a:pPr>
            <a:r>
              <a:rPr lang="en-US" dirty="0" smtClean="0"/>
              <a:t>You face </a:t>
            </a:r>
            <a:r>
              <a:rPr lang="en-US" dirty="0"/>
              <a:t>four cards:</a:t>
            </a:r>
          </a:p>
          <a:p>
            <a:pPr marL="0" indent="0">
              <a:buNone/>
            </a:pPr>
            <a:r>
              <a:rPr lang="en-US" dirty="0"/>
              <a:t>Pension     No Pension      Worked 12 Years    Worked 8 years</a:t>
            </a:r>
          </a:p>
          <a:p>
            <a:r>
              <a:rPr lang="en-US" dirty="0"/>
              <a:t>	Some people were told that they are the employer in the story whereas others were told that they are the employee. Those told that they are the employer were better at detecting cases where the employee cheated, receiving a pension despite having worked only 8 years, whereas those told that they are the employee were better at detecting cases where the employer cheated, providing no pension to an employee who worked for 12</a:t>
            </a:r>
            <a:r>
              <a:rPr lang="en-US" dirty="0" smtClean="0"/>
              <a:t>.</a:t>
            </a:r>
            <a:endParaRPr lang="en-US" dirty="0"/>
          </a:p>
        </p:txBody>
      </p:sp>
    </p:spTree>
    <p:extLst>
      <p:ext uri="{BB962C8B-B14F-4D97-AF65-F5344CB8AC3E}">
        <p14:creationId xmlns:p14="http://schemas.microsoft.com/office/powerpoint/2010/main" val="176684594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p:txBody>
          <a:bodyPr>
            <a:normAutofit fontScale="92500"/>
          </a:bodyPr>
          <a:lstStyle/>
          <a:p>
            <a:pPr marL="0" indent="0">
              <a:buNone/>
            </a:pPr>
            <a:r>
              <a:rPr lang="en-US" sz="2600" b="1" dirty="0" smtClean="0"/>
              <a:t>Correcting confirmation errors</a:t>
            </a:r>
          </a:p>
          <a:p>
            <a:pPr marL="0" indent="0">
              <a:buNone/>
            </a:pPr>
            <a:r>
              <a:rPr lang="en-US" sz="2200" b="1" dirty="0" smtClean="0"/>
              <a:t>More </a:t>
            </a:r>
            <a:r>
              <a:rPr lang="en-US" sz="2200" b="1" dirty="0"/>
              <a:t>than abstraction and unfamiliarity make the frame of D, F, 7, 5 more prone to confirmation errors than the frame of Beer, Diet Coke, 23 Years Old, 19 Years </a:t>
            </a:r>
            <a:r>
              <a:rPr lang="en-US" sz="2200" b="1" dirty="0" smtClean="0"/>
              <a:t>Old</a:t>
            </a:r>
          </a:p>
          <a:p>
            <a:pPr marL="0" indent="0">
              <a:buNone/>
            </a:pPr>
            <a:r>
              <a:rPr lang="en-US" sz="2200" b="1" dirty="0"/>
              <a:t>T</a:t>
            </a:r>
            <a:r>
              <a:rPr lang="en-US" sz="2200" b="1" dirty="0" smtClean="0"/>
              <a:t>he </a:t>
            </a:r>
            <a:r>
              <a:rPr lang="en-US" sz="2200" b="1" dirty="0"/>
              <a:t>second frame activates a “cheater detector” module embedded into our brains by </a:t>
            </a:r>
            <a:r>
              <a:rPr lang="en-US" sz="2200" b="1" dirty="0" smtClean="0"/>
              <a:t>evolution</a:t>
            </a:r>
          </a:p>
          <a:p>
            <a:pPr marL="0" indent="0">
              <a:buNone/>
            </a:pPr>
            <a:r>
              <a:rPr lang="en-US" sz="2200" b="1" dirty="0" smtClean="0"/>
              <a:t>That </a:t>
            </a:r>
            <a:r>
              <a:rPr lang="en-US" sz="2200" b="1" dirty="0"/>
              <a:t>module is proficient at detection of cheaters on social </a:t>
            </a:r>
            <a:r>
              <a:rPr lang="en-US" sz="2200" b="1" dirty="0" smtClean="0"/>
              <a:t>contracts</a:t>
            </a:r>
          </a:p>
          <a:p>
            <a:pPr marL="0" indent="0">
              <a:buNone/>
            </a:pPr>
            <a:r>
              <a:rPr lang="en-US" sz="2200" b="1" dirty="0" smtClean="0"/>
              <a:t>Consider the social </a:t>
            </a:r>
            <a:r>
              <a:rPr lang="en-US" sz="2200" b="1" dirty="0"/>
              <a:t>contract rule “If an employee gets a pension, then that employee must have worked for the firm for at least 10 </a:t>
            </a:r>
            <a:r>
              <a:rPr lang="en-US" sz="2200" b="1" dirty="0" smtClean="0"/>
              <a:t>years” </a:t>
            </a:r>
          </a:p>
          <a:p>
            <a:pPr marL="0" indent="0">
              <a:buNone/>
            </a:pPr>
            <a:r>
              <a:rPr lang="en-US" sz="2200" b="1" dirty="0" smtClean="0"/>
              <a:t>You face </a:t>
            </a:r>
            <a:r>
              <a:rPr lang="en-US" sz="2200" b="1" dirty="0"/>
              <a:t>four cards:</a:t>
            </a:r>
          </a:p>
          <a:p>
            <a:pPr marL="0" indent="0">
              <a:buNone/>
            </a:pPr>
            <a:r>
              <a:rPr lang="en-US" sz="2200" b="1" dirty="0"/>
              <a:t>Pension     No Pension      Worked 12 Years    Worked 8 years</a:t>
            </a:r>
          </a:p>
          <a:p>
            <a:pPr marL="0" indent="0">
              <a:buNone/>
            </a:pPr>
            <a:endParaRPr lang="en-US" dirty="0"/>
          </a:p>
        </p:txBody>
      </p:sp>
    </p:spTree>
    <p:extLst>
      <p:ext uri="{BB962C8B-B14F-4D97-AF65-F5344CB8AC3E}">
        <p14:creationId xmlns:p14="http://schemas.microsoft.com/office/powerpoint/2010/main" val="16222283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p:txBody>
          <a:bodyPr>
            <a:normAutofit/>
          </a:bodyPr>
          <a:lstStyle/>
          <a:p>
            <a:pPr marL="0" indent="0">
              <a:buNone/>
            </a:pPr>
            <a:r>
              <a:rPr lang="en-US" sz="2400" b="1" dirty="0" smtClean="0"/>
              <a:t>Correction by expertise</a:t>
            </a:r>
          </a:p>
          <a:p>
            <a:pPr marL="0" indent="0">
              <a:buNone/>
            </a:pPr>
            <a:endParaRPr lang="en-US" sz="2000" b="1" dirty="0" smtClean="0"/>
          </a:p>
          <a:p>
            <a:pPr marL="0" indent="0">
              <a:buNone/>
            </a:pPr>
            <a:r>
              <a:rPr lang="en-US" sz="2000" b="1" dirty="0" smtClean="0"/>
              <a:t>Financial </a:t>
            </a:r>
            <a:r>
              <a:rPr lang="en-US" sz="2000" b="1" dirty="0"/>
              <a:t>professionals, like psychotherapists and intelligence officers, know much about particular companies, patients, and international conflicts, </a:t>
            </a:r>
            <a:endParaRPr lang="en-US" sz="2000" b="1" dirty="0" smtClean="0"/>
          </a:p>
          <a:p>
            <a:pPr marL="0" indent="0">
              <a:buNone/>
            </a:pPr>
            <a:endParaRPr lang="en-US" sz="2000" b="1" dirty="0" smtClean="0"/>
          </a:p>
          <a:p>
            <a:pPr marL="0" indent="0">
              <a:buNone/>
            </a:pPr>
            <a:r>
              <a:rPr lang="en-US" sz="2000" b="1" dirty="0" smtClean="0"/>
              <a:t>and </a:t>
            </a:r>
            <a:r>
              <a:rPr lang="en-US" sz="2000" b="1" dirty="0"/>
              <a:t>they may receive quick and precise feedback about short-term outcomes, </a:t>
            </a:r>
            <a:endParaRPr lang="en-US" sz="2000" b="1" dirty="0" smtClean="0"/>
          </a:p>
          <a:p>
            <a:pPr marL="0" indent="0">
              <a:buNone/>
            </a:pPr>
            <a:endParaRPr lang="en-US" sz="2000" b="1" dirty="0" smtClean="0"/>
          </a:p>
          <a:p>
            <a:pPr marL="0" indent="0">
              <a:buNone/>
            </a:pPr>
            <a:r>
              <a:rPr lang="en-US" sz="2000" b="1" dirty="0" smtClean="0"/>
              <a:t>but </a:t>
            </a:r>
            <a:r>
              <a:rPr lang="en-US" sz="2000" b="1" dirty="0"/>
              <a:t>the feedback they receive about long-term outcomes is delayed, sparse, and ambiguous, promoting confidence in choices without promoting quality of </a:t>
            </a:r>
            <a:r>
              <a:rPr lang="en-US" sz="2000" b="1" dirty="0" smtClean="0"/>
              <a:t>choices </a:t>
            </a:r>
            <a:endParaRPr lang="en-US" sz="2000" b="1" dirty="0"/>
          </a:p>
        </p:txBody>
      </p:sp>
    </p:spTree>
    <p:extLst>
      <p:ext uri="{BB962C8B-B14F-4D97-AF65-F5344CB8AC3E}">
        <p14:creationId xmlns:p14="http://schemas.microsoft.com/office/powerpoint/2010/main" val="289069459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p:txBody>
          <a:bodyPr>
            <a:normAutofit/>
          </a:bodyPr>
          <a:lstStyle/>
          <a:p>
            <a:pPr marL="0" indent="0">
              <a:buNone/>
            </a:pPr>
            <a:r>
              <a:rPr lang="en-US" sz="2400" b="1" dirty="0" smtClean="0"/>
              <a:t>Correcting confirmation errors</a:t>
            </a:r>
          </a:p>
          <a:p>
            <a:pPr marL="0" indent="0">
              <a:buNone/>
            </a:pPr>
            <a:endParaRPr lang="en-US" sz="2000" b="1" dirty="0" smtClean="0"/>
          </a:p>
          <a:p>
            <a:pPr marL="0" indent="0">
              <a:buNone/>
            </a:pPr>
            <a:r>
              <a:rPr lang="en-US" sz="2000" b="1" dirty="0" smtClean="0"/>
              <a:t>Some </a:t>
            </a:r>
            <a:r>
              <a:rPr lang="en-US" sz="2000" b="1" dirty="0"/>
              <a:t>people were told that they are the employer in the story whereas others were told that they are the </a:t>
            </a:r>
            <a:r>
              <a:rPr lang="en-US" sz="2000" b="1" dirty="0" smtClean="0"/>
              <a:t>employee</a:t>
            </a:r>
          </a:p>
          <a:p>
            <a:pPr marL="0" indent="0">
              <a:buNone/>
            </a:pPr>
            <a:endParaRPr lang="en-US" sz="2000" b="1" dirty="0" smtClean="0"/>
          </a:p>
          <a:p>
            <a:pPr marL="0" indent="0">
              <a:buNone/>
            </a:pPr>
            <a:r>
              <a:rPr lang="en-US" sz="2000" b="1" dirty="0" smtClean="0"/>
              <a:t>Those </a:t>
            </a:r>
            <a:r>
              <a:rPr lang="en-US" sz="2000" b="1" dirty="0"/>
              <a:t>told that they are the employer were better at detecting cases where the employee cheated, receiving a pension despite having worked only 8 </a:t>
            </a:r>
            <a:r>
              <a:rPr lang="en-US" sz="2000" b="1" dirty="0" smtClean="0"/>
              <a:t>years</a:t>
            </a:r>
          </a:p>
          <a:p>
            <a:pPr marL="0" indent="0">
              <a:buNone/>
            </a:pPr>
            <a:endParaRPr lang="en-US" sz="2000" b="1" dirty="0" smtClean="0"/>
          </a:p>
          <a:p>
            <a:pPr marL="0" indent="0">
              <a:buNone/>
            </a:pPr>
            <a:r>
              <a:rPr lang="en-US" sz="2000" b="1" dirty="0" smtClean="0"/>
              <a:t>Those </a:t>
            </a:r>
            <a:r>
              <a:rPr lang="en-US" sz="2000" b="1" dirty="0"/>
              <a:t>told that they are the employee were better at detecting cases where the employer cheated, providing no pension to an employee who worked for </a:t>
            </a:r>
            <a:r>
              <a:rPr lang="en-US" sz="2000" b="1" dirty="0" smtClean="0"/>
              <a:t>12</a:t>
            </a:r>
            <a:endParaRPr lang="en-US" sz="2000" b="1" dirty="0"/>
          </a:p>
        </p:txBody>
      </p:sp>
    </p:spTree>
    <p:extLst>
      <p:ext uri="{BB962C8B-B14F-4D97-AF65-F5344CB8AC3E}">
        <p14:creationId xmlns:p14="http://schemas.microsoft.com/office/powerpoint/2010/main" val="417642332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p:txBody>
          <a:bodyPr>
            <a:normAutofit fontScale="92500" lnSpcReduction="10000"/>
          </a:bodyPr>
          <a:lstStyle/>
          <a:p>
            <a:pPr marL="0" indent="0">
              <a:buNone/>
            </a:pPr>
            <a:r>
              <a:rPr lang="en-US" sz="2600" b="1" dirty="0" smtClean="0"/>
              <a:t>Correcting confirmation errors</a:t>
            </a:r>
          </a:p>
          <a:p>
            <a:pPr marL="0" indent="0">
              <a:buNone/>
            </a:pPr>
            <a:endParaRPr lang="en-US" sz="2200" b="1" dirty="0" smtClean="0"/>
          </a:p>
          <a:p>
            <a:pPr marL="0" indent="0">
              <a:buNone/>
            </a:pPr>
            <a:r>
              <a:rPr lang="en-US" sz="2200" b="1" dirty="0" smtClean="0"/>
              <a:t>Double-blind </a:t>
            </a:r>
            <a:r>
              <a:rPr lang="en-US" sz="2200" b="1" dirty="0"/>
              <a:t>tests of candidate drugs in the pharmaceutical arena counter confirmation </a:t>
            </a:r>
            <a:r>
              <a:rPr lang="en-US" sz="2200" b="1" dirty="0" smtClean="0"/>
              <a:t>errors</a:t>
            </a:r>
          </a:p>
          <a:p>
            <a:pPr marL="0" indent="0">
              <a:buNone/>
            </a:pPr>
            <a:r>
              <a:rPr lang="en-US" sz="2200" b="1" dirty="0"/>
              <a:t>S</a:t>
            </a:r>
            <a:r>
              <a:rPr lang="en-US" sz="2200" b="1" dirty="0" smtClean="0"/>
              <a:t>ome </a:t>
            </a:r>
            <a:r>
              <a:rPr lang="en-US" sz="2200" b="1" dirty="0"/>
              <a:t>patients receive the candidate drug whereas others receive </a:t>
            </a:r>
            <a:r>
              <a:rPr lang="en-US" sz="2200" b="1" dirty="0" smtClean="0"/>
              <a:t>placebos</a:t>
            </a:r>
            <a:endParaRPr lang="en-US" sz="2200" b="1" dirty="0"/>
          </a:p>
          <a:p>
            <a:pPr marL="0" indent="0">
              <a:buNone/>
            </a:pPr>
            <a:r>
              <a:rPr lang="en-US" sz="2200" b="1" dirty="0"/>
              <a:t>B</a:t>
            </a:r>
            <a:r>
              <a:rPr lang="en-US" sz="2200" b="1" dirty="0" smtClean="0"/>
              <a:t>oth </a:t>
            </a:r>
            <a:r>
              <a:rPr lang="en-US" sz="2200" b="1" dirty="0"/>
              <a:t>physicians and patients are blind to whether the administered drug is the candidate drug or </a:t>
            </a:r>
            <a:r>
              <a:rPr lang="en-US" sz="2200" b="1" dirty="0" smtClean="0"/>
              <a:t>not</a:t>
            </a:r>
          </a:p>
          <a:p>
            <a:pPr marL="0" indent="0">
              <a:buNone/>
            </a:pPr>
            <a:r>
              <a:rPr lang="en-US" sz="2200" b="1" dirty="0" smtClean="0"/>
              <a:t>Health </a:t>
            </a:r>
            <a:r>
              <a:rPr lang="en-US" sz="2200" b="1" dirty="0"/>
              <a:t>improvements in patients who receive the candidate drug are confirming evidence of its </a:t>
            </a:r>
            <a:r>
              <a:rPr lang="en-US" sz="2200" b="1" dirty="0" smtClean="0"/>
              <a:t>effectiveness.</a:t>
            </a:r>
          </a:p>
          <a:p>
            <a:pPr marL="0" indent="0">
              <a:buNone/>
            </a:pPr>
            <a:r>
              <a:rPr lang="en-US" sz="2200" b="1" dirty="0"/>
              <a:t>E</a:t>
            </a:r>
            <a:r>
              <a:rPr lang="en-US" sz="2200" b="1" dirty="0" smtClean="0"/>
              <a:t>qual </a:t>
            </a:r>
            <a:r>
              <a:rPr lang="en-US" sz="2200" b="1" dirty="0"/>
              <a:t>health improvement in patients who receive the placebo are disconfirming evidence, casting doubt on the candidate drug’s </a:t>
            </a:r>
            <a:r>
              <a:rPr lang="en-US" sz="2200" b="1" dirty="0" smtClean="0"/>
              <a:t>effectiveness </a:t>
            </a:r>
            <a:endParaRPr lang="en-US" sz="2200" b="1" dirty="0"/>
          </a:p>
          <a:p>
            <a:endParaRPr lang="en-US" dirty="0"/>
          </a:p>
        </p:txBody>
      </p:sp>
    </p:spTree>
    <p:extLst>
      <p:ext uri="{BB962C8B-B14F-4D97-AF65-F5344CB8AC3E}">
        <p14:creationId xmlns:p14="http://schemas.microsoft.com/office/powerpoint/2010/main" val="424999276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p:txBody>
          <a:bodyPr>
            <a:normAutofit lnSpcReduction="10000"/>
          </a:bodyPr>
          <a:lstStyle/>
          <a:p>
            <a:pPr marL="0" indent="0">
              <a:buNone/>
            </a:pPr>
            <a:r>
              <a:rPr lang="en-US" sz="2400" b="1" dirty="0"/>
              <a:t>D</a:t>
            </a:r>
            <a:r>
              <a:rPr lang="en-US" sz="2400" b="1" dirty="0" smtClean="0"/>
              <a:t>ouble-blind </a:t>
            </a:r>
            <a:r>
              <a:rPr lang="en-US" sz="2400" b="1" dirty="0"/>
              <a:t>tests are not always </a:t>
            </a:r>
            <a:r>
              <a:rPr lang="en-US" sz="2400" b="1" dirty="0" smtClean="0"/>
              <a:t>feasible</a:t>
            </a:r>
          </a:p>
          <a:p>
            <a:pPr marL="0" indent="0">
              <a:buNone/>
            </a:pPr>
            <a:endParaRPr lang="en-US" sz="2000" b="1" dirty="0" smtClean="0"/>
          </a:p>
          <a:p>
            <a:pPr marL="0" indent="0">
              <a:buNone/>
            </a:pPr>
            <a:r>
              <a:rPr lang="en-US" sz="2000" b="1" dirty="0" smtClean="0"/>
              <a:t>Consider </a:t>
            </a:r>
            <a:r>
              <a:rPr lang="en-US" sz="2000" b="1" dirty="0"/>
              <a:t>a university admissions committee admitting only candidates who meet the selection </a:t>
            </a:r>
            <a:r>
              <a:rPr lang="en-US" sz="2000" b="1" dirty="0" smtClean="0"/>
              <a:t>criteria</a:t>
            </a:r>
          </a:p>
          <a:p>
            <a:pPr marL="0" indent="0">
              <a:buNone/>
            </a:pPr>
            <a:endParaRPr lang="en-US" sz="2000" b="1" dirty="0" smtClean="0"/>
          </a:p>
          <a:p>
            <a:pPr marL="0" indent="0">
              <a:buNone/>
            </a:pPr>
            <a:r>
              <a:rPr lang="en-US" sz="2000" b="1" dirty="0" smtClean="0"/>
              <a:t>A truly fair </a:t>
            </a:r>
            <a:r>
              <a:rPr lang="en-US" sz="2000" b="1" dirty="0"/>
              <a:t>examination of the hypothesis that the selection criteria are valid </a:t>
            </a:r>
            <a:r>
              <a:rPr lang="en-US" sz="2000" b="1" dirty="0" smtClean="0"/>
              <a:t>requires </a:t>
            </a:r>
            <a:r>
              <a:rPr lang="en-US" sz="2000" b="1" dirty="0"/>
              <a:t>admission of such candidates despite failure to meet the selection criteria, so as to ascertain their eventual success under conditions identical to those of candidates admitted because they have met the selection </a:t>
            </a:r>
            <a:r>
              <a:rPr lang="en-US" sz="2000" b="1" dirty="0" smtClean="0"/>
              <a:t>criteria </a:t>
            </a:r>
          </a:p>
          <a:p>
            <a:pPr marL="0" indent="0">
              <a:buNone/>
            </a:pPr>
            <a:endParaRPr lang="en-US" sz="2000" b="1" dirty="0" smtClean="0"/>
          </a:p>
          <a:p>
            <a:pPr marL="0" indent="0">
              <a:buNone/>
            </a:pPr>
            <a:r>
              <a:rPr lang="en-US" sz="2000" b="1" dirty="0" smtClean="0"/>
              <a:t>(Many object to double-blind tests of medicines because it deprives some of a medicine, giving them a placebo instead)</a:t>
            </a:r>
            <a:endParaRPr lang="en-US" sz="2000" b="1" dirty="0"/>
          </a:p>
        </p:txBody>
      </p:sp>
    </p:spTree>
    <p:extLst>
      <p:ext uri="{BB962C8B-B14F-4D97-AF65-F5344CB8AC3E}">
        <p14:creationId xmlns:p14="http://schemas.microsoft.com/office/powerpoint/2010/main" val="371331385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p:txBody>
          <a:bodyPr>
            <a:normAutofit/>
          </a:bodyPr>
          <a:lstStyle/>
          <a:p>
            <a:pPr marL="0" indent="0">
              <a:buNone/>
            </a:pPr>
            <a:r>
              <a:rPr lang="en-US" sz="2400" b="1" dirty="0" smtClean="0"/>
              <a:t>Correcting availability and representativeness errors</a:t>
            </a:r>
          </a:p>
          <a:p>
            <a:pPr marL="0" indent="0">
              <a:buNone/>
            </a:pPr>
            <a:endParaRPr lang="en-US" sz="2200" dirty="0" smtClean="0"/>
          </a:p>
          <a:p>
            <a:pPr marL="0" indent="0">
              <a:buNone/>
            </a:pPr>
            <a:r>
              <a:rPr lang="en-US" sz="2000" b="1" dirty="0" smtClean="0"/>
              <a:t>Quantitative models are powerful correcting methods</a:t>
            </a:r>
          </a:p>
          <a:p>
            <a:pPr marL="0" indent="0">
              <a:buNone/>
            </a:pPr>
            <a:endParaRPr lang="en-US" sz="2000" b="1" dirty="0" smtClean="0"/>
          </a:p>
          <a:p>
            <a:pPr marL="0" indent="0">
              <a:buNone/>
            </a:pPr>
            <a:r>
              <a:rPr lang="en-US" sz="2000" b="1" dirty="0" smtClean="0"/>
              <a:t>Michael Lewis’s book, </a:t>
            </a:r>
            <a:r>
              <a:rPr lang="en-US" sz="2000" b="1" i="1" dirty="0" smtClean="0"/>
              <a:t>Money Ball</a:t>
            </a:r>
            <a:r>
              <a:rPr lang="en-US" sz="2000" b="1" dirty="0" smtClean="0"/>
              <a:t>, describes the application of such models to evaluating professional baseball players where intuitive evaluations are biased by cognitive errors</a:t>
            </a:r>
          </a:p>
          <a:p>
            <a:pPr marL="0" indent="0">
              <a:buNone/>
            </a:pPr>
            <a:endParaRPr lang="en-US" sz="2000" b="1" dirty="0" smtClean="0"/>
          </a:p>
          <a:p>
            <a:pPr marL="0" indent="0">
              <a:buNone/>
            </a:pPr>
            <a:r>
              <a:rPr lang="en-US" sz="2000" b="1" dirty="0" smtClean="0"/>
              <a:t>Recruiters and team managers commonly commit availability and representativeness errors by overweighting players’ easily available recent performance and perceived similarity to other players</a:t>
            </a:r>
            <a:endParaRPr lang="en-US" sz="2000" b="1" dirty="0"/>
          </a:p>
        </p:txBody>
      </p:sp>
    </p:spTree>
    <p:extLst>
      <p:ext uri="{BB962C8B-B14F-4D97-AF65-F5344CB8AC3E}">
        <p14:creationId xmlns:p14="http://schemas.microsoft.com/office/powerpoint/2010/main" val="98095048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p:txBody>
          <a:bodyPr>
            <a:normAutofit/>
          </a:bodyPr>
          <a:lstStyle/>
          <a:p>
            <a:pPr marL="0" indent="0">
              <a:buNone/>
            </a:pPr>
            <a:endParaRPr lang="en-US" sz="2000" b="1" dirty="0" smtClean="0"/>
          </a:p>
          <a:p>
            <a:pPr marL="0" indent="0">
              <a:buNone/>
            </a:pPr>
            <a:endParaRPr lang="en-US" sz="2000" b="1" dirty="0" smtClean="0"/>
          </a:p>
          <a:p>
            <a:pPr marL="0" indent="0">
              <a:buNone/>
            </a:pPr>
            <a:r>
              <a:rPr lang="en-US" sz="2000" b="1" dirty="0" smtClean="0"/>
              <a:t>Quantitative </a:t>
            </a:r>
            <a:r>
              <a:rPr lang="en-US" sz="2000" b="1" dirty="0"/>
              <a:t>models and algorithms regularly outperform human </a:t>
            </a:r>
            <a:r>
              <a:rPr lang="en-US" sz="2000" b="1" dirty="0" smtClean="0"/>
              <a:t>judgment</a:t>
            </a:r>
          </a:p>
          <a:p>
            <a:pPr marL="0" indent="0">
              <a:buNone/>
            </a:pPr>
            <a:endParaRPr lang="en-US" sz="2000" b="1" dirty="0" smtClean="0"/>
          </a:p>
          <a:p>
            <a:pPr marL="0" indent="0">
              <a:buNone/>
            </a:pPr>
            <a:r>
              <a:rPr lang="en-US" sz="2000" b="1" dirty="0" smtClean="0"/>
              <a:t>A </a:t>
            </a:r>
            <a:r>
              <a:rPr lang="en-US" sz="2000" b="1" dirty="0"/>
              <a:t>linear model for selecting applicants to a graduate </a:t>
            </a:r>
            <a:r>
              <a:rPr lang="en-US" sz="2000" b="1" dirty="0" smtClean="0"/>
              <a:t>program combines </a:t>
            </a:r>
            <a:r>
              <a:rPr lang="en-US" sz="2000" b="1" dirty="0"/>
              <a:t>student performance with other features such as grade-point-average, Graduate Record Examination scores, quality of undergraduate university attended, and strength of recommendation letters, and specifies the weight of each feature for the best forecast of the performance of future </a:t>
            </a:r>
            <a:r>
              <a:rPr lang="en-US" sz="2000" b="1" dirty="0" smtClean="0"/>
              <a:t>students </a:t>
            </a:r>
          </a:p>
        </p:txBody>
      </p:sp>
    </p:spTree>
    <p:extLst>
      <p:ext uri="{BB962C8B-B14F-4D97-AF65-F5344CB8AC3E}">
        <p14:creationId xmlns:p14="http://schemas.microsoft.com/office/powerpoint/2010/main" val="231567561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p:txBody>
          <a:bodyPr>
            <a:normAutofit/>
          </a:bodyPr>
          <a:lstStyle/>
          <a:p>
            <a:pPr marL="0" indent="0">
              <a:buNone/>
            </a:pPr>
            <a:endParaRPr lang="en-US" sz="2000" b="1" dirty="0" smtClean="0"/>
          </a:p>
          <a:p>
            <a:pPr marL="0" indent="0">
              <a:buNone/>
            </a:pPr>
            <a:endParaRPr lang="en-US" sz="2000" b="1" dirty="0" smtClean="0"/>
          </a:p>
          <a:p>
            <a:pPr marL="0" indent="0">
              <a:buNone/>
            </a:pPr>
            <a:r>
              <a:rPr lang="en-US" sz="2000" b="1" dirty="0" smtClean="0"/>
              <a:t>An </a:t>
            </a:r>
            <a:r>
              <a:rPr lang="en-US" sz="2000" b="1" dirty="0"/>
              <a:t>investment model may be based on the inputs of profitability, financial stability, susceptibility to bankruptcy, and margin of </a:t>
            </a:r>
            <a:r>
              <a:rPr lang="en-US" sz="2000" b="1" dirty="0" smtClean="0"/>
              <a:t>safety </a:t>
            </a:r>
            <a:r>
              <a:rPr lang="en-US" sz="2000" b="1" dirty="0"/>
              <a:t>The model simplifies the investment selection process and helps avoid cognitive errors that might degrade the selection </a:t>
            </a:r>
            <a:r>
              <a:rPr lang="en-US" sz="2000" b="1" dirty="0" smtClean="0"/>
              <a:t>process</a:t>
            </a:r>
          </a:p>
          <a:p>
            <a:pPr marL="0" indent="0">
              <a:buNone/>
            </a:pPr>
            <a:endParaRPr lang="en-US" sz="2000" b="1" dirty="0" smtClean="0"/>
          </a:p>
          <a:p>
            <a:pPr marL="0" indent="0">
              <a:buNone/>
            </a:pPr>
            <a:r>
              <a:rPr lang="en-US" sz="2000" b="1" dirty="0" smtClean="0"/>
              <a:t>Yet </a:t>
            </a:r>
            <a:r>
              <a:rPr lang="en-US" sz="2000" b="1" dirty="0"/>
              <a:t>people regularly prefer human judgment over quantitative models and algorithms, and lose confidence in algorithmic forecasters faster than they lose confidence in human forecasters after seeing them make the same </a:t>
            </a:r>
            <a:r>
              <a:rPr lang="en-US" sz="2000" b="1" dirty="0" smtClean="0"/>
              <a:t>mistake</a:t>
            </a:r>
            <a:r>
              <a:rPr lang="en-US" sz="2000" b="1" baseline="30000" dirty="0" smtClean="0"/>
              <a:t> </a:t>
            </a:r>
            <a:endParaRPr lang="en-US" sz="2000" b="1" dirty="0">
              <a:effectLst/>
            </a:endParaRPr>
          </a:p>
        </p:txBody>
      </p:sp>
    </p:spTree>
    <p:extLst>
      <p:ext uri="{BB962C8B-B14F-4D97-AF65-F5344CB8AC3E}">
        <p14:creationId xmlns:p14="http://schemas.microsoft.com/office/powerpoint/2010/main" val="238801347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p:txBody>
          <a:bodyPr>
            <a:normAutofit/>
          </a:bodyPr>
          <a:lstStyle/>
          <a:p>
            <a:pPr marL="0" indent="0">
              <a:buNone/>
            </a:pPr>
            <a:r>
              <a:rPr lang="en-US" sz="2400" b="1" dirty="0" smtClean="0"/>
              <a:t>Correcting insufficient self-control</a:t>
            </a:r>
          </a:p>
          <a:p>
            <a:pPr marL="0" indent="0">
              <a:buNone/>
            </a:pPr>
            <a:endParaRPr lang="en-US" sz="2000" b="1" dirty="0" smtClean="0"/>
          </a:p>
          <a:p>
            <a:pPr marL="0" indent="0">
              <a:buNone/>
            </a:pPr>
            <a:r>
              <a:rPr lang="en-US" sz="2000" b="1" dirty="0" smtClean="0"/>
              <a:t>Love </a:t>
            </a:r>
            <a:r>
              <a:rPr lang="en-US" sz="2000" b="1" dirty="0"/>
              <a:t>of projected older selves </a:t>
            </a:r>
            <a:r>
              <a:rPr lang="en-US" sz="2000" b="1" dirty="0" smtClean="0"/>
              <a:t>can </a:t>
            </a:r>
            <a:r>
              <a:rPr lang="en-US" sz="2000" b="1" dirty="0"/>
              <a:t>bolster insufficient </a:t>
            </a:r>
            <a:r>
              <a:rPr lang="en-US" sz="2000" b="1" dirty="0" smtClean="0"/>
              <a:t>self-control</a:t>
            </a:r>
          </a:p>
          <a:p>
            <a:pPr marL="0" indent="0">
              <a:buNone/>
            </a:pPr>
            <a:endParaRPr lang="en-US" sz="2000" b="1" dirty="0" smtClean="0"/>
          </a:p>
          <a:p>
            <a:pPr marL="0" indent="0">
              <a:buNone/>
            </a:pPr>
            <a:r>
              <a:rPr lang="en-US" sz="2000" b="1" dirty="0" smtClean="0"/>
              <a:t>People </a:t>
            </a:r>
            <a:r>
              <a:rPr lang="en-US" sz="2000" b="1" dirty="0"/>
              <a:t>who saw computer pictures of their faces as they would look when old were more likely to choose future monetary rewards over immediate </a:t>
            </a:r>
            <a:r>
              <a:rPr lang="en-US" sz="2000" b="1" dirty="0" smtClean="0"/>
              <a:t>ones </a:t>
            </a:r>
          </a:p>
          <a:p>
            <a:pPr marL="0" indent="0">
              <a:buNone/>
            </a:pPr>
            <a:endParaRPr lang="en-US" sz="2000" b="1" dirty="0" smtClean="0"/>
          </a:p>
          <a:p>
            <a:pPr marL="0" indent="0">
              <a:buNone/>
            </a:pPr>
            <a:r>
              <a:rPr lang="en-US" sz="2000" b="1" dirty="0" smtClean="0"/>
              <a:t>Prompts </a:t>
            </a:r>
            <a:r>
              <a:rPr lang="en-US" sz="2000" b="1" dirty="0"/>
              <a:t>encouraging consumers to consider the future outcomes of their present decisions were also effective among people with insufficient </a:t>
            </a:r>
            <a:r>
              <a:rPr lang="en-US" sz="2000" b="1" dirty="0" smtClean="0"/>
              <a:t>self-control </a:t>
            </a:r>
            <a:endParaRPr lang="en-US" sz="2000" b="1" dirty="0"/>
          </a:p>
        </p:txBody>
      </p:sp>
    </p:spTree>
    <p:extLst>
      <p:ext uri="{BB962C8B-B14F-4D97-AF65-F5344CB8AC3E}">
        <p14:creationId xmlns:p14="http://schemas.microsoft.com/office/powerpoint/2010/main" val="173984739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p:txBody>
          <a:bodyPr>
            <a:normAutofit/>
          </a:bodyPr>
          <a:lstStyle/>
          <a:p>
            <a:pPr marL="0" indent="0">
              <a:buNone/>
            </a:pPr>
            <a:r>
              <a:rPr lang="en-US" sz="2400" b="1" dirty="0" smtClean="0"/>
              <a:t>Correcting insufficient self-control</a:t>
            </a:r>
          </a:p>
          <a:p>
            <a:pPr marL="0" indent="0">
              <a:buNone/>
            </a:pPr>
            <a:endParaRPr lang="en-US" sz="2000" b="1" dirty="0" smtClean="0"/>
          </a:p>
          <a:p>
            <a:pPr marL="0" indent="0">
              <a:buNone/>
            </a:pPr>
            <a:endParaRPr lang="en-US" sz="2000" b="1" dirty="0"/>
          </a:p>
          <a:p>
            <a:pPr marL="0" indent="0">
              <a:buNone/>
            </a:pPr>
            <a:r>
              <a:rPr lang="en-US" sz="2000" b="1" dirty="0" smtClean="0"/>
              <a:t>“Commitment </a:t>
            </a:r>
            <a:r>
              <a:rPr lang="en-US" sz="2000" b="1" dirty="0"/>
              <a:t>devices” offer incentives that bolster </a:t>
            </a:r>
            <a:r>
              <a:rPr lang="en-US" sz="2000" b="1" dirty="0" smtClean="0"/>
              <a:t>self-control</a:t>
            </a:r>
          </a:p>
          <a:p>
            <a:pPr marL="0" indent="0">
              <a:buNone/>
            </a:pPr>
            <a:endParaRPr lang="en-US" sz="2000" b="1" dirty="0"/>
          </a:p>
          <a:p>
            <a:pPr marL="0" indent="0">
              <a:buNone/>
            </a:pPr>
            <a:r>
              <a:rPr lang="en-US" sz="2000" b="1" dirty="0" smtClean="0"/>
              <a:t>These </a:t>
            </a:r>
            <a:r>
              <a:rPr lang="en-US" sz="2000" b="1" dirty="0"/>
              <a:t>includes placing savings in accounts that prevent premature withdrawals, </a:t>
            </a:r>
            <a:endParaRPr lang="en-US" sz="2000" b="1" dirty="0" smtClean="0"/>
          </a:p>
          <a:p>
            <a:pPr marL="0" indent="0">
              <a:buNone/>
            </a:pPr>
            <a:r>
              <a:rPr lang="en-US" sz="2000" b="1" dirty="0" smtClean="0"/>
              <a:t>imposing </a:t>
            </a:r>
            <a:r>
              <a:rPr lang="en-US" sz="2000" b="1" dirty="0"/>
              <a:t>deadlines with penalties to deter procrastination on coursework, </a:t>
            </a:r>
            <a:endParaRPr lang="en-US" sz="2000" b="1" dirty="0" smtClean="0"/>
          </a:p>
          <a:p>
            <a:pPr marL="0" indent="0">
              <a:buNone/>
            </a:pPr>
            <a:r>
              <a:rPr lang="en-US" sz="2000" b="1" dirty="0" smtClean="0"/>
              <a:t>and </a:t>
            </a:r>
            <a:r>
              <a:rPr lang="en-US" sz="2000" b="1" dirty="0"/>
              <a:t>placing money in accounts that would be forfeited if we commitments are not </a:t>
            </a:r>
            <a:r>
              <a:rPr lang="en-US" sz="2000" b="1" dirty="0" smtClean="0"/>
              <a:t>fulfilled </a:t>
            </a:r>
            <a:endParaRPr lang="en-US" sz="2000" b="1" dirty="0"/>
          </a:p>
        </p:txBody>
      </p:sp>
    </p:spTree>
    <p:extLst>
      <p:ext uri="{BB962C8B-B14F-4D97-AF65-F5344CB8AC3E}">
        <p14:creationId xmlns:p14="http://schemas.microsoft.com/office/powerpoint/2010/main" val="201725228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p:txBody>
          <a:bodyPr>
            <a:normAutofit fontScale="70000" lnSpcReduction="20000"/>
          </a:bodyPr>
          <a:lstStyle/>
          <a:p>
            <a:pPr marL="0" indent="0">
              <a:buNone/>
            </a:pPr>
            <a:r>
              <a:rPr lang="en-US" dirty="0" smtClean="0"/>
              <a:t>Correcting hindsight regret errors</a:t>
            </a:r>
          </a:p>
          <a:p>
            <a:pPr marL="0" indent="0">
              <a:buNone/>
            </a:pPr>
            <a:r>
              <a:rPr lang="en-US" dirty="0" smtClean="0"/>
              <a:t>Consider </a:t>
            </a:r>
            <a:r>
              <a:rPr lang="en-US" dirty="0"/>
              <a:t>receiving a coffee mug as a gift that is yours to keep. </a:t>
            </a:r>
            <a:endParaRPr lang="en-US" dirty="0" smtClean="0"/>
          </a:p>
          <a:p>
            <a:pPr marL="0" indent="0">
              <a:buNone/>
            </a:pPr>
            <a:r>
              <a:rPr lang="en-US" dirty="0" smtClean="0"/>
              <a:t>How </a:t>
            </a:r>
            <a:r>
              <a:rPr lang="en-US" dirty="0"/>
              <a:t>much would you be willing pay for such a mug if you were to buy one? </a:t>
            </a:r>
            <a:endParaRPr lang="en-US" dirty="0" smtClean="0"/>
          </a:p>
          <a:p>
            <a:pPr marL="0" indent="0">
              <a:buNone/>
            </a:pPr>
            <a:r>
              <a:rPr lang="en-US" dirty="0" smtClean="0"/>
              <a:t>And </a:t>
            </a:r>
            <a:r>
              <a:rPr lang="en-US" dirty="0"/>
              <a:t>how much would you ask for the mug if you are to sell it? If you are like most people you are likely willing to pay a lower amount, say $6, for the mug if you are to buy it than the amount, say $10, you ask for the mug you own if you are to sell it. </a:t>
            </a:r>
            <a:endParaRPr lang="en-US" dirty="0" smtClean="0"/>
          </a:p>
          <a:p>
            <a:pPr marL="0" indent="0">
              <a:buNone/>
            </a:pPr>
            <a:r>
              <a:rPr lang="en-US" dirty="0" smtClean="0"/>
              <a:t>We </a:t>
            </a:r>
            <a:r>
              <a:rPr lang="en-US" dirty="0"/>
              <a:t>know this tendency as the endowment effect. It is as if the act of being endowed with an item enhances the item’s worth in the eyes of a person who owns it. But what rationale underlies the endowment effect</a:t>
            </a:r>
            <a:r>
              <a:rPr lang="en-US" dirty="0" smtClean="0"/>
              <a:t>?</a:t>
            </a:r>
          </a:p>
          <a:p>
            <a:pPr marL="0" indent="0">
              <a:buNone/>
            </a:pPr>
            <a:r>
              <a:rPr lang="en-US" dirty="0"/>
              <a:t>Correction of the “endowment effect” illustrates the use of System 2 to counter emotional errors, specifically the emotional error of regret. We do that by reducing our sensitivity to the pain of regret by “thinking like a trader.”</a:t>
            </a:r>
            <a:endParaRPr lang="en-US" dirty="0"/>
          </a:p>
          <a:p>
            <a:endParaRPr lang="en-US" dirty="0"/>
          </a:p>
        </p:txBody>
      </p:sp>
    </p:spTree>
    <p:extLst>
      <p:ext uri="{BB962C8B-B14F-4D97-AF65-F5344CB8AC3E}">
        <p14:creationId xmlns:p14="http://schemas.microsoft.com/office/powerpoint/2010/main" val="175549541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p:txBody>
          <a:bodyPr>
            <a:normAutofit/>
          </a:bodyPr>
          <a:lstStyle/>
          <a:p>
            <a:pPr marL="0" indent="0">
              <a:buNone/>
            </a:pPr>
            <a:r>
              <a:rPr lang="en-US" sz="2600" b="1" dirty="0" smtClean="0"/>
              <a:t>Correcting insufficient self-control</a:t>
            </a:r>
            <a:endParaRPr lang="en-US" sz="2600" b="1" dirty="0"/>
          </a:p>
          <a:p>
            <a:pPr marL="0" indent="0">
              <a:buNone/>
            </a:pPr>
            <a:endParaRPr lang="en-US" sz="2000" b="1" dirty="0" smtClean="0"/>
          </a:p>
          <a:p>
            <a:pPr marL="0" indent="0">
              <a:buNone/>
            </a:pPr>
            <a:r>
              <a:rPr lang="en-US" sz="2000" b="1" dirty="0" smtClean="0"/>
              <a:t>Commitments with SticKK.com include losing weight, cleaning a living space, learning Japanese, waking up on time, and using absolutely no drugs (cocaine, opiates, or alcohol)</a:t>
            </a:r>
          </a:p>
          <a:p>
            <a:pPr marL="0" indent="0">
              <a:buNone/>
            </a:pPr>
            <a:r>
              <a:rPr lang="en-US" sz="2000" b="1" dirty="0" smtClean="0"/>
              <a:t>Users commit an amount money that would go to a group they abhor if they fail to fulfill their commitments </a:t>
            </a:r>
          </a:p>
          <a:p>
            <a:pPr marL="0" indent="0">
              <a:buNone/>
            </a:pPr>
            <a:r>
              <a:rPr lang="en-US" sz="2000" b="1" dirty="0" smtClean="0"/>
              <a:t>Referees verify that commitments have indeed been fulfilled before money is returned to users.</a:t>
            </a:r>
          </a:p>
          <a:p>
            <a:pPr marL="0" indent="0">
              <a:buNone/>
            </a:pPr>
            <a:r>
              <a:rPr lang="en-US" sz="2000" b="1" dirty="0" smtClean="0"/>
              <a:t>One </a:t>
            </a:r>
            <a:r>
              <a:rPr lang="en-US" sz="2000" b="1" dirty="0"/>
              <a:t>satisfied user wrote: "I have lost over fifty pounds to date with my Stickk.com contract. I've lost weight before, but I have never been as motivated as I have been with </a:t>
            </a:r>
            <a:r>
              <a:rPr lang="en-US" sz="2000" b="1" dirty="0" smtClean="0"/>
              <a:t>Stickk” </a:t>
            </a:r>
            <a:endParaRPr lang="en-US" sz="2000" b="1" dirty="0"/>
          </a:p>
        </p:txBody>
      </p:sp>
    </p:spTree>
    <p:extLst>
      <p:ext uri="{BB962C8B-B14F-4D97-AF65-F5344CB8AC3E}">
        <p14:creationId xmlns:p14="http://schemas.microsoft.com/office/powerpoint/2010/main" val="30381726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p:txBody>
          <a:bodyPr>
            <a:normAutofit/>
          </a:bodyPr>
          <a:lstStyle/>
          <a:p>
            <a:pPr marL="0" indent="0">
              <a:buNone/>
            </a:pPr>
            <a:endParaRPr lang="en-US" sz="2000" b="1" dirty="0" smtClean="0"/>
          </a:p>
          <a:p>
            <a:pPr marL="0" indent="0">
              <a:buNone/>
            </a:pPr>
            <a:r>
              <a:rPr lang="en-US" sz="2600" b="1" dirty="0"/>
              <a:t>Correction by expertise</a:t>
            </a:r>
          </a:p>
          <a:p>
            <a:pPr marL="0" indent="0">
              <a:buNone/>
            </a:pPr>
            <a:endParaRPr lang="en-US" sz="2000" b="1" dirty="0" smtClean="0"/>
          </a:p>
          <a:p>
            <a:pPr marL="0" indent="0">
              <a:buNone/>
            </a:pPr>
            <a:r>
              <a:rPr lang="en-US" sz="2000" b="1" dirty="0"/>
              <a:t>It makes little sense to turn all people into experts in medicine, investments, or home appliances, </a:t>
            </a:r>
          </a:p>
          <a:p>
            <a:pPr marL="0" indent="0">
              <a:buNone/>
            </a:pPr>
            <a:endParaRPr lang="en-US" sz="2000" b="1" dirty="0"/>
          </a:p>
          <a:p>
            <a:pPr marL="0" indent="0">
              <a:buNone/>
            </a:pPr>
            <a:r>
              <a:rPr lang="en-US" sz="2000" b="1" dirty="0"/>
              <a:t>but it makes much sense for non-experts to correct their cognitive and emotional errors by following experts’ advice</a:t>
            </a:r>
          </a:p>
          <a:p>
            <a:pPr marL="0" indent="0">
              <a:buNone/>
            </a:pPr>
            <a:endParaRPr lang="en-US" sz="2000" b="1" dirty="0" smtClean="0"/>
          </a:p>
          <a:p>
            <a:pPr marL="0" indent="0">
              <a:buNone/>
            </a:pPr>
            <a:r>
              <a:rPr lang="en-US" sz="2000" b="1" dirty="0"/>
              <a:t>	</a:t>
            </a:r>
            <a:endParaRPr lang="en-US" sz="2000" b="1" dirty="0"/>
          </a:p>
        </p:txBody>
      </p:sp>
    </p:spTree>
    <p:extLst>
      <p:ext uri="{BB962C8B-B14F-4D97-AF65-F5344CB8AC3E}">
        <p14:creationId xmlns:p14="http://schemas.microsoft.com/office/powerpoint/2010/main" val="293417663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p:txBody>
          <a:bodyPr>
            <a:normAutofit/>
          </a:bodyPr>
          <a:lstStyle/>
          <a:p>
            <a:pPr marL="0" indent="0">
              <a:buNone/>
            </a:pPr>
            <a:r>
              <a:rPr lang="en-US" sz="2400" b="1" dirty="0"/>
              <a:t>Correcting insufficient </a:t>
            </a:r>
            <a:r>
              <a:rPr lang="en-US" sz="2400" b="1" dirty="0" smtClean="0"/>
              <a:t>self-control</a:t>
            </a:r>
          </a:p>
          <a:p>
            <a:pPr marL="0" indent="0">
              <a:buNone/>
            </a:pPr>
            <a:r>
              <a:rPr lang="en-US" sz="2000" b="1" dirty="0" smtClean="0"/>
              <a:t>“Temptation bundling” bundle wants such as reading the </a:t>
            </a:r>
            <a:r>
              <a:rPr lang="en-US" sz="2000" b="1" i="1" dirty="0" smtClean="0"/>
              <a:t>Hunger Games</a:t>
            </a:r>
            <a:r>
              <a:rPr lang="en-US" sz="2000" b="1" dirty="0" smtClean="0"/>
              <a:t>, with shoulds such as going to the gym </a:t>
            </a:r>
          </a:p>
          <a:p>
            <a:pPr marL="0" indent="0">
              <a:buNone/>
            </a:pPr>
            <a:r>
              <a:rPr lang="en-US" sz="2000" b="1" dirty="0"/>
              <a:t>P</a:t>
            </a:r>
            <a:r>
              <a:rPr lang="en-US" sz="2000" b="1" dirty="0" smtClean="0"/>
              <a:t>eople in a temptation bundling group could listen to iPods </a:t>
            </a:r>
            <a:r>
              <a:rPr lang="en-US" sz="2000" b="1" dirty="0"/>
              <a:t>containing four audio novels of their choice </a:t>
            </a:r>
            <a:r>
              <a:rPr lang="en-US" sz="2000" b="1" dirty="0" smtClean="0"/>
              <a:t>only when exercising at the gym </a:t>
            </a:r>
          </a:p>
          <a:p>
            <a:pPr marL="0" indent="0">
              <a:buNone/>
            </a:pPr>
            <a:r>
              <a:rPr lang="en-US" sz="2000" b="1" dirty="0" smtClean="0"/>
              <a:t>Other people could listen any time but were encouraged to listen only while exercising</a:t>
            </a:r>
          </a:p>
          <a:p>
            <a:pPr marL="0" indent="0">
              <a:buNone/>
            </a:pPr>
            <a:r>
              <a:rPr lang="en-US" sz="2000" b="1" dirty="0" smtClean="0"/>
              <a:t>Yet other people received a gift certificate whose value is approximately equal to the cost of borrowing four audio novels</a:t>
            </a:r>
          </a:p>
          <a:p>
            <a:pPr marL="0" indent="0">
              <a:buNone/>
            </a:pPr>
            <a:r>
              <a:rPr lang="en-US" sz="2000" b="1" dirty="0"/>
              <a:t>P</a:t>
            </a:r>
            <a:r>
              <a:rPr lang="en-US" sz="2000" b="1" dirty="0" smtClean="0"/>
              <a:t>eople in the first group were most likely to exercise at the gym, followed by people in the second group and people in the third</a:t>
            </a:r>
            <a:endParaRPr lang="en-US" sz="2000" b="1" dirty="0"/>
          </a:p>
        </p:txBody>
      </p:sp>
    </p:spTree>
    <p:extLst>
      <p:ext uri="{BB962C8B-B14F-4D97-AF65-F5344CB8AC3E}">
        <p14:creationId xmlns:p14="http://schemas.microsoft.com/office/powerpoint/2010/main" val="379388613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p:txBody>
          <a:bodyPr>
            <a:normAutofit lnSpcReduction="10000"/>
          </a:bodyPr>
          <a:lstStyle/>
          <a:p>
            <a:pPr marL="0" indent="0">
              <a:buNone/>
            </a:pPr>
            <a:r>
              <a:rPr lang="en-US" sz="2400" b="1" dirty="0"/>
              <a:t>Correcting insufficient self-control</a:t>
            </a:r>
          </a:p>
          <a:p>
            <a:pPr marL="0" indent="0">
              <a:buNone/>
            </a:pPr>
            <a:endParaRPr lang="en-US" sz="2000" b="1" dirty="0" smtClean="0"/>
          </a:p>
          <a:p>
            <a:pPr marL="0" indent="0">
              <a:buNone/>
            </a:pPr>
            <a:r>
              <a:rPr lang="en-US" sz="2000" b="1" dirty="0" smtClean="0"/>
              <a:t>Prize-Linked </a:t>
            </a:r>
            <a:r>
              <a:rPr lang="en-US" sz="2000" b="1" dirty="0"/>
              <a:t>Savings (PLS) accounts are a </a:t>
            </a:r>
            <a:r>
              <a:rPr lang="en-US" sz="2000" b="1" dirty="0" smtClean="0"/>
              <a:t>temptation bundle, bundling </a:t>
            </a:r>
            <a:r>
              <a:rPr lang="en-US" sz="2000" b="1" dirty="0"/>
              <a:t>the want of winning a lottery with the should of </a:t>
            </a:r>
            <a:r>
              <a:rPr lang="en-US" sz="2000" b="1" dirty="0" smtClean="0"/>
              <a:t>saving </a:t>
            </a:r>
          </a:p>
          <a:p>
            <a:pPr marL="0" indent="0">
              <a:buNone/>
            </a:pPr>
            <a:endParaRPr lang="en-US" sz="2000" b="1" dirty="0" smtClean="0"/>
          </a:p>
          <a:p>
            <a:pPr marL="0" indent="0">
              <a:buNone/>
            </a:pPr>
            <a:r>
              <a:rPr lang="en-US" sz="2000" b="1" dirty="0" smtClean="0"/>
              <a:t>Holders </a:t>
            </a:r>
            <a:r>
              <a:rPr lang="en-US" sz="2000" b="1" dirty="0"/>
              <a:t>of Prize-Linked Savings accounts receive little or no interest on their </a:t>
            </a:r>
            <a:r>
              <a:rPr lang="en-US" sz="2000" b="1" dirty="0" smtClean="0"/>
              <a:t>accounts</a:t>
            </a:r>
          </a:p>
          <a:p>
            <a:pPr marL="0" indent="0">
              <a:buNone/>
            </a:pPr>
            <a:endParaRPr lang="en-US" sz="2000" b="1" dirty="0" smtClean="0"/>
          </a:p>
          <a:p>
            <a:pPr marL="0" indent="0">
              <a:buNone/>
            </a:pPr>
            <a:r>
              <a:rPr lang="en-US" sz="2000" b="1" dirty="0" smtClean="0"/>
              <a:t>Instead</a:t>
            </a:r>
            <a:r>
              <a:rPr lang="en-US" sz="2000" b="1" dirty="0"/>
              <a:t>, they are entered into lotteries that pay lucky winners more than they could have received as </a:t>
            </a:r>
            <a:r>
              <a:rPr lang="en-US" sz="2000" b="1" dirty="0" smtClean="0"/>
              <a:t>interest</a:t>
            </a:r>
          </a:p>
          <a:p>
            <a:pPr marL="0" indent="0">
              <a:buNone/>
            </a:pPr>
            <a:endParaRPr lang="en-US" sz="2000" b="1" dirty="0" smtClean="0"/>
          </a:p>
          <a:p>
            <a:pPr marL="0" indent="0">
              <a:buNone/>
            </a:pPr>
            <a:r>
              <a:rPr lang="en-US" sz="2000" b="1" dirty="0" smtClean="0"/>
              <a:t>Consumers </a:t>
            </a:r>
            <a:r>
              <a:rPr lang="en-US" sz="2000" b="1" dirty="0"/>
              <a:t>in Nebraska who were offered Prize-Linked Savings accounts directed gambling money into </a:t>
            </a:r>
            <a:r>
              <a:rPr lang="en-US" sz="2000" b="1" dirty="0" smtClean="0"/>
              <a:t>savings</a:t>
            </a:r>
            <a:endParaRPr lang="en-US" sz="2000" b="1" dirty="0"/>
          </a:p>
        </p:txBody>
      </p:sp>
    </p:spTree>
    <p:extLst>
      <p:ext uri="{BB962C8B-B14F-4D97-AF65-F5344CB8AC3E}">
        <p14:creationId xmlns:p14="http://schemas.microsoft.com/office/powerpoint/2010/main" val="99642637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p:txBody>
          <a:bodyPr>
            <a:normAutofit/>
          </a:bodyPr>
          <a:lstStyle/>
          <a:p>
            <a:pPr marL="0" indent="0">
              <a:buNone/>
            </a:pPr>
            <a:r>
              <a:rPr lang="en-US" sz="2400" b="1" dirty="0" smtClean="0"/>
              <a:t>Correcting excessive self-control</a:t>
            </a:r>
          </a:p>
          <a:p>
            <a:pPr marL="0" indent="0">
              <a:buNone/>
            </a:pPr>
            <a:endParaRPr lang="en-US" sz="2000" b="1" dirty="0" smtClean="0"/>
          </a:p>
          <a:p>
            <a:pPr marL="0" indent="0">
              <a:buNone/>
            </a:pPr>
            <a:r>
              <a:rPr lang="en-US" sz="2000" b="1" dirty="0" smtClean="0"/>
              <a:t>Whereas </a:t>
            </a:r>
            <a:r>
              <a:rPr lang="en-US" sz="2000" b="1" dirty="0"/>
              <a:t>people with insufficient self-control are overly eager to indulge, people with excessive self-control are excessively reluctant to do </a:t>
            </a:r>
            <a:r>
              <a:rPr lang="en-US" sz="2000" b="1" dirty="0" smtClean="0"/>
              <a:t>so</a:t>
            </a:r>
          </a:p>
          <a:p>
            <a:pPr marL="0" indent="0">
              <a:buNone/>
            </a:pPr>
            <a:r>
              <a:rPr lang="en-US" sz="2000" b="1" dirty="0" smtClean="0"/>
              <a:t>They </a:t>
            </a:r>
            <a:r>
              <a:rPr lang="en-US" sz="2000" b="1" dirty="0"/>
              <a:t>benefit from commitment devices that counter excessive </a:t>
            </a:r>
            <a:r>
              <a:rPr lang="en-US" sz="2000" b="1" dirty="0" smtClean="0"/>
              <a:t>self-control</a:t>
            </a:r>
            <a:endParaRPr lang="en-US" sz="2000" b="1" dirty="0"/>
          </a:p>
          <a:p>
            <a:pPr marL="0" indent="0">
              <a:buNone/>
            </a:pPr>
            <a:r>
              <a:rPr lang="en-US" sz="2000" b="1" dirty="0"/>
              <a:t>W</a:t>
            </a:r>
            <a:r>
              <a:rPr lang="en-US" sz="2000" b="1" dirty="0" smtClean="0"/>
              <a:t>omen </a:t>
            </a:r>
            <a:r>
              <a:rPr lang="en-US" sz="2000" b="1" dirty="0"/>
              <a:t>were offered a choice between a spa package valued at $80, or $85 in </a:t>
            </a:r>
            <a:r>
              <a:rPr lang="en-US" sz="2000" b="1" dirty="0" smtClean="0"/>
              <a:t>cash</a:t>
            </a:r>
          </a:p>
          <a:p>
            <a:pPr marL="0" indent="0">
              <a:buNone/>
            </a:pPr>
            <a:r>
              <a:rPr lang="en-US" sz="2000" b="1" dirty="0" smtClean="0"/>
              <a:t>Most </a:t>
            </a:r>
            <a:r>
              <a:rPr lang="en-US" sz="2000" b="1" dirty="0"/>
              <a:t>chose the spa package, explaining that they were afraid that excessive self-control would drive them to spend the cash on utilitarian products such as groceries if they did not commit themselves to the indulgence of the spa. </a:t>
            </a:r>
            <a:endParaRPr lang="en-US" sz="2000" b="1" dirty="0"/>
          </a:p>
        </p:txBody>
      </p:sp>
    </p:spTree>
    <p:extLst>
      <p:ext uri="{BB962C8B-B14F-4D97-AF65-F5344CB8AC3E}">
        <p14:creationId xmlns:p14="http://schemas.microsoft.com/office/powerpoint/2010/main" val="233331556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p:txBody>
          <a:bodyPr>
            <a:normAutofit/>
          </a:bodyPr>
          <a:lstStyle/>
          <a:p>
            <a:pPr marL="0" indent="0">
              <a:buNone/>
            </a:pPr>
            <a:r>
              <a:rPr lang="en-US" sz="2600" b="1" dirty="0" smtClean="0"/>
              <a:t>Correcting by incentives</a:t>
            </a:r>
          </a:p>
          <a:p>
            <a:pPr marL="0" indent="0">
              <a:buNone/>
            </a:pPr>
            <a:endParaRPr lang="en-US" sz="2200" dirty="0" smtClean="0"/>
          </a:p>
          <a:p>
            <a:pPr marL="0" indent="0">
              <a:buNone/>
            </a:pPr>
            <a:r>
              <a:rPr lang="en-US" sz="2000" b="1" dirty="0" smtClean="0"/>
              <a:t>Incentives </a:t>
            </a:r>
            <a:r>
              <a:rPr lang="en-US" sz="2000" b="1" dirty="0"/>
              <a:t>are not always effective in correcting cognitive and emotional </a:t>
            </a:r>
            <a:r>
              <a:rPr lang="en-US" sz="2000" b="1" dirty="0" smtClean="0"/>
              <a:t>errors</a:t>
            </a:r>
          </a:p>
          <a:p>
            <a:pPr marL="0" indent="0">
              <a:buNone/>
            </a:pPr>
            <a:endParaRPr lang="en-US" sz="2000" b="1" dirty="0" smtClean="0"/>
          </a:p>
          <a:p>
            <a:pPr marL="0" indent="0">
              <a:buNone/>
            </a:pPr>
            <a:r>
              <a:rPr lang="en-US" sz="2000" b="1" dirty="0" smtClean="0"/>
              <a:t>Indeed</a:t>
            </a:r>
            <a:r>
              <a:rPr lang="en-US" sz="2000" b="1" dirty="0"/>
              <a:t>, incentives can backfire in sports and test-taking, reducing performance by increasing anxiety and heightening tendencies to replace reliable formulas with idiosyncratic ones in attempts to improve </a:t>
            </a:r>
            <a:r>
              <a:rPr lang="en-US" sz="2000" b="1" dirty="0" smtClean="0"/>
              <a:t>performance</a:t>
            </a:r>
          </a:p>
          <a:p>
            <a:pPr marL="0" indent="0">
              <a:buNone/>
            </a:pPr>
            <a:r>
              <a:rPr lang="en-US" sz="2000" b="1" dirty="0"/>
              <a:t>	</a:t>
            </a:r>
            <a:endParaRPr lang="en-US" sz="2000" b="1" dirty="0"/>
          </a:p>
        </p:txBody>
      </p:sp>
    </p:spTree>
    <p:extLst>
      <p:ext uri="{BB962C8B-B14F-4D97-AF65-F5344CB8AC3E}">
        <p14:creationId xmlns:p14="http://schemas.microsoft.com/office/powerpoint/2010/main" val="222568795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a:xfrm>
            <a:off x="628650" y="1887970"/>
            <a:ext cx="7886700" cy="4351338"/>
          </a:xfrm>
        </p:spPr>
        <p:txBody>
          <a:bodyPr>
            <a:normAutofit/>
          </a:bodyPr>
          <a:lstStyle/>
          <a:p>
            <a:pPr marL="0" indent="0">
              <a:buNone/>
            </a:pPr>
            <a:r>
              <a:rPr lang="en-US" sz="2600" b="1" dirty="0" smtClean="0"/>
              <a:t>Correcting by incentives</a:t>
            </a:r>
          </a:p>
          <a:p>
            <a:pPr marL="0" indent="0">
              <a:buNone/>
            </a:pPr>
            <a:endParaRPr lang="en-US" sz="2200" dirty="0" smtClean="0"/>
          </a:p>
          <a:p>
            <a:pPr marL="0" indent="0">
              <a:buNone/>
            </a:pPr>
            <a:endParaRPr lang="en-US" sz="2000" b="1" dirty="0" smtClean="0"/>
          </a:p>
          <a:p>
            <a:pPr marL="0" indent="0">
              <a:buNone/>
            </a:pPr>
            <a:r>
              <a:rPr lang="en-US" sz="2000" b="1" dirty="0" smtClean="0"/>
              <a:t>The </a:t>
            </a:r>
            <a:r>
              <a:rPr lang="en-US" sz="2000" b="1" dirty="0"/>
              <a:t>effects of accountability in this context are similar to those of </a:t>
            </a:r>
            <a:r>
              <a:rPr lang="en-US" sz="2000" b="1" dirty="0" smtClean="0"/>
              <a:t>incentives</a:t>
            </a:r>
          </a:p>
          <a:p>
            <a:pPr marL="0" indent="0">
              <a:buNone/>
            </a:pPr>
            <a:endParaRPr lang="en-US" sz="2000" b="1" dirty="0" smtClean="0"/>
          </a:p>
          <a:p>
            <a:pPr marL="0" indent="0">
              <a:buNone/>
            </a:pPr>
            <a:r>
              <a:rPr lang="en-US" sz="2000" b="1" dirty="0" smtClean="0"/>
              <a:t>Accountability </a:t>
            </a:r>
            <a:r>
              <a:rPr lang="en-US" sz="2000" b="1" dirty="0"/>
              <a:t>improves performance where effort improves performance, but it is not effective alone in correcting cognitive and emotional </a:t>
            </a:r>
            <a:r>
              <a:rPr lang="en-US" sz="2000" b="1" dirty="0" smtClean="0"/>
              <a:t>errors</a:t>
            </a:r>
            <a:endParaRPr lang="en-US" sz="2000" b="1" dirty="0"/>
          </a:p>
          <a:p>
            <a:pPr marL="0" indent="0">
              <a:buNone/>
            </a:pPr>
            <a:r>
              <a:rPr lang="en-US" sz="2000" b="1" dirty="0"/>
              <a:t>	</a:t>
            </a:r>
            <a:endParaRPr lang="en-US" sz="2000" b="1" dirty="0"/>
          </a:p>
        </p:txBody>
      </p:sp>
    </p:spTree>
    <p:extLst>
      <p:ext uri="{BB962C8B-B14F-4D97-AF65-F5344CB8AC3E}">
        <p14:creationId xmlns:p14="http://schemas.microsoft.com/office/powerpoint/2010/main" val="19976478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p:txBody>
          <a:bodyPr>
            <a:normAutofit/>
          </a:bodyPr>
          <a:lstStyle/>
          <a:p>
            <a:pPr marL="0" indent="0">
              <a:buNone/>
            </a:pPr>
            <a:r>
              <a:rPr lang="en-US" sz="2400" b="1" dirty="0" smtClean="0"/>
              <a:t>Correcting by incentives</a:t>
            </a:r>
          </a:p>
          <a:p>
            <a:pPr marL="0" indent="0">
              <a:buNone/>
            </a:pPr>
            <a:endParaRPr lang="en-US" sz="2000" b="1" dirty="0" smtClean="0"/>
          </a:p>
          <a:p>
            <a:pPr marL="0" indent="0">
              <a:buNone/>
            </a:pPr>
            <a:r>
              <a:rPr lang="en-US" sz="2000" b="1" dirty="0" smtClean="0"/>
              <a:t>The </a:t>
            </a:r>
            <a:r>
              <a:rPr lang="en-US" sz="2000" b="1" dirty="0"/>
              <a:t>double edge of incentives is evident in loan officers’ </a:t>
            </a:r>
            <a:r>
              <a:rPr lang="en-US" sz="2000" b="1" dirty="0" smtClean="0"/>
              <a:t>choices</a:t>
            </a:r>
          </a:p>
          <a:p>
            <a:pPr marL="0" indent="0">
              <a:buNone/>
            </a:pPr>
            <a:endParaRPr lang="en-US" sz="2000" b="1" dirty="0" smtClean="0"/>
          </a:p>
          <a:p>
            <a:pPr marL="0" indent="0">
              <a:buNone/>
            </a:pPr>
            <a:r>
              <a:rPr lang="en-US" sz="2000" b="1" dirty="0" smtClean="0"/>
              <a:t>Large </a:t>
            </a:r>
            <a:r>
              <a:rPr lang="en-US" sz="2000" b="1" dirty="0"/>
              <a:t>incentives promote greater screening effort and more profitable lending decisions, but the effect of incentives is limited when compensation cannot be clawed back if loans go </a:t>
            </a:r>
            <a:r>
              <a:rPr lang="en-US" sz="2000" b="1" dirty="0" smtClean="0"/>
              <a:t>sour</a:t>
            </a:r>
          </a:p>
          <a:p>
            <a:pPr marL="0" indent="0">
              <a:buNone/>
            </a:pPr>
            <a:endParaRPr lang="en-US" sz="2000" b="1" dirty="0" smtClean="0"/>
          </a:p>
          <a:p>
            <a:pPr marL="0" indent="0">
              <a:buNone/>
            </a:pPr>
            <a:r>
              <a:rPr lang="en-US" sz="2000" b="1" dirty="0" smtClean="0"/>
              <a:t>Moreover</a:t>
            </a:r>
            <a:r>
              <a:rPr lang="en-US" sz="2000" b="1" dirty="0"/>
              <a:t>, incentives distort the assessment of credit risk, even among trained professionals with many years of </a:t>
            </a:r>
            <a:r>
              <a:rPr lang="en-US" sz="2000" b="1" dirty="0" smtClean="0"/>
              <a:t>experience</a:t>
            </a:r>
            <a:r>
              <a:rPr lang="en-US" sz="2000" b="1" baseline="30000" dirty="0" smtClean="0"/>
              <a:t> </a:t>
            </a:r>
            <a:endParaRPr lang="en-US" sz="2000" b="1" dirty="0"/>
          </a:p>
        </p:txBody>
      </p:sp>
    </p:spTree>
    <p:extLst>
      <p:ext uri="{BB962C8B-B14F-4D97-AF65-F5344CB8AC3E}">
        <p14:creationId xmlns:p14="http://schemas.microsoft.com/office/powerpoint/2010/main" val="382200326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p:txBody>
          <a:bodyPr>
            <a:normAutofit fontScale="70000" lnSpcReduction="20000"/>
          </a:bodyPr>
          <a:lstStyle/>
          <a:p>
            <a:pPr marL="0" indent="0">
              <a:buNone/>
            </a:pPr>
            <a:r>
              <a:rPr lang="en-US" sz="3400" b="1" dirty="0" smtClean="0"/>
              <a:t>Correcting by incentives</a:t>
            </a:r>
          </a:p>
          <a:p>
            <a:pPr marL="0" indent="0">
              <a:buNone/>
            </a:pPr>
            <a:endParaRPr lang="en-US" b="1" dirty="0" smtClean="0"/>
          </a:p>
          <a:p>
            <a:pPr marL="0" indent="0">
              <a:buNone/>
            </a:pPr>
            <a:r>
              <a:rPr lang="en-US" b="1" dirty="0" smtClean="0"/>
              <a:t>Incentives </a:t>
            </a:r>
            <a:r>
              <a:rPr lang="en-US" b="1" dirty="0"/>
              <a:t>encouraging poor advice can induce poor advice even when incentives are removed. </a:t>
            </a:r>
            <a:endParaRPr lang="en-US" b="1" dirty="0" smtClean="0"/>
          </a:p>
          <a:p>
            <a:pPr marL="0" indent="0">
              <a:buNone/>
            </a:pPr>
            <a:r>
              <a:rPr lang="en-US" b="1" dirty="0" smtClean="0"/>
              <a:t>Half of financial adviser </a:t>
            </a:r>
            <a:r>
              <a:rPr lang="en-US" b="1" dirty="0"/>
              <a:t>recommended </a:t>
            </a:r>
            <a:r>
              <a:rPr lang="en-US" b="1" dirty="0" smtClean="0"/>
              <a:t>an inferior </a:t>
            </a:r>
            <a:r>
              <a:rPr lang="en-US" b="1" dirty="0"/>
              <a:t>investment to clients when offered a bonus for recommending </a:t>
            </a:r>
            <a:r>
              <a:rPr lang="en-US" b="1" dirty="0" smtClean="0"/>
              <a:t>it</a:t>
            </a:r>
          </a:p>
          <a:p>
            <a:pPr marL="0" indent="0">
              <a:buNone/>
            </a:pPr>
            <a:r>
              <a:rPr lang="en-US" b="1" dirty="0"/>
              <a:t>O</a:t>
            </a:r>
            <a:r>
              <a:rPr lang="en-US" b="1" dirty="0" smtClean="0"/>
              <a:t>nly </a:t>
            </a:r>
            <a:r>
              <a:rPr lang="en-US" b="1" dirty="0"/>
              <a:t>4% of advisers who were not offered a bonus recommended </a:t>
            </a:r>
            <a:r>
              <a:rPr lang="en-US" b="1" dirty="0" smtClean="0"/>
              <a:t>it</a:t>
            </a:r>
          </a:p>
          <a:p>
            <a:pPr marL="0" indent="0">
              <a:buNone/>
            </a:pPr>
            <a:r>
              <a:rPr lang="en-US" b="1" dirty="0"/>
              <a:t>T</a:t>
            </a:r>
            <a:r>
              <a:rPr lang="en-US" b="1" dirty="0" smtClean="0"/>
              <a:t>he </a:t>
            </a:r>
            <a:r>
              <a:rPr lang="en-US" b="1" dirty="0"/>
              <a:t>effect of the bonus persisted after it was removed. </a:t>
            </a:r>
            <a:endParaRPr lang="en-US" b="1" dirty="0"/>
          </a:p>
          <a:p>
            <a:pPr marL="0" indent="0">
              <a:buNone/>
            </a:pPr>
            <a:r>
              <a:rPr lang="en-US" b="1" dirty="0" smtClean="0"/>
              <a:t>Advisers </a:t>
            </a:r>
            <a:r>
              <a:rPr lang="en-US" b="1" dirty="0"/>
              <a:t>who were offered a bonus for recommending the inferior investment were almost 6 times more likely to recommend it after the bonus was removed than advisers who were never offered the </a:t>
            </a:r>
            <a:r>
              <a:rPr lang="en-US" b="1" dirty="0" smtClean="0"/>
              <a:t>bonus </a:t>
            </a:r>
          </a:p>
          <a:p>
            <a:pPr marL="0" indent="0">
              <a:buNone/>
            </a:pPr>
            <a:r>
              <a:rPr lang="en-US" b="1" dirty="0" smtClean="0"/>
              <a:t>Advisers </a:t>
            </a:r>
            <a:r>
              <a:rPr lang="en-US" b="1" dirty="0"/>
              <a:t>who were offered a bonus were even more likely to choose the inferior investment for </a:t>
            </a:r>
            <a:r>
              <a:rPr lang="en-US" b="1" dirty="0" smtClean="0"/>
              <a:t>themselves, likely because of </a:t>
            </a:r>
            <a:r>
              <a:rPr lang="en-US" b="1" dirty="0"/>
              <a:t>wants for the expressive and emotional benefits of a positive self-image of being </a:t>
            </a:r>
            <a:r>
              <a:rPr lang="en-US" b="1" dirty="0" smtClean="0"/>
              <a:t>incorruptible</a:t>
            </a:r>
            <a:endParaRPr lang="en-US" b="1" dirty="0"/>
          </a:p>
        </p:txBody>
      </p:sp>
    </p:spTree>
    <p:extLst>
      <p:ext uri="{BB962C8B-B14F-4D97-AF65-F5344CB8AC3E}">
        <p14:creationId xmlns:p14="http://schemas.microsoft.com/office/powerpoint/2010/main" val="11329549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p:txBody>
          <a:bodyPr>
            <a:normAutofit/>
          </a:bodyPr>
          <a:lstStyle/>
          <a:p>
            <a:pPr marL="0" indent="0">
              <a:buNone/>
            </a:pPr>
            <a:r>
              <a:rPr lang="en-US" sz="2400" b="1" dirty="0"/>
              <a:t>Readiness for Correction</a:t>
            </a:r>
            <a:endParaRPr lang="en-US" sz="2400" dirty="0"/>
          </a:p>
          <a:p>
            <a:pPr marL="0" indent="0">
              <a:buNone/>
            </a:pPr>
            <a:r>
              <a:rPr lang="en-US" sz="2000" b="1" dirty="0" smtClean="0"/>
              <a:t>Correction </a:t>
            </a:r>
            <a:r>
              <a:rPr lang="en-US" sz="2000" b="1" dirty="0"/>
              <a:t>requires a readiness for </a:t>
            </a:r>
            <a:r>
              <a:rPr lang="en-US" sz="2000" b="1" dirty="0" smtClean="0"/>
              <a:t>correction</a:t>
            </a:r>
          </a:p>
          <a:p>
            <a:pPr marL="0" indent="0">
              <a:buNone/>
            </a:pPr>
            <a:endParaRPr lang="en-US" sz="2000" b="1" dirty="0" smtClean="0"/>
          </a:p>
          <a:p>
            <a:pPr marL="0" indent="0">
              <a:buNone/>
            </a:pPr>
            <a:r>
              <a:rPr lang="en-US" sz="2000" b="1" dirty="0" smtClean="0"/>
              <a:t>Availability </a:t>
            </a:r>
            <a:r>
              <a:rPr lang="en-US" sz="2000" b="1" dirty="0"/>
              <a:t>of good financial advice is a necessary but not a sufficient condition for acquiring human-behavior and financial-facts knowledge and correcting cognitive and emotional errors</a:t>
            </a:r>
          </a:p>
          <a:p>
            <a:pPr marL="0" indent="0">
              <a:buNone/>
            </a:pPr>
            <a:r>
              <a:rPr lang="en-US" sz="2000" b="1" dirty="0" smtClean="0"/>
              <a:t>Swiss </a:t>
            </a:r>
            <a:r>
              <a:rPr lang="en-US" sz="2000" b="1" dirty="0"/>
              <a:t>investors who need financial advice most, were least likely to seek </a:t>
            </a:r>
            <a:r>
              <a:rPr lang="en-US" sz="2000" b="1" dirty="0" smtClean="0"/>
              <a:t>it </a:t>
            </a:r>
          </a:p>
          <a:p>
            <a:pPr marL="0" indent="0">
              <a:buNone/>
            </a:pPr>
            <a:r>
              <a:rPr lang="en-US" sz="2000" b="1" dirty="0" smtClean="0"/>
              <a:t>German </a:t>
            </a:r>
            <a:r>
              <a:rPr lang="en-US" sz="2000" b="1" dirty="0"/>
              <a:t>investors who need financial advice most, were least likely to obtain </a:t>
            </a:r>
            <a:r>
              <a:rPr lang="en-US" sz="2000" b="1" dirty="0" smtClean="0"/>
              <a:t>it</a:t>
            </a:r>
          </a:p>
          <a:p>
            <a:pPr marL="0" indent="0">
              <a:buNone/>
            </a:pPr>
            <a:r>
              <a:rPr lang="en-US" sz="2000" b="1" dirty="0" smtClean="0"/>
              <a:t>Having </a:t>
            </a:r>
            <a:r>
              <a:rPr lang="en-US" sz="2000" b="1" dirty="0"/>
              <a:t>financial information did not help Dutch investors make good retirement-savings </a:t>
            </a:r>
            <a:r>
              <a:rPr lang="en-US" sz="2000" b="1" dirty="0" smtClean="0"/>
              <a:t>choices</a:t>
            </a:r>
          </a:p>
        </p:txBody>
      </p:sp>
    </p:spTree>
    <p:extLst>
      <p:ext uri="{BB962C8B-B14F-4D97-AF65-F5344CB8AC3E}">
        <p14:creationId xmlns:p14="http://schemas.microsoft.com/office/powerpoint/2010/main" val="198436115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p:txBody>
          <a:bodyPr>
            <a:normAutofit/>
          </a:bodyPr>
          <a:lstStyle/>
          <a:p>
            <a:pPr marL="0" indent="0">
              <a:buNone/>
            </a:pPr>
            <a:r>
              <a:rPr lang="en-US" sz="2400" b="1" dirty="0"/>
              <a:t>Readiness for Correction</a:t>
            </a:r>
            <a:endParaRPr lang="en-US" sz="2400" dirty="0"/>
          </a:p>
          <a:p>
            <a:pPr marL="0" indent="0">
              <a:buNone/>
            </a:pPr>
            <a:endParaRPr lang="en-US" sz="2000" dirty="0" smtClean="0"/>
          </a:p>
          <a:p>
            <a:pPr marL="0" indent="0">
              <a:buNone/>
            </a:pPr>
            <a:r>
              <a:rPr lang="en-US" sz="2000" b="1" dirty="0" smtClean="0"/>
              <a:t>Fatigue </a:t>
            </a:r>
            <a:r>
              <a:rPr lang="en-US" sz="2000" b="1" dirty="0"/>
              <a:t>and distraction hamper choice readiness because they hamper activation of System </a:t>
            </a:r>
            <a:r>
              <a:rPr lang="en-US" sz="2000" b="1" dirty="0" smtClean="0"/>
              <a:t>2</a:t>
            </a:r>
          </a:p>
          <a:p>
            <a:pPr marL="0" indent="0">
              <a:buNone/>
            </a:pPr>
            <a:r>
              <a:rPr lang="en-US" sz="2000" b="1" dirty="0" smtClean="0"/>
              <a:t>Fatigued </a:t>
            </a:r>
            <a:r>
              <a:rPr lang="en-US" sz="2000" b="1" dirty="0"/>
              <a:t>people find it difficult to perform tasks requiring self-control and distracted people are more likely to succumb to </a:t>
            </a:r>
            <a:r>
              <a:rPr lang="en-US" sz="2000" b="1" dirty="0" smtClean="0"/>
              <a:t>temptation</a:t>
            </a:r>
          </a:p>
          <a:p>
            <a:pPr marL="0" indent="0">
              <a:buNone/>
            </a:pPr>
            <a:r>
              <a:rPr lang="en-US" sz="2000" b="1" dirty="0" smtClean="0"/>
              <a:t>Poverty </a:t>
            </a:r>
            <a:r>
              <a:rPr lang="en-US" sz="2000" b="1" dirty="0"/>
              <a:t>hampers activation of System 2 because scarcity distracts attention from important future needs, directing it to today’s pressing </a:t>
            </a:r>
            <a:r>
              <a:rPr lang="en-US" sz="2000" b="1" dirty="0" smtClean="0"/>
              <a:t>needs</a:t>
            </a:r>
          </a:p>
          <a:p>
            <a:pPr marL="0" indent="0">
              <a:buNone/>
            </a:pPr>
            <a:r>
              <a:rPr lang="en-US" sz="2000" b="1" dirty="0" smtClean="0"/>
              <a:t> </a:t>
            </a:r>
            <a:r>
              <a:rPr lang="en-US" sz="2000" b="1" dirty="0"/>
              <a:t>This results in over-borrowing that increases the difficulty of climbing out of </a:t>
            </a:r>
            <a:r>
              <a:rPr lang="en-US" sz="2000" b="1" dirty="0" smtClean="0"/>
              <a:t>poverty</a:t>
            </a:r>
            <a:endParaRPr lang="en-US" sz="2000" b="1" dirty="0"/>
          </a:p>
        </p:txBody>
      </p:sp>
    </p:spTree>
    <p:extLst>
      <p:ext uri="{BB962C8B-B14F-4D97-AF65-F5344CB8AC3E}">
        <p14:creationId xmlns:p14="http://schemas.microsoft.com/office/powerpoint/2010/main" val="209024832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p:txBody>
          <a:bodyPr>
            <a:normAutofit lnSpcReduction="10000"/>
          </a:bodyPr>
          <a:lstStyle/>
          <a:p>
            <a:pPr marL="0" indent="0">
              <a:buNone/>
            </a:pPr>
            <a:r>
              <a:rPr lang="en-US" sz="2400" b="1" dirty="0"/>
              <a:t>Readiness for Correction</a:t>
            </a:r>
            <a:endParaRPr lang="en-US" sz="2400" dirty="0"/>
          </a:p>
          <a:p>
            <a:pPr marL="0" indent="0">
              <a:buNone/>
            </a:pPr>
            <a:endParaRPr lang="en-US" sz="2000" b="1" dirty="0" smtClean="0"/>
          </a:p>
          <a:p>
            <a:pPr marL="0" indent="0">
              <a:buNone/>
            </a:pPr>
            <a:r>
              <a:rPr lang="en-US" sz="2000" b="1" dirty="0" smtClean="0"/>
              <a:t>Visceral </a:t>
            </a:r>
            <a:r>
              <a:rPr lang="en-US" sz="2000" b="1" dirty="0"/>
              <a:t>influences such as hunger also hamper choice </a:t>
            </a:r>
            <a:r>
              <a:rPr lang="en-US" sz="2000" b="1" dirty="0" smtClean="0"/>
              <a:t>readiness</a:t>
            </a:r>
          </a:p>
          <a:p>
            <a:pPr marL="0" indent="0">
              <a:buNone/>
            </a:pPr>
            <a:endParaRPr lang="en-US" sz="2000" b="1" dirty="0" smtClean="0"/>
          </a:p>
          <a:p>
            <a:pPr marL="0" indent="0">
              <a:buNone/>
            </a:pPr>
            <a:r>
              <a:rPr lang="en-US" sz="2000" b="1" dirty="0" smtClean="0"/>
              <a:t>The </a:t>
            </a:r>
            <a:r>
              <a:rPr lang="en-US" sz="2000" b="1" dirty="0"/>
              <a:t>sad caricature of justice as “what the judge ate for breakfast” can be true, even among experienced </a:t>
            </a:r>
            <a:r>
              <a:rPr lang="en-US" sz="2000" b="1" dirty="0" smtClean="0"/>
              <a:t>judges</a:t>
            </a:r>
          </a:p>
          <a:p>
            <a:pPr marL="0" indent="0">
              <a:buNone/>
            </a:pPr>
            <a:endParaRPr lang="en-US" sz="2000" b="1" dirty="0" smtClean="0"/>
          </a:p>
          <a:p>
            <a:pPr marL="0" indent="0">
              <a:buNone/>
            </a:pPr>
            <a:r>
              <a:rPr lang="en-US" sz="2000" b="1" dirty="0" smtClean="0"/>
              <a:t>It is </a:t>
            </a:r>
            <a:r>
              <a:rPr lang="en-US" sz="2000" b="1" dirty="0"/>
              <a:t>good to postpone choices when depleted, fatigued, angry, aroused, hungry, or </a:t>
            </a:r>
            <a:r>
              <a:rPr lang="en-US" sz="2000" b="1" dirty="0" smtClean="0"/>
              <a:t>distracted</a:t>
            </a:r>
          </a:p>
          <a:p>
            <a:pPr marL="0" indent="0">
              <a:buNone/>
            </a:pPr>
            <a:endParaRPr lang="en-US" sz="2000" b="1" dirty="0" smtClean="0"/>
          </a:p>
          <a:p>
            <a:pPr marL="0" indent="0">
              <a:buNone/>
            </a:pPr>
            <a:r>
              <a:rPr lang="en-US" sz="2000" b="1" dirty="0" smtClean="0"/>
              <a:t>Yet </a:t>
            </a:r>
            <a:r>
              <a:rPr lang="en-US" sz="2000" b="1" dirty="0"/>
              <a:t>we are not always aware of our lack of readiness and we often resist correction when it conflicts with our </a:t>
            </a:r>
            <a:r>
              <a:rPr lang="en-US" sz="2000" b="1" dirty="0" smtClean="0"/>
              <a:t>wants</a:t>
            </a:r>
            <a:endParaRPr lang="en-US" sz="2000" b="1" dirty="0"/>
          </a:p>
        </p:txBody>
      </p:sp>
    </p:spTree>
    <p:extLst>
      <p:ext uri="{BB962C8B-B14F-4D97-AF65-F5344CB8AC3E}">
        <p14:creationId xmlns:p14="http://schemas.microsoft.com/office/powerpoint/2010/main" val="32157577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p:txBody>
          <a:bodyPr>
            <a:normAutofit/>
          </a:bodyPr>
          <a:lstStyle/>
          <a:p>
            <a:pPr marL="0" indent="0">
              <a:buNone/>
            </a:pPr>
            <a:endParaRPr lang="en-US" sz="2600" b="1" dirty="0" smtClean="0"/>
          </a:p>
          <a:p>
            <a:pPr marL="0" indent="0">
              <a:buNone/>
            </a:pPr>
            <a:r>
              <a:rPr lang="en-US" sz="2600" b="1" dirty="0" smtClean="0"/>
              <a:t>Correction </a:t>
            </a:r>
            <a:r>
              <a:rPr lang="en-US" sz="2600" b="1" dirty="0"/>
              <a:t>by expertise</a:t>
            </a:r>
          </a:p>
          <a:p>
            <a:pPr marL="0" indent="0">
              <a:buNone/>
            </a:pPr>
            <a:endParaRPr lang="en-US" sz="2000" b="1" dirty="0" smtClean="0"/>
          </a:p>
          <a:p>
            <a:pPr marL="0" indent="0">
              <a:buNone/>
            </a:pPr>
            <a:r>
              <a:rPr lang="en-US" sz="2000" b="1" dirty="0" smtClean="0"/>
              <a:t>Do </a:t>
            </a:r>
            <a:r>
              <a:rPr lang="en-US" sz="2000" b="1" dirty="0"/>
              <a:t>you choose generic aspirin or Bayer aspirin? Why? </a:t>
            </a:r>
            <a:endParaRPr lang="en-US" sz="2000" b="1" dirty="0" smtClean="0"/>
          </a:p>
          <a:p>
            <a:pPr marL="0" indent="0">
              <a:buNone/>
            </a:pPr>
            <a:endParaRPr lang="en-US" sz="2000" b="1" dirty="0"/>
          </a:p>
          <a:p>
            <a:pPr marL="0" indent="0">
              <a:buNone/>
            </a:pPr>
            <a:r>
              <a:rPr lang="en-US" sz="2000" b="1" dirty="0" smtClean="0"/>
              <a:t>Do </a:t>
            </a:r>
            <a:r>
              <a:rPr lang="en-US" sz="2000" b="1" dirty="0"/>
              <a:t>you choose generic acetaminophen or Tylenol? Why? </a:t>
            </a:r>
            <a:endParaRPr lang="en-US" sz="2000" b="1" dirty="0" smtClean="0"/>
          </a:p>
          <a:p>
            <a:pPr marL="0" indent="0">
              <a:buNone/>
            </a:pPr>
            <a:endParaRPr lang="en-US" sz="2000" b="1" dirty="0"/>
          </a:p>
          <a:p>
            <a:pPr marL="0" indent="0">
              <a:buNone/>
            </a:pPr>
            <a:r>
              <a:rPr lang="en-US" sz="2000" b="1" dirty="0" smtClean="0"/>
              <a:t>Do </a:t>
            </a:r>
            <a:r>
              <a:rPr lang="en-US" sz="2000" b="1" dirty="0"/>
              <a:t>you choose index funds that aim to match the market or active funds that aim to beat it? Why?</a:t>
            </a:r>
          </a:p>
          <a:p>
            <a:endParaRPr lang="en-US" sz="2000" dirty="0"/>
          </a:p>
        </p:txBody>
      </p:sp>
    </p:spTree>
    <p:extLst>
      <p:ext uri="{BB962C8B-B14F-4D97-AF65-F5344CB8AC3E}">
        <p14:creationId xmlns:p14="http://schemas.microsoft.com/office/powerpoint/2010/main" val="371410217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p:txBody>
          <a:bodyPr>
            <a:normAutofit/>
          </a:bodyPr>
          <a:lstStyle/>
          <a:p>
            <a:pPr marL="0" indent="0">
              <a:buNone/>
            </a:pPr>
            <a:r>
              <a:rPr lang="en-US" sz="2400" b="1" dirty="0" smtClean="0"/>
              <a:t>Correcting by evidence</a:t>
            </a:r>
          </a:p>
          <a:p>
            <a:pPr marL="0" indent="0">
              <a:buNone/>
            </a:pPr>
            <a:endParaRPr lang="en-US" sz="2600" b="1" dirty="0" smtClean="0"/>
          </a:p>
          <a:p>
            <a:pPr marL="0" indent="0">
              <a:buNone/>
            </a:pPr>
            <a:r>
              <a:rPr lang="en-US" sz="2000" b="1" dirty="0" smtClean="0"/>
              <a:t>Evidence-based-medicine </a:t>
            </a:r>
            <a:r>
              <a:rPr lang="en-US" sz="2000" b="1" dirty="0"/>
              <a:t>and evidence-based-investing are useful correcting </a:t>
            </a:r>
            <a:r>
              <a:rPr lang="en-US" sz="2000" b="1" dirty="0" smtClean="0"/>
              <a:t>methods</a:t>
            </a:r>
          </a:p>
          <a:p>
            <a:endParaRPr lang="en-US" sz="2000" b="1" dirty="0"/>
          </a:p>
          <a:p>
            <a:pPr marL="0" indent="0">
              <a:buNone/>
            </a:pPr>
            <a:r>
              <a:rPr lang="en-US" sz="2000" b="1" dirty="0" smtClean="0"/>
              <a:t>Some </a:t>
            </a:r>
            <a:r>
              <a:rPr lang="en-US" sz="2000" b="1" dirty="0"/>
              <a:t>resistance to evidence-based-medicine and investing stems from differences in equally valid evidence-based studies that differ in </a:t>
            </a:r>
            <a:r>
              <a:rPr lang="en-US" sz="2000" b="1" dirty="0" smtClean="0"/>
              <a:t>conclusions</a:t>
            </a:r>
          </a:p>
          <a:p>
            <a:pPr marL="0" indent="0">
              <a:buNone/>
            </a:pPr>
            <a:endParaRPr lang="en-US" sz="2000" b="1" dirty="0"/>
          </a:p>
          <a:p>
            <a:pPr marL="0" indent="0">
              <a:buNone/>
            </a:pPr>
            <a:r>
              <a:rPr lang="en-US" sz="2000" b="1" dirty="0" smtClean="0"/>
              <a:t>Other </a:t>
            </a:r>
            <a:r>
              <a:rPr lang="en-US" sz="2000" b="1" dirty="0"/>
              <a:t>resistance, however, stems from challenges that evidence-based-medicine and investing pose to the autonomy of physicians and investment professionals, their incomes, and their </a:t>
            </a:r>
            <a:r>
              <a:rPr lang="en-US" sz="2000" b="1" dirty="0" smtClean="0"/>
              <a:t>status </a:t>
            </a:r>
            <a:endParaRPr lang="en-US" sz="2000" b="1" dirty="0"/>
          </a:p>
        </p:txBody>
      </p:sp>
    </p:spTree>
    <p:extLst>
      <p:ext uri="{BB962C8B-B14F-4D97-AF65-F5344CB8AC3E}">
        <p14:creationId xmlns:p14="http://schemas.microsoft.com/office/powerpoint/2010/main" val="79425533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p:txBody>
          <a:bodyPr>
            <a:normAutofit/>
          </a:bodyPr>
          <a:lstStyle/>
          <a:p>
            <a:pPr marL="0" indent="0">
              <a:buNone/>
            </a:pPr>
            <a:r>
              <a:rPr lang="en-US" sz="2400" b="1" dirty="0"/>
              <a:t>Exploiting Can Trump Correcting </a:t>
            </a:r>
            <a:endParaRPr lang="en-US" sz="2400" dirty="0"/>
          </a:p>
          <a:p>
            <a:pPr marL="0" indent="0">
              <a:buNone/>
            </a:pPr>
            <a:endParaRPr lang="en-US" sz="2400" dirty="0" smtClean="0"/>
          </a:p>
          <a:p>
            <a:pPr marL="0" indent="0">
              <a:buNone/>
            </a:pPr>
            <a:r>
              <a:rPr lang="en-US" sz="2000" b="1" dirty="0" smtClean="0"/>
              <a:t>Banks</a:t>
            </a:r>
            <a:r>
              <a:rPr lang="en-US" sz="2000" b="1" dirty="0"/>
              <a:t>, hotels, health clubs, mutual fund companies, and credit card companies can help correct the cognitive and emotional errors of their </a:t>
            </a:r>
            <a:r>
              <a:rPr lang="en-US" sz="2000" b="1" dirty="0" smtClean="0"/>
              <a:t>customers</a:t>
            </a:r>
          </a:p>
          <a:p>
            <a:pPr marL="0" indent="0">
              <a:buNone/>
            </a:pPr>
            <a:endParaRPr lang="en-US" sz="2000" b="1" dirty="0" smtClean="0"/>
          </a:p>
          <a:p>
            <a:pPr marL="0" indent="0">
              <a:buNone/>
            </a:pPr>
            <a:r>
              <a:rPr lang="en-US" sz="2000" b="1" dirty="0" smtClean="0"/>
              <a:t>Yet </a:t>
            </a:r>
            <a:r>
              <a:rPr lang="en-US" sz="2000" b="1" dirty="0"/>
              <a:t>many of these firms choose to exploit their customers’ errors, such as by hiding information or shrouding </a:t>
            </a:r>
            <a:r>
              <a:rPr lang="en-US" sz="2000" b="1" dirty="0" smtClean="0"/>
              <a:t>it </a:t>
            </a:r>
            <a:endParaRPr lang="en-US" sz="2000" b="1" dirty="0"/>
          </a:p>
          <a:p>
            <a:pPr marL="0" indent="0">
              <a:buNone/>
            </a:pPr>
            <a:r>
              <a:rPr lang="en-US" sz="2000" b="1" dirty="0"/>
              <a:t>	</a:t>
            </a:r>
            <a:endParaRPr lang="en-US" sz="2000" b="1" dirty="0"/>
          </a:p>
        </p:txBody>
      </p:sp>
    </p:spTree>
    <p:extLst>
      <p:ext uri="{BB962C8B-B14F-4D97-AF65-F5344CB8AC3E}">
        <p14:creationId xmlns:p14="http://schemas.microsoft.com/office/powerpoint/2010/main" val="66045839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p:txBody>
          <a:bodyPr>
            <a:normAutofit lnSpcReduction="10000"/>
          </a:bodyPr>
          <a:lstStyle/>
          <a:p>
            <a:pPr marL="0" indent="0">
              <a:buNone/>
            </a:pPr>
            <a:r>
              <a:rPr lang="en-US" sz="2400" b="1" dirty="0"/>
              <a:t>Exploiting Can Trump Correcting </a:t>
            </a:r>
            <a:endParaRPr lang="en-US" sz="2400" dirty="0"/>
          </a:p>
          <a:p>
            <a:pPr marL="0" indent="0">
              <a:buNone/>
            </a:pPr>
            <a:endParaRPr lang="en-US" sz="2400" dirty="0" smtClean="0"/>
          </a:p>
          <a:p>
            <a:pPr marL="0" indent="0">
              <a:buNone/>
            </a:pPr>
            <a:r>
              <a:rPr lang="en-US" sz="2000" b="1" dirty="0" smtClean="0"/>
              <a:t>Knowledgeable </a:t>
            </a:r>
            <a:r>
              <a:rPr lang="en-US" sz="2000" b="1" dirty="0"/>
              <a:t>people free of cognitive and emotional errors infer that hidden or shrouded prices are likely high </a:t>
            </a:r>
            <a:r>
              <a:rPr lang="en-US" sz="2000" b="1" dirty="0" smtClean="0"/>
              <a:t>prices</a:t>
            </a:r>
          </a:p>
          <a:p>
            <a:pPr marL="0" indent="0">
              <a:buNone/>
            </a:pPr>
            <a:endParaRPr lang="en-US" sz="2000" b="1" dirty="0" smtClean="0"/>
          </a:p>
          <a:p>
            <a:pPr marL="0" indent="0">
              <a:buNone/>
            </a:pPr>
            <a:r>
              <a:rPr lang="en-US" sz="2000" b="1" dirty="0" smtClean="0"/>
              <a:t>Thus </a:t>
            </a:r>
            <a:r>
              <a:rPr lang="en-US" sz="2000" b="1" dirty="0"/>
              <a:t>providers of products and services choose to reveal information in markets where all people are </a:t>
            </a:r>
            <a:r>
              <a:rPr lang="en-US" sz="2000" b="1" dirty="0" smtClean="0"/>
              <a:t>knowledgeable </a:t>
            </a:r>
          </a:p>
          <a:p>
            <a:pPr marL="0" indent="0">
              <a:buNone/>
            </a:pPr>
            <a:endParaRPr lang="en-US" sz="2000" b="1" dirty="0" smtClean="0"/>
          </a:p>
          <a:p>
            <a:pPr marL="0" indent="0">
              <a:buNone/>
            </a:pPr>
            <a:r>
              <a:rPr lang="en-US" sz="2000" b="1" dirty="0" smtClean="0"/>
              <a:t>Providers </a:t>
            </a:r>
            <a:r>
              <a:rPr lang="en-US" sz="2000" b="1" dirty="0"/>
              <a:t>might choose to hide or shroud information in markets where not all people are knowledgeable, thereby exploiting the errors of their less knowledgeable customers rather than correcting </a:t>
            </a:r>
            <a:r>
              <a:rPr lang="en-US" sz="2000" b="1" dirty="0" smtClean="0"/>
              <a:t>them </a:t>
            </a:r>
            <a:endParaRPr lang="en-US" sz="2000" b="1" dirty="0"/>
          </a:p>
          <a:p>
            <a:pPr marL="0" indent="0">
              <a:buNone/>
            </a:pPr>
            <a:r>
              <a:rPr lang="en-US" sz="2400" dirty="0"/>
              <a:t>	</a:t>
            </a:r>
            <a:endParaRPr lang="en-US" sz="2400" dirty="0"/>
          </a:p>
        </p:txBody>
      </p:sp>
    </p:spTree>
    <p:extLst>
      <p:ext uri="{BB962C8B-B14F-4D97-AF65-F5344CB8AC3E}">
        <p14:creationId xmlns:p14="http://schemas.microsoft.com/office/powerpoint/2010/main" val="32016886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p:txBody>
          <a:bodyPr>
            <a:normAutofit fontScale="92500" lnSpcReduction="20000"/>
          </a:bodyPr>
          <a:lstStyle/>
          <a:p>
            <a:pPr marL="0" indent="0">
              <a:buNone/>
            </a:pPr>
            <a:r>
              <a:rPr lang="en-US" sz="2600" b="1" dirty="0"/>
              <a:t>Exploiting Can Trump Correcting </a:t>
            </a:r>
            <a:endParaRPr lang="en-US" sz="2600" dirty="0"/>
          </a:p>
          <a:p>
            <a:pPr marL="0" indent="0">
              <a:buNone/>
            </a:pPr>
            <a:endParaRPr lang="en-US" dirty="0" smtClean="0"/>
          </a:p>
          <a:p>
            <a:pPr marL="0" indent="0">
              <a:buNone/>
            </a:pPr>
            <a:r>
              <a:rPr lang="en-US" sz="2200" b="1" dirty="0" smtClean="0"/>
              <a:t>The </a:t>
            </a:r>
            <a:r>
              <a:rPr lang="en-US" sz="2200" b="1" dirty="0"/>
              <a:t>Mexican government adopted a fee index, combining mutual funds’ initial fees and ongoing management fees, aimed at correcting the errors of people who fail to consider the total cost of their mutual fund </a:t>
            </a:r>
            <a:r>
              <a:rPr lang="en-US" sz="2200" b="1" dirty="0" smtClean="0"/>
              <a:t>accounts </a:t>
            </a:r>
          </a:p>
          <a:p>
            <a:pPr marL="0" indent="0">
              <a:buNone/>
            </a:pPr>
            <a:endParaRPr lang="en-US" sz="2200" b="1" dirty="0" smtClean="0"/>
          </a:p>
          <a:p>
            <a:pPr marL="0" indent="0">
              <a:buNone/>
            </a:pPr>
            <a:r>
              <a:rPr lang="en-US" sz="2200" b="1" dirty="0" smtClean="0"/>
              <a:t>Fund </a:t>
            </a:r>
            <a:r>
              <a:rPr lang="en-US" sz="2200" b="1" dirty="0"/>
              <a:t>companies, however, did not respond by lowering fees. Instead, they shrouded them to minimize the </a:t>
            </a:r>
            <a:r>
              <a:rPr lang="en-US" sz="2200" b="1" dirty="0" smtClean="0"/>
              <a:t>index </a:t>
            </a:r>
          </a:p>
          <a:p>
            <a:pPr marL="0" indent="0">
              <a:buNone/>
            </a:pPr>
            <a:endParaRPr lang="en-US" sz="2200" b="1" dirty="0" smtClean="0"/>
          </a:p>
          <a:p>
            <a:pPr marL="0" indent="0">
              <a:buNone/>
            </a:pPr>
            <a:r>
              <a:rPr lang="en-US" sz="2200" b="1" dirty="0" smtClean="0"/>
              <a:t>This </a:t>
            </a:r>
            <a:r>
              <a:rPr lang="en-US" sz="2200" b="1" dirty="0"/>
              <a:t>response erased gains to people as a whole, and redistributed fees from high-income people who pierced the shrouds placed by mutual fund companies and calculated the true fees, to low-income people who did </a:t>
            </a:r>
            <a:r>
              <a:rPr lang="en-US" sz="2200" b="1" dirty="0" smtClean="0"/>
              <a:t>not</a:t>
            </a:r>
            <a:endParaRPr lang="en-US" sz="2200" b="1" dirty="0"/>
          </a:p>
        </p:txBody>
      </p:sp>
    </p:spTree>
    <p:extLst>
      <p:ext uri="{BB962C8B-B14F-4D97-AF65-F5344CB8AC3E}">
        <p14:creationId xmlns:p14="http://schemas.microsoft.com/office/powerpoint/2010/main" val="313343672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p:txBody>
          <a:bodyPr>
            <a:normAutofit/>
          </a:bodyPr>
          <a:lstStyle/>
          <a:p>
            <a:pPr marL="0" indent="0">
              <a:buNone/>
            </a:pPr>
            <a:r>
              <a:rPr lang="en-US" sz="2400" b="1" dirty="0"/>
              <a:t>Exploiting Can Trump Correcting </a:t>
            </a:r>
            <a:endParaRPr lang="en-US" sz="2400" dirty="0"/>
          </a:p>
          <a:p>
            <a:pPr marL="0" indent="0">
              <a:buNone/>
            </a:pPr>
            <a:endParaRPr lang="en-US" sz="2400" b="1" dirty="0" smtClean="0"/>
          </a:p>
          <a:p>
            <a:pPr marL="0" indent="0">
              <a:buNone/>
            </a:pPr>
            <a:r>
              <a:rPr lang="en-US" sz="2000" b="1" dirty="0" smtClean="0"/>
              <a:t>Conflicts </a:t>
            </a:r>
            <a:r>
              <a:rPr lang="en-US" sz="2000" b="1" dirty="0"/>
              <a:t>of interest induce some advisers to misguide investors rather than guide them </a:t>
            </a:r>
            <a:r>
              <a:rPr lang="en-US" sz="2000" b="1" dirty="0" smtClean="0"/>
              <a:t>well </a:t>
            </a:r>
          </a:p>
          <a:p>
            <a:pPr marL="0" indent="0">
              <a:buNone/>
            </a:pPr>
            <a:endParaRPr lang="en-US" sz="2000" b="1" dirty="0" smtClean="0"/>
          </a:p>
          <a:p>
            <a:pPr marL="0" indent="0">
              <a:buNone/>
            </a:pPr>
            <a:r>
              <a:rPr lang="en-US" sz="2000" b="1" dirty="0" smtClean="0"/>
              <a:t>Trained </a:t>
            </a:r>
            <a:r>
              <a:rPr lang="en-US" sz="2000" b="1" dirty="0"/>
              <a:t>auditors met financial advisers, presented their portfolios, and asked for </a:t>
            </a:r>
            <a:r>
              <a:rPr lang="en-US" sz="2000" b="1" dirty="0" smtClean="0"/>
              <a:t>advice</a:t>
            </a:r>
          </a:p>
        </p:txBody>
      </p:sp>
    </p:spTree>
    <p:extLst>
      <p:ext uri="{BB962C8B-B14F-4D97-AF65-F5344CB8AC3E}">
        <p14:creationId xmlns:p14="http://schemas.microsoft.com/office/powerpoint/2010/main" val="6903477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p:txBody>
          <a:bodyPr>
            <a:normAutofit/>
          </a:bodyPr>
          <a:lstStyle/>
          <a:p>
            <a:pPr marL="0" indent="0">
              <a:buNone/>
            </a:pPr>
            <a:r>
              <a:rPr lang="en-US" sz="2400" b="1" dirty="0"/>
              <a:t>Exploiting Can Trump Correcting </a:t>
            </a:r>
            <a:endParaRPr lang="en-US" sz="2400" dirty="0"/>
          </a:p>
          <a:p>
            <a:pPr marL="0" indent="0">
              <a:buNone/>
            </a:pPr>
            <a:endParaRPr lang="en-US" sz="2400" b="1" dirty="0" smtClean="0"/>
          </a:p>
          <a:p>
            <a:pPr marL="0" indent="0">
              <a:buNone/>
            </a:pPr>
            <a:r>
              <a:rPr lang="en-US" sz="2000" b="1" dirty="0" smtClean="0"/>
              <a:t>Some </a:t>
            </a:r>
            <a:r>
              <a:rPr lang="en-US" sz="2000" b="1" dirty="0"/>
              <a:t>portfolios reflected investment errors in line with the financial interests of the advisers, such as choosing high-cost active mutual </a:t>
            </a:r>
            <a:r>
              <a:rPr lang="en-US" sz="2000" b="1" dirty="0" smtClean="0"/>
              <a:t>funds</a:t>
            </a:r>
          </a:p>
          <a:p>
            <a:pPr marL="0" indent="0">
              <a:buNone/>
            </a:pPr>
            <a:endParaRPr lang="en-US" sz="2000" b="1" dirty="0" smtClean="0"/>
          </a:p>
          <a:p>
            <a:pPr marL="0" indent="0">
              <a:buNone/>
            </a:pPr>
            <a:r>
              <a:rPr lang="en-US" sz="2000" b="1" dirty="0" smtClean="0"/>
              <a:t>Other </a:t>
            </a:r>
            <a:r>
              <a:rPr lang="en-US" sz="2000" b="1" dirty="0"/>
              <a:t>portfolios reflected good investment strategies yet counter to the interests of advisers, such as choosing low-cost index </a:t>
            </a:r>
            <a:r>
              <a:rPr lang="en-US" sz="2000" b="1" dirty="0" smtClean="0"/>
              <a:t>funds </a:t>
            </a:r>
          </a:p>
          <a:p>
            <a:pPr marL="0" indent="0">
              <a:buNone/>
            </a:pPr>
            <a:endParaRPr lang="en-US" sz="2000" b="1" dirty="0" smtClean="0"/>
          </a:p>
          <a:p>
            <a:pPr marL="0" indent="0">
              <a:buNone/>
            </a:pPr>
            <a:r>
              <a:rPr lang="en-US" sz="2000" b="1" dirty="0" smtClean="0"/>
              <a:t>Advisers </a:t>
            </a:r>
            <a:r>
              <a:rPr lang="en-US" sz="2000" b="1" dirty="0"/>
              <a:t>failed to correct the errors of investors and often reinforced errors that conformed to their </a:t>
            </a:r>
            <a:r>
              <a:rPr lang="en-US" sz="2000" b="1" dirty="0" smtClean="0"/>
              <a:t>interests </a:t>
            </a:r>
            <a:endParaRPr lang="en-US" sz="2000" b="1" dirty="0"/>
          </a:p>
        </p:txBody>
      </p:sp>
    </p:spTree>
    <p:extLst>
      <p:ext uri="{BB962C8B-B14F-4D97-AF65-F5344CB8AC3E}">
        <p14:creationId xmlns:p14="http://schemas.microsoft.com/office/powerpoint/2010/main" val="362136293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p:txBody>
          <a:bodyPr>
            <a:normAutofit/>
          </a:bodyPr>
          <a:lstStyle/>
          <a:p>
            <a:pPr marL="0" indent="0">
              <a:buNone/>
            </a:pPr>
            <a:r>
              <a:rPr lang="en-US" sz="2400" b="1" dirty="0"/>
              <a:t>Correcting, nudging, and mandating</a:t>
            </a:r>
            <a:endParaRPr lang="en-US" sz="2400" dirty="0"/>
          </a:p>
          <a:p>
            <a:pPr marL="0" indent="0">
              <a:buNone/>
            </a:pPr>
            <a:endParaRPr lang="en-US" sz="2200" b="1" dirty="0" smtClean="0"/>
          </a:p>
          <a:p>
            <a:pPr marL="0" indent="0">
              <a:buNone/>
            </a:pPr>
            <a:r>
              <a:rPr lang="en-US" sz="2000" b="1" dirty="0" smtClean="0"/>
              <a:t>Cognitive </a:t>
            </a:r>
            <a:r>
              <a:rPr lang="en-US" sz="2000" b="1" dirty="0"/>
              <a:t>and emotional errors mislead people on the way to satisfying their </a:t>
            </a:r>
            <a:r>
              <a:rPr lang="en-US" sz="2000" b="1" dirty="0" smtClean="0"/>
              <a:t>wants</a:t>
            </a:r>
          </a:p>
          <a:p>
            <a:pPr marL="0" indent="0">
              <a:buNone/>
            </a:pPr>
            <a:r>
              <a:rPr lang="en-US" sz="2000" b="1" dirty="0" smtClean="0"/>
              <a:t>We </a:t>
            </a:r>
            <a:r>
              <a:rPr lang="en-US" sz="2000" b="1" i="1" dirty="0"/>
              <a:t>correct</a:t>
            </a:r>
            <a:r>
              <a:rPr lang="en-US" sz="2000" b="1" dirty="0"/>
              <a:t> – debias - cognitive and emotional errors when we </a:t>
            </a:r>
            <a:r>
              <a:rPr lang="en-US" sz="2000" b="1" i="1" dirty="0"/>
              <a:t>point</a:t>
            </a:r>
            <a:r>
              <a:rPr lang="en-US" sz="2000" b="1" dirty="0"/>
              <a:t> people toward their </a:t>
            </a:r>
            <a:r>
              <a:rPr lang="en-US" sz="2000" b="1" dirty="0" smtClean="0"/>
              <a:t>wants</a:t>
            </a:r>
          </a:p>
          <a:p>
            <a:pPr marL="0" indent="0">
              <a:buNone/>
            </a:pPr>
            <a:r>
              <a:rPr lang="en-US" sz="2000" b="1" i="1" dirty="0" smtClean="0"/>
              <a:t>Wants</a:t>
            </a:r>
            <a:r>
              <a:rPr lang="en-US" sz="2000" b="1" i="1" dirty="0"/>
              <a:t>,</a:t>
            </a:r>
            <a:r>
              <a:rPr lang="en-US" sz="2000" b="1" dirty="0"/>
              <a:t> however, are different from </a:t>
            </a:r>
            <a:r>
              <a:rPr lang="en-US" sz="2000" b="1" i="1" dirty="0"/>
              <a:t>shoulds</a:t>
            </a:r>
            <a:r>
              <a:rPr lang="en-US" sz="2000" b="1" dirty="0"/>
              <a:t>. </a:t>
            </a:r>
            <a:endParaRPr lang="en-US" sz="2000" b="1" dirty="0" smtClean="0"/>
          </a:p>
          <a:p>
            <a:pPr marL="0" indent="0">
              <a:buNone/>
            </a:pPr>
            <a:r>
              <a:rPr lang="en-US" sz="2000" b="1" dirty="0" smtClean="0"/>
              <a:t>We </a:t>
            </a:r>
            <a:r>
              <a:rPr lang="en-US" sz="2000" b="1" i="1" dirty="0"/>
              <a:t>nudge</a:t>
            </a:r>
            <a:r>
              <a:rPr lang="en-US" sz="2000" b="1" dirty="0"/>
              <a:t> when we </a:t>
            </a:r>
            <a:r>
              <a:rPr lang="en-US" sz="2000" b="1" i="1" dirty="0"/>
              <a:t>press</a:t>
            </a:r>
            <a:r>
              <a:rPr lang="en-US" sz="2000" b="1" dirty="0"/>
              <a:t> people toward their shoulds. </a:t>
            </a:r>
            <a:endParaRPr lang="en-US" sz="2000" b="1" dirty="0" smtClean="0"/>
          </a:p>
          <a:p>
            <a:pPr marL="0" indent="0">
              <a:buNone/>
            </a:pPr>
            <a:r>
              <a:rPr lang="en-US" sz="2000" b="1" dirty="0" smtClean="0"/>
              <a:t>And </a:t>
            </a:r>
            <a:r>
              <a:rPr lang="en-US" sz="2000" b="1" dirty="0"/>
              <a:t>we </a:t>
            </a:r>
            <a:r>
              <a:rPr lang="en-US" sz="2000" b="1" i="1" dirty="0"/>
              <a:t>mandate</a:t>
            </a:r>
            <a:r>
              <a:rPr lang="en-US" sz="2000" b="1" dirty="0"/>
              <a:t> when we </a:t>
            </a:r>
            <a:r>
              <a:rPr lang="en-US" sz="2000" b="1" i="1" dirty="0"/>
              <a:t>shove</a:t>
            </a:r>
            <a:r>
              <a:rPr lang="en-US" sz="2000" b="1" dirty="0"/>
              <a:t> people toward their </a:t>
            </a:r>
            <a:r>
              <a:rPr lang="en-US" sz="2000" b="1" dirty="0" smtClean="0"/>
              <a:t>shoulds</a:t>
            </a:r>
          </a:p>
          <a:p>
            <a:endParaRPr lang="en-US" sz="2000" b="1" dirty="0"/>
          </a:p>
        </p:txBody>
      </p:sp>
    </p:spTree>
    <p:extLst>
      <p:ext uri="{BB962C8B-B14F-4D97-AF65-F5344CB8AC3E}">
        <p14:creationId xmlns:p14="http://schemas.microsoft.com/office/powerpoint/2010/main" val="131024444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p:txBody>
          <a:bodyPr/>
          <a:lstStyle/>
          <a:p>
            <a:pPr marL="0" indent="0">
              <a:buNone/>
            </a:pPr>
            <a:r>
              <a:rPr lang="en-US" sz="2400" b="1" dirty="0"/>
              <a:t>Correcting, nudging, and mandating</a:t>
            </a:r>
            <a:endParaRPr lang="en-US" sz="2400" dirty="0"/>
          </a:p>
          <a:p>
            <a:pPr marL="0" indent="0">
              <a:buNone/>
            </a:pPr>
            <a:endParaRPr lang="en-US" dirty="0" smtClean="0"/>
          </a:p>
          <a:p>
            <a:pPr marL="0" indent="0">
              <a:buNone/>
            </a:pPr>
            <a:r>
              <a:rPr lang="en-US" sz="2000" b="1" dirty="0" smtClean="0"/>
              <a:t>Mandates </a:t>
            </a:r>
            <a:r>
              <a:rPr lang="en-US" sz="2000" b="1" dirty="0"/>
              <a:t>are paternalistic as they do not allow people to resist by </a:t>
            </a:r>
            <a:r>
              <a:rPr lang="en-US" sz="2000" b="1" dirty="0" smtClean="0"/>
              <a:t>opting-out</a:t>
            </a:r>
          </a:p>
          <a:p>
            <a:pPr marL="0" indent="0">
              <a:buNone/>
            </a:pPr>
            <a:endParaRPr lang="en-US" sz="2000" b="1" dirty="0" smtClean="0"/>
          </a:p>
          <a:p>
            <a:pPr marL="0" indent="0">
              <a:buNone/>
            </a:pPr>
            <a:r>
              <a:rPr lang="en-US" sz="2000" b="1" dirty="0" smtClean="0"/>
              <a:t>Nudges </a:t>
            </a:r>
            <a:r>
              <a:rPr lang="en-US" sz="2000" b="1" dirty="0"/>
              <a:t>are “libertarian-paternalistic,” as they allow people to resist by </a:t>
            </a:r>
            <a:r>
              <a:rPr lang="en-US" sz="2000" b="1" dirty="0" smtClean="0"/>
              <a:t>opting-out</a:t>
            </a:r>
          </a:p>
          <a:p>
            <a:pPr marL="0" indent="0">
              <a:buNone/>
            </a:pPr>
            <a:endParaRPr lang="en-US" sz="2000" b="1" dirty="0" smtClean="0"/>
          </a:p>
          <a:p>
            <a:pPr marL="0" indent="0">
              <a:buNone/>
            </a:pPr>
            <a:r>
              <a:rPr lang="en-US" sz="2000" b="1" dirty="0" smtClean="0"/>
              <a:t>Corrections </a:t>
            </a:r>
            <a:r>
              <a:rPr lang="en-US" sz="2000" b="1" dirty="0"/>
              <a:t>are libertarian when people ask for them and libertarian-paternalistic or paternalistic when people do </a:t>
            </a:r>
            <a:r>
              <a:rPr lang="en-US" sz="2000" b="1" dirty="0" smtClean="0"/>
              <a:t>not </a:t>
            </a:r>
            <a:endParaRPr lang="en-US" sz="2000" b="1" dirty="0"/>
          </a:p>
          <a:p>
            <a:endParaRPr lang="en-US" dirty="0"/>
          </a:p>
        </p:txBody>
      </p:sp>
    </p:spTree>
    <p:extLst>
      <p:ext uri="{BB962C8B-B14F-4D97-AF65-F5344CB8AC3E}">
        <p14:creationId xmlns:p14="http://schemas.microsoft.com/office/powerpoint/2010/main" val="249248467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p:txBody>
          <a:bodyPr>
            <a:normAutofit fontScale="92500" lnSpcReduction="10000"/>
          </a:bodyPr>
          <a:lstStyle/>
          <a:p>
            <a:pPr marL="0" indent="0">
              <a:buNone/>
            </a:pPr>
            <a:r>
              <a:rPr lang="en-US" b="1" dirty="0"/>
              <a:t>Exploiting Can Trump Correcting </a:t>
            </a:r>
            <a:endParaRPr lang="en-US" dirty="0"/>
          </a:p>
          <a:p>
            <a:pPr marL="0" indent="0">
              <a:buNone/>
            </a:pPr>
            <a:r>
              <a:rPr lang="en-US" sz="2400" b="1" dirty="0" smtClean="0"/>
              <a:t>Conflicts </a:t>
            </a:r>
            <a:r>
              <a:rPr lang="en-US" sz="2400" b="1" dirty="0"/>
              <a:t>of interest induce some advisers to misguide investors rather than guide them </a:t>
            </a:r>
            <a:r>
              <a:rPr lang="en-US" sz="2400" b="1" dirty="0" smtClean="0"/>
              <a:t>well </a:t>
            </a:r>
          </a:p>
          <a:p>
            <a:pPr marL="0" indent="0">
              <a:buNone/>
            </a:pPr>
            <a:r>
              <a:rPr lang="en-US" sz="2400" b="1" dirty="0" smtClean="0"/>
              <a:t>Trained </a:t>
            </a:r>
            <a:r>
              <a:rPr lang="en-US" sz="2400" b="1" dirty="0"/>
              <a:t>auditors met financial advisers, presented their portfolios, and asked for </a:t>
            </a:r>
            <a:r>
              <a:rPr lang="en-US" sz="2400" b="1" dirty="0" smtClean="0"/>
              <a:t>advice</a:t>
            </a:r>
          </a:p>
          <a:p>
            <a:pPr marL="0" indent="0">
              <a:buNone/>
            </a:pPr>
            <a:r>
              <a:rPr lang="en-US" sz="2400" b="1" dirty="0" smtClean="0"/>
              <a:t>Some </a:t>
            </a:r>
            <a:r>
              <a:rPr lang="en-US" sz="2400" b="1" dirty="0"/>
              <a:t>portfolios reflected investment errors in line with the financial interests of the advisers, such as choosing high-cost active mutual </a:t>
            </a:r>
            <a:r>
              <a:rPr lang="en-US" sz="2400" b="1" dirty="0" smtClean="0"/>
              <a:t>funds</a:t>
            </a:r>
          </a:p>
          <a:p>
            <a:pPr marL="0" indent="0">
              <a:buNone/>
            </a:pPr>
            <a:r>
              <a:rPr lang="en-US" sz="2400" b="1" dirty="0" smtClean="0"/>
              <a:t>Other </a:t>
            </a:r>
            <a:r>
              <a:rPr lang="en-US" sz="2400" b="1" dirty="0"/>
              <a:t>portfolios reflected good investment strategies yet counter to the interests of advisers, such as choosing low-cost index </a:t>
            </a:r>
            <a:r>
              <a:rPr lang="en-US" sz="2400" b="1" dirty="0" smtClean="0"/>
              <a:t>funds </a:t>
            </a:r>
          </a:p>
          <a:p>
            <a:pPr marL="0" indent="0">
              <a:buNone/>
            </a:pPr>
            <a:r>
              <a:rPr lang="en-US" sz="2400" b="1" dirty="0" smtClean="0"/>
              <a:t>Advisers </a:t>
            </a:r>
            <a:r>
              <a:rPr lang="en-US" sz="2400" b="1" dirty="0"/>
              <a:t>failed to correct the errors of investors and often reinforced errors that conformed to their </a:t>
            </a:r>
            <a:r>
              <a:rPr lang="en-US" sz="2400" b="1" dirty="0" smtClean="0"/>
              <a:t>interests </a:t>
            </a:r>
            <a:endParaRPr lang="en-US" sz="2400" b="1" dirty="0"/>
          </a:p>
        </p:txBody>
      </p:sp>
    </p:spTree>
    <p:extLst>
      <p:ext uri="{BB962C8B-B14F-4D97-AF65-F5344CB8AC3E}">
        <p14:creationId xmlns:p14="http://schemas.microsoft.com/office/powerpoint/2010/main" val="91421817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p:txBody>
          <a:bodyPr>
            <a:normAutofit fontScale="92500" lnSpcReduction="20000"/>
          </a:bodyPr>
          <a:lstStyle/>
          <a:p>
            <a:pPr marL="0" indent="0">
              <a:buNone/>
            </a:pPr>
            <a:r>
              <a:rPr lang="en-US" sz="2400" b="1" dirty="0" smtClean="0"/>
              <a:t>Readiness for correction</a:t>
            </a:r>
          </a:p>
          <a:p>
            <a:pPr marL="0" indent="0">
              <a:buNone/>
            </a:pPr>
            <a:endParaRPr lang="en-US" sz="2000" dirty="0" smtClean="0"/>
          </a:p>
          <a:p>
            <a:pPr marL="0" indent="0">
              <a:buNone/>
            </a:pPr>
            <a:r>
              <a:rPr lang="en-US" sz="2000" b="1" dirty="0" smtClean="0"/>
              <a:t>In </a:t>
            </a:r>
            <a:r>
              <a:rPr lang="en-US" sz="2000" b="1" dirty="0"/>
              <a:t>your experience, what hampers readiness for correction? </a:t>
            </a:r>
            <a:endParaRPr lang="en-US" sz="2000" b="1" dirty="0" smtClean="0"/>
          </a:p>
          <a:p>
            <a:pPr marL="0" indent="0">
              <a:buNone/>
            </a:pPr>
            <a:endParaRPr lang="en-US" sz="2000" b="1" dirty="0" smtClean="0"/>
          </a:p>
          <a:p>
            <a:pPr marL="0" indent="0">
              <a:buNone/>
            </a:pPr>
            <a:r>
              <a:rPr lang="en-US" sz="2000" b="1" dirty="0" smtClean="0"/>
              <a:t>Is </a:t>
            </a:r>
            <a:r>
              <a:rPr lang="en-US" sz="2000" b="1" dirty="0"/>
              <a:t>it ignorance about facts, financial or otherwise? Is it ignorance about human behavior? </a:t>
            </a:r>
            <a:endParaRPr lang="en-US" sz="2000" b="1" dirty="0"/>
          </a:p>
          <a:p>
            <a:pPr marL="0" indent="0">
              <a:buNone/>
            </a:pPr>
            <a:endParaRPr lang="en-US" sz="2000" b="1" dirty="0" smtClean="0"/>
          </a:p>
          <a:p>
            <a:pPr marL="0" indent="0">
              <a:buNone/>
            </a:pPr>
            <a:r>
              <a:rPr lang="en-US" sz="2000" b="1" dirty="0" smtClean="0"/>
              <a:t>Is </a:t>
            </a:r>
            <a:r>
              <a:rPr lang="en-US" sz="2000" b="1" dirty="0"/>
              <a:t>it fear of change, such as a career change? </a:t>
            </a:r>
            <a:endParaRPr lang="en-US" sz="2000" b="1" dirty="0" smtClean="0"/>
          </a:p>
          <a:p>
            <a:pPr marL="0" indent="0">
              <a:buNone/>
            </a:pPr>
            <a:endParaRPr lang="en-US" sz="2000" b="1" dirty="0"/>
          </a:p>
          <a:p>
            <a:pPr marL="0" indent="0">
              <a:buNone/>
            </a:pPr>
            <a:r>
              <a:rPr lang="en-US" sz="2000" b="1" dirty="0" smtClean="0"/>
              <a:t>Is </a:t>
            </a:r>
            <a:r>
              <a:rPr lang="en-US" sz="2000" b="1" dirty="0"/>
              <a:t>it hunger, hampering self- control, as when using items from the mini-bar at a hotel? </a:t>
            </a:r>
            <a:endParaRPr lang="en-US" sz="2000" b="1" dirty="0" smtClean="0"/>
          </a:p>
          <a:p>
            <a:pPr marL="0" indent="0">
              <a:buNone/>
            </a:pPr>
            <a:endParaRPr lang="en-US" sz="2000" b="1" dirty="0" smtClean="0"/>
          </a:p>
          <a:p>
            <a:pPr marL="0" indent="0">
              <a:buNone/>
            </a:pPr>
            <a:r>
              <a:rPr lang="en-US" sz="2000" b="1" dirty="0" smtClean="0"/>
              <a:t>Is </a:t>
            </a:r>
            <a:r>
              <a:rPr lang="en-US" sz="2000" b="1" dirty="0"/>
              <a:t>it the effort required to use System 2, as when foregoing reading a contract?</a:t>
            </a:r>
          </a:p>
          <a:p>
            <a:endParaRPr lang="en-US" dirty="0"/>
          </a:p>
        </p:txBody>
      </p:sp>
    </p:spTree>
    <p:extLst>
      <p:ext uri="{BB962C8B-B14F-4D97-AF65-F5344CB8AC3E}">
        <p14:creationId xmlns:p14="http://schemas.microsoft.com/office/powerpoint/2010/main" val="21429382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p:txBody>
          <a:bodyPr>
            <a:normAutofit fontScale="92500" lnSpcReduction="20000"/>
          </a:bodyPr>
          <a:lstStyle/>
          <a:p>
            <a:pPr marL="0" indent="0">
              <a:buNone/>
            </a:pPr>
            <a:r>
              <a:rPr lang="en-US" sz="2600" b="1" dirty="0" smtClean="0"/>
              <a:t>Correction </a:t>
            </a:r>
            <a:r>
              <a:rPr lang="en-US" sz="2600" b="1" dirty="0"/>
              <a:t>by expertise</a:t>
            </a:r>
          </a:p>
          <a:p>
            <a:pPr marL="0" indent="0">
              <a:buNone/>
            </a:pPr>
            <a:endParaRPr lang="en-US" sz="2000" b="1" dirty="0" smtClean="0"/>
          </a:p>
          <a:p>
            <a:pPr marL="0" indent="0">
              <a:buNone/>
            </a:pPr>
            <a:r>
              <a:rPr lang="en-US" sz="2000" b="1" dirty="0" smtClean="0"/>
              <a:t>Store-brand </a:t>
            </a:r>
            <a:r>
              <a:rPr lang="en-US" sz="2000" b="1" dirty="0"/>
              <a:t>drugs are generic, costing less than national brands although generally equal in </a:t>
            </a:r>
            <a:r>
              <a:rPr lang="en-US" sz="2000" b="1" dirty="0" smtClean="0"/>
              <a:t>quality</a:t>
            </a:r>
          </a:p>
          <a:p>
            <a:pPr marL="0" indent="0">
              <a:buNone/>
            </a:pPr>
            <a:endParaRPr lang="en-US" sz="2000" b="1" dirty="0" smtClean="0"/>
          </a:p>
          <a:p>
            <a:pPr marL="0" indent="0">
              <a:buNone/>
            </a:pPr>
            <a:r>
              <a:rPr lang="en-US" sz="2000" b="1" dirty="0" smtClean="0"/>
              <a:t>Pharmacists </a:t>
            </a:r>
            <a:r>
              <a:rPr lang="en-US" sz="2000" b="1" dirty="0"/>
              <a:t>bought national-brand drugs less than 9% of the time while average consumers bought them 26% of the </a:t>
            </a:r>
            <a:r>
              <a:rPr lang="en-US" sz="2000" b="1" dirty="0" smtClean="0"/>
              <a:t>time</a:t>
            </a:r>
          </a:p>
          <a:p>
            <a:pPr marL="0" indent="0">
              <a:buNone/>
            </a:pPr>
            <a:endParaRPr lang="en-US" sz="2000" b="1" dirty="0" smtClean="0"/>
          </a:p>
          <a:p>
            <a:pPr marL="0" indent="0">
              <a:buNone/>
            </a:pPr>
            <a:r>
              <a:rPr lang="en-US" sz="2000" b="1" dirty="0" smtClean="0"/>
              <a:t>People </a:t>
            </a:r>
            <a:r>
              <a:rPr lang="en-US" sz="2000" b="1" dirty="0"/>
              <a:t>lacking college education were especially likely to buy national </a:t>
            </a:r>
            <a:r>
              <a:rPr lang="en-US" sz="2000" b="1" dirty="0" smtClean="0"/>
              <a:t>brands</a:t>
            </a:r>
          </a:p>
          <a:p>
            <a:pPr marL="0" indent="0">
              <a:buNone/>
            </a:pPr>
            <a:endParaRPr lang="en-US" sz="2000" b="1" dirty="0" smtClean="0"/>
          </a:p>
          <a:p>
            <a:pPr marL="0" indent="0">
              <a:buNone/>
            </a:pPr>
            <a:r>
              <a:rPr lang="en-US" sz="2000" b="1" dirty="0" smtClean="0"/>
              <a:t>Health-care </a:t>
            </a:r>
            <a:r>
              <a:rPr lang="en-US" sz="2000" b="1" dirty="0"/>
              <a:t>professionals -- including nurses and doctors -- were more likely to buy store brands than lawyers, who have the equivalent amount of education but not equal pharmaceutical </a:t>
            </a:r>
            <a:r>
              <a:rPr lang="en-US" sz="2000" b="1" dirty="0" smtClean="0"/>
              <a:t>expertise </a:t>
            </a:r>
            <a:endParaRPr lang="en-US" sz="2000" b="1" dirty="0"/>
          </a:p>
          <a:p>
            <a:pPr marL="0" indent="0">
              <a:buNone/>
            </a:pPr>
            <a:r>
              <a:rPr lang="en-US" sz="2000" b="1" dirty="0"/>
              <a:t>	</a:t>
            </a:r>
            <a:endParaRPr lang="en-US" sz="2000" dirty="0"/>
          </a:p>
        </p:txBody>
      </p:sp>
    </p:spTree>
    <p:extLst>
      <p:ext uri="{BB962C8B-B14F-4D97-AF65-F5344CB8AC3E}">
        <p14:creationId xmlns:p14="http://schemas.microsoft.com/office/powerpoint/2010/main" val="368811699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p:txBody>
          <a:bodyPr>
            <a:normAutofit/>
          </a:bodyPr>
          <a:lstStyle/>
          <a:p>
            <a:pPr marL="0" lvl="0" indent="0">
              <a:buNone/>
            </a:pPr>
            <a:r>
              <a:rPr lang="en-US" sz="2600" b="1" dirty="0" smtClean="0"/>
              <a:t>Correcting</a:t>
            </a:r>
            <a:r>
              <a:rPr lang="en-US" sz="2600" b="1" dirty="0"/>
              <a:t>, nudging, and mandating </a:t>
            </a:r>
            <a:endParaRPr lang="en-US" sz="2600" b="1" dirty="0" smtClean="0"/>
          </a:p>
          <a:p>
            <a:pPr marL="0" lvl="0" indent="0">
              <a:buNone/>
            </a:pPr>
            <a:endParaRPr lang="en-US" dirty="0"/>
          </a:p>
          <a:p>
            <a:pPr marL="0" lvl="0" indent="0">
              <a:buNone/>
            </a:pPr>
            <a:r>
              <a:rPr lang="en-US" sz="2000" b="1" dirty="0" smtClean="0"/>
              <a:t>What </a:t>
            </a:r>
            <a:r>
              <a:rPr lang="en-US" sz="2000" b="1" dirty="0"/>
              <a:t>are the differences between correcting, nudging, and mandating and how are they related to the differences between libertarianism, libertarian-paternalism, and paternalism?</a:t>
            </a:r>
          </a:p>
          <a:p>
            <a:pPr marL="0" indent="0">
              <a:buNone/>
            </a:pPr>
            <a:r>
              <a:rPr lang="en-US" sz="2000" b="1" dirty="0"/>
              <a:t> </a:t>
            </a:r>
          </a:p>
          <a:p>
            <a:pPr marL="0" lvl="0" indent="0">
              <a:buNone/>
            </a:pPr>
            <a:r>
              <a:rPr lang="en-US" sz="2000" b="1" dirty="0"/>
              <a:t>What are some examples of correcting, nudging, and mandating in finance and beyond it? (e.g., Correcting errors by teaching financial facts and human behavior, nudging toward healthy diets, mandating people away from illegal drugs)</a:t>
            </a:r>
          </a:p>
          <a:p>
            <a:pPr marL="0" indent="0">
              <a:buNone/>
            </a:pPr>
            <a:r>
              <a:rPr lang="en-US" sz="2000" b="1" dirty="0"/>
              <a:t> </a:t>
            </a:r>
          </a:p>
          <a:p>
            <a:endParaRPr lang="en-US" dirty="0"/>
          </a:p>
        </p:txBody>
      </p:sp>
    </p:spTree>
    <p:extLst>
      <p:ext uri="{BB962C8B-B14F-4D97-AF65-F5344CB8AC3E}">
        <p14:creationId xmlns:p14="http://schemas.microsoft.com/office/powerpoint/2010/main" val="2657628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r>
              <a:rPr lang="en-US" sz="2400" b="1" dirty="0">
                <a:latin typeface="Calibri" pitchFamily="34" charset="0"/>
                <a:cs typeface="Arial" pitchFamily="34" charset="0"/>
              </a:rPr>
              <a:t>Correcting Cognitive and Emotional Errors</a:t>
            </a:r>
            <a:br>
              <a:rPr lang="en-US" sz="2400" b="1" dirty="0">
                <a:latin typeface="Calibri" pitchFamily="34" charset="0"/>
                <a:cs typeface="Arial" pitchFamily="34" charset="0"/>
              </a:rPr>
            </a:br>
            <a:endParaRPr lang="en-US" sz="2400" dirty="0"/>
          </a:p>
        </p:txBody>
      </p:sp>
      <p:sp>
        <p:nvSpPr>
          <p:cNvPr id="3" name="Content Placeholder 2"/>
          <p:cNvSpPr>
            <a:spLocks noGrp="1"/>
          </p:cNvSpPr>
          <p:nvPr>
            <p:ph idx="1"/>
          </p:nvPr>
        </p:nvSpPr>
        <p:spPr/>
        <p:txBody>
          <a:bodyPr/>
          <a:lstStyle/>
          <a:p>
            <a:pPr marL="0" indent="0">
              <a:buNone/>
            </a:pPr>
            <a:endParaRPr lang="en-US" sz="2000" b="1" dirty="0" smtClean="0"/>
          </a:p>
          <a:p>
            <a:pPr marL="0" indent="0">
              <a:buNone/>
            </a:pPr>
            <a:r>
              <a:rPr lang="en-US" sz="2400" b="1" dirty="0"/>
              <a:t>Correction by expertise</a:t>
            </a:r>
          </a:p>
          <a:p>
            <a:pPr marL="0" indent="0">
              <a:buNone/>
            </a:pPr>
            <a:endParaRPr lang="en-US" sz="2000" b="1" dirty="0"/>
          </a:p>
          <a:p>
            <a:pPr marL="0" indent="0">
              <a:buNone/>
            </a:pPr>
            <a:r>
              <a:rPr lang="en-US" sz="2000" b="1" dirty="0" smtClean="0"/>
              <a:t>Two thirds of </a:t>
            </a:r>
            <a:r>
              <a:rPr lang="en-US" sz="2000" b="1" dirty="0"/>
              <a:t>finance professors </a:t>
            </a:r>
            <a:r>
              <a:rPr lang="en-US" sz="2000" b="1" dirty="0" smtClean="0"/>
              <a:t>choose </a:t>
            </a:r>
            <a:r>
              <a:rPr lang="en-US" sz="2000" b="1" dirty="0"/>
              <a:t>index funds that deliver market-matching </a:t>
            </a:r>
            <a:r>
              <a:rPr lang="en-US" sz="2000" b="1" dirty="0" smtClean="0"/>
              <a:t>returns </a:t>
            </a:r>
          </a:p>
          <a:p>
            <a:pPr marL="0" indent="0">
              <a:buNone/>
            </a:pPr>
            <a:endParaRPr lang="en-US" sz="2000" b="1" dirty="0" smtClean="0"/>
          </a:p>
          <a:p>
            <a:pPr marL="0" indent="0">
              <a:buNone/>
            </a:pPr>
            <a:r>
              <a:rPr lang="en-US" sz="2000" b="1" dirty="0" smtClean="0"/>
              <a:t>Most investors, however, choose active funds </a:t>
            </a:r>
            <a:r>
              <a:rPr lang="en-US" sz="2000" b="1" dirty="0"/>
              <a:t>that promise market-beating returns</a:t>
            </a:r>
          </a:p>
          <a:p>
            <a:pPr marL="0" indent="0">
              <a:buNone/>
            </a:pPr>
            <a:endParaRPr lang="en-US" sz="2000" b="1" dirty="0" smtClean="0"/>
          </a:p>
          <a:p>
            <a:pPr marL="0" indent="0">
              <a:buNone/>
            </a:pPr>
            <a:endParaRPr lang="en-US" sz="2000" b="1" dirty="0"/>
          </a:p>
        </p:txBody>
      </p:sp>
    </p:spTree>
    <p:extLst>
      <p:ext uri="{BB962C8B-B14F-4D97-AF65-F5344CB8AC3E}">
        <p14:creationId xmlns:p14="http://schemas.microsoft.com/office/powerpoint/2010/main" val="4681105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a:t/>
            </a:r>
            <a:br>
              <a:rPr lang="en-US" b="1" dirty="0"/>
            </a:br>
            <a:r>
              <a:rPr lang="en-US" sz="2700" b="1" dirty="0">
                <a:latin typeface="Calibri" pitchFamily="34" charset="0"/>
                <a:cs typeface="Arial" pitchFamily="34" charset="0"/>
              </a:rPr>
              <a:t>Correcting Cognitive and Emotional Errors</a:t>
            </a:r>
            <a:r>
              <a:rPr lang="en-US" b="1" dirty="0">
                <a:latin typeface="Calibri" pitchFamily="34" charset="0"/>
                <a:cs typeface="Arial" pitchFamily="34" charset="0"/>
              </a:rPr>
              <a:t/>
            </a:r>
            <a:br>
              <a:rPr lang="en-US" b="1" dirty="0">
                <a:latin typeface="Calibri" pitchFamily="34" charset="0"/>
                <a:cs typeface="Arial" pitchFamily="34" charset="0"/>
              </a:rPr>
            </a:br>
            <a:endParaRPr lang="en-US" dirty="0"/>
          </a:p>
        </p:txBody>
      </p:sp>
      <p:sp>
        <p:nvSpPr>
          <p:cNvPr id="3" name="Content Placeholder 2"/>
          <p:cNvSpPr>
            <a:spLocks noGrp="1"/>
          </p:cNvSpPr>
          <p:nvPr>
            <p:ph idx="1"/>
          </p:nvPr>
        </p:nvSpPr>
        <p:spPr/>
        <p:txBody>
          <a:bodyPr/>
          <a:lstStyle/>
          <a:p>
            <a:pPr marL="0" indent="0">
              <a:buNone/>
            </a:pPr>
            <a:r>
              <a:rPr lang="en-US" sz="2400" b="1" dirty="0"/>
              <a:t>Correction by expertise</a:t>
            </a:r>
          </a:p>
          <a:p>
            <a:pPr marL="0" lvl="0" indent="0">
              <a:buNone/>
            </a:pPr>
            <a:endParaRPr lang="en-US" dirty="0" smtClean="0"/>
          </a:p>
          <a:p>
            <a:pPr marL="0" lvl="0" indent="0">
              <a:buNone/>
            </a:pPr>
            <a:r>
              <a:rPr lang="en-US" sz="2000" b="1" dirty="0" smtClean="0"/>
              <a:t>How </a:t>
            </a:r>
            <a:r>
              <a:rPr lang="en-US" sz="2000" b="1" dirty="0"/>
              <a:t>do you know who’s an expert? </a:t>
            </a:r>
          </a:p>
          <a:p>
            <a:pPr marL="0" indent="0">
              <a:buNone/>
            </a:pPr>
            <a:endParaRPr lang="en-US" sz="2000" b="1" dirty="0" smtClean="0"/>
          </a:p>
          <a:p>
            <a:pPr marL="0" indent="0">
              <a:buNone/>
            </a:pPr>
            <a:r>
              <a:rPr lang="en-US" sz="2000" b="1" dirty="0" smtClean="0"/>
              <a:t>How </a:t>
            </a:r>
            <a:r>
              <a:rPr lang="en-US" sz="2000" b="1" dirty="0"/>
              <a:t>do you know who are good plumbers? </a:t>
            </a:r>
          </a:p>
          <a:p>
            <a:pPr marL="0" indent="0">
              <a:buNone/>
            </a:pPr>
            <a:endParaRPr lang="en-US" sz="2000" b="1" dirty="0" smtClean="0"/>
          </a:p>
          <a:p>
            <a:pPr marL="0" indent="0">
              <a:buNone/>
            </a:pPr>
            <a:r>
              <a:rPr lang="en-US" sz="2000" b="1" dirty="0" smtClean="0"/>
              <a:t>How </a:t>
            </a:r>
            <a:r>
              <a:rPr lang="en-US" sz="2000" b="1" dirty="0"/>
              <a:t>do you know who are good physicians? </a:t>
            </a:r>
          </a:p>
          <a:p>
            <a:pPr marL="0" indent="0">
              <a:buNone/>
            </a:pPr>
            <a:endParaRPr lang="en-US" sz="2000" b="1" dirty="0" smtClean="0"/>
          </a:p>
          <a:p>
            <a:pPr marL="0" indent="0">
              <a:buNone/>
            </a:pPr>
            <a:r>
              <a:rPr lang="en-US" sz="2000" b="1" dirty="0" smtClean="0"/>
              <a:t>How </a:t>
            </a:r>
            <a:r>
              <a:rPr lang="en-US" sz="2000" b="1" dirty="0"/>
              <a:t>do you know who are good financial advisers or money managers? </a:t>
            </a:r>
          </a:p>
          <a:p>
            <a:endParaRPr lang="en-US" dirty="0"/>
          </a:p>
        </p:txBody>
      </p:sp>
    </p:spTree>
    <p:extLst>
      <p:ext uri="{BB962C8B-B14F-4D97-AF65-F5344CB8AC3E}">
        <p14:creationId xmlns:p14="http://schemas.microsoft.com/office/powerpoint/2010/main" val="94081511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4316</TotalTime>
  <Words>5254</Words>
  <Application>Microsoft Office PowerPoint</Application>
  <PresentationFormat>On-screen Show (4:3)</PresentationFormat>
  <Paragraphs>571</Paragraphs>
  <Slides>70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70</vt:i4>
      </vt:variant>
    </vt:vector>
  </HeadingPairs>
  <TitlesOfParts>
    <vt:vector size="74" baseType="lpstr">
      <vt:lpstr>Arial</vt:lpstr>
      <vt:lpstr>Calibri</vt:lpstr>
      <vt:lpstr>Calibri Light</vt:lpstr>
      <vt:lpstr>Office Theme</vt:lpstr>
      <vt:lpstr>PowerPoint Presentation</vt:lpstr>
      <vt:lpstr>Correcting Cognitive and Emotional Errors </vt:lpstr>
      <vt:lpstr>Correcting Cognitive and Emotional Errors </vt:lpstr>
      <vt:lpstr>Correcting Cognitive and Emotional Errors </vt:lpstr>
      <vt:lpstr>Correcting Cognitive and Emotional Errors </vt:lpstr>
      <vt:lpstr>Correcting Cognitive and Emotional Errors </vt:lpstr>
      <vt:lpstr>Correcting Cognitive and Emotional Errors </vt:lpstr>
      <vt:lpstr>Correcting Cognitive and Emotional Errors </vt:lpstr>
      <vt:lpstr> Correcting Cognitive and Emotional Errors </vt:lpstr>
      <vt:lpstr>Correcting Cognitive and Emotional Errors </vt:lpstr>
      <vt:lpstr>Correcting Cognitive and Emotional Errors </vt:lpstr>
      <vt:lpstr>Correcting Cognitive and Emotional Errors </vt:lpstr>
      <vt:lpstr>Correcting Cognitive and Emotional Errors </vt:lpstr>
      <vt:lpstr>Correcting Cognitive and Emotional Errors </vt:lpstr>
      <vt:lpstr>Correcting Cognitive and Emotional Errors </vt:lpstr>
      <vt:lpstr>Correcting Cognitive and Emotional Errors </vt:lpstr>
      <vt:lpstr>Correcting Cognitive and Emotional Errors </vt:lpstr>
      <vt:lpstr>Correcting Cognitive and Emotional Errors </vt:lpstr>
      <vt:lpstr>Correcting Cognitive and Emotional Errors </vt:lpstr>
      <vt:lpstr>Correcting Cognitive and Emotional Errors  </vt:lpstr>
      <vt:lpstr>Correcting Cognitive and Emotional Errors </vt:lpstr>
      <vt:lpstr>Correcting Cognitive and Emotional Errors </vt:lpstr>
      <vt:lpstr>Correcting Cognitive and Emotional Errors </vt:lpstr>
      <vt:lpstr>Correcting Cognitive and Emotional Errors </vt:lpstr>
      <vt:lpstr>Correcting Cognitive and Emotional Errors </vt:lpstr>
      <vt:lpstr>Correcting Cognitive and Emotional Errors </vt:lpstr>
      <vt:lpstr>Correcting Cognitive and Emotional Errors </vt:lpstr>
      <vt:lpstr>Correcting Cognitive and Emotional Errors </vt:lpstr>
      <vt:lpstr>Correcting Cognitive and Emotional Errors </vt:lpstr>
      <vt:lpstr>Correcting Cognitive and Emotional Errors </vt:lpstr>
      <vt:lpstr>Correcting Cognitive and Emotional Errors </vt:lpstr>
      <vt:lpstr>Correcting Cognitive and Emotional Errors </vt:lpstr>
      <vt:lpstr>Correcting Cognitive and Emotional Errors </vt:lpstr>
      <vt:lpstr>Correcting Cognitive and Emotional Errors </vt:lpstr>
      <vt:lpstr>Correcting Cognitive and Emotional Errors </vt:lpstr>
      <vt:lpstr>Correcting Cognitive and Emotional Errors </vt:lpstr>
      <vt:lpstr>Correcting Cognitive and Emotional Errors </vt:lpstr>
      <vt:lpstr>Correcting Cognitive and Emotional Errors </vt:lpstr>
      <vt:lpstr>Correcting Cognitive and Emotional Errors </vt:lpstr>
      <vt:lpstr>Correcting Cognitive and Emotional Errors </vt:lpstr>
      <vt:lpstr>Correcting Cognitive and Emotional Errors </vt:lpstr>
      <vt:lpstr>Correcting Cognitive and Emotional Errors </vt:lpstr>
      <vt:lpstr>Correcting Cognitive and Emotional Errors </vt:lpstr>
      <vt:lpstr>Correcting Cognitive and Emotional Errors </vt:lpstr>
      <vt:lpstr>Correcting Cognitive and Emotional Errors </vt:lpstr>
      <vt:lpstr>Correcting Cognitive and Emotional Errors </vt:lpstr>
      <vt:lpstr>Correcting Cognitive and Emotional Errors </vt:lpstr>
      <vt:lpstr>Correcting Cognitive and Emotional Errors </vt:lpstr>
      <vt:lpstr>Correcting Cognitive and Emotional Errors </vt:lpstr>
      <vt:lpstr>Correcting Cognitive and Emotional Errors </vt:lpstr>
      <vt:lpstr>Correcting Cognitive and Emotional Errors </vt:lpstr>
      <vt:lpstr>Correcting Cognitive and Emotional Errors </vt:lpstr>
      <vt:lpstr>Correcting Cognitive and Emotional Errors </vt:lpstr>
      <vt:lpstr>Correcting Cognitive and Emotional Errors </vt:lpstr>
      <vt:lpstr>Correcting Cognitive and Emotional Errors </vt:lpstr>
      <vt:lpstr>Correcting Cognitive and Emotional Errors </vt:lpstr>
      <vt:lpstr>Correcting Cognitive and Emotional Errors </vt:lpstr>
      <vt:lpstr>Correcting Cognitive and Emotional Errors </vt:lpstr>
      <vt:lpstr>Correcting Cognitive and Emotional Errors </vt:lpstr>
      <vt:lpstr>Correcting Cognitive and Emotional Errors </vt:lpstr>
      <vt:lpstr>Correcting Cognitive and Emotional Errors </vt:lpstr>
      <vt:lpstr>Correcting Cognitive and Emotional Errors </vt:lpstr>
      <vt:lpstr>Correcting Cognitive and Emotional Errors </vt:lpstr>
      <vt:lpstr>Correcting Cognitive and Emotional Errors </vt:lpstr>
      <vt:lpstr>Correcting Cognitive and Emotional Errors </vt:lpstr>
      <vt:lpstr>Correcting Cognitive and Emotional Errors </vt:lpstr>
      <vt:lpstr>Correcting Cognitive and Emotional Errors </vt:lpstr>
      <vt:lpstr>Correcting Cognitive and Emotional Errors </vt:lpstr>
      <vt:lpstr>Correcting Cognitive and Emotional Errors </vt:lpstr>
      <vt:lpstr>Correcting Cognitive and Emotional Errors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Meir</dc:creator>
  <cp:lastModifiedBy>Meir</cp:lastModifiedBy>
  <cp:revision>62</cp:revision>
  <dcterms:created xsi:type="dcterms:W3CDTF">2016-09-29T16:05:35Z</dcterms:created>
  <dcterms:modified xsi:type="dcterms:W3CDTF">2016-10-02T16:02:27Z</dcterms:modified>
</cp:coreProperties>
</file>