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33"/>
  </p:notesMasterIdLst>
  <p:sldIdLst>
    <p:sldId id="256" r:id="rId2"/>
    <p:sldId id="259" r:id="rId3"/>
    <p:sldId id="386" r:id="rId4"/>
    <p:sldId id="388" r:id="rId5"/>
    <p:sldId id="389" r:id="rId6"/>
    <p:sldId id="330" r:id="rId7"/>
    <p:sldId id="382" r:id="rId8"/>
    <p:sldId id="328" r:id="rId9"/>
    <p:sldId id="298" r:id="rId10"/>
    <p:sldId id="371" r:id="rId11"/>
    <p:sldId id="363" r:id="rId12"/>
    <p:sldId id="361" r:id="rId13"/>
    <p:sldId id="290" r:id="rId14"/>
    <p:sldId id="311" r:id="rId15"/>
    <p:sldId id="287" r:id="rId16"/>
    <p:sldId id="352" r:id="rId17"/>
    <p:sldId id="291" r:id="rId18"/>
    <p:sldId id="364" r:id="rId19"/>
    <p:sldId id="338" r:id="rId20"/>
    <p:sldId id="339" r:id="rId21"/>
    <p:sldId id="374" r:id="rId22"/>
    <p:sldId id="357" r:id="rId23"/>
    <p:sldId id="373" r:id="rId24"/>
    <p:sldId id="336" r:id="rId25"/>
    <p:sldId id="337" r:id="rId26"/>
    <p:sldId id="350" r:id="rId27"/>
    <p:sldId id="351" r:id="rId28"/>
    <p:sldId id="381" r:id="rId29"/>
    <p:sldId id="283" r:id="rId30"/>
    <p:sldId id="324" r:id="rId31"/>
    <p:sldId id="38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3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7"/>
    <p:restoredTop sz="96405"/>
  </p:normalViewPr>
  <p:slideViewPr>
    <p:cSldViewPr>
      <p:cViewPr varScale="1">
        <p:scale>
          <a:sx n="126" d="100"/>
          <a:sy n="126" d="100"/>
        </p:scale>
        <p:origin x="104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932A29A-0B8D-0211-E6E9-F3FB8777E52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9875" name="Rectangle 3">
            <a:extLst>
              <a:ext uri="{FF2B5EF4-FFF2-40B4-BE49-F238E27FC236}">
                <a16:creationId xmlns:a16="http://schemas.microsoft.com/office/drawing/2014/main" id="{9EBC5C91-5583-2664-8A1D-5E7C620808D2}"/>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79876" name="Rectangle 4">
            <a:extLst>
              <a:ext uri="{FF2B5EF4-FFF2-40B4-BE49-F238E27FC236}">
                <a16:creationId xmlns:a16="http://schemas.microsoft.com/office/drawing/2014/main" id="{DF6D42A9-4D2C-1F13-FA64-FA8F3A2903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9877" name="Rectangle 5">
            <a:extLst>
              <a:ext uri="{FF2B5EF4-FFF2-40B4-BE49-F238E27FC236}">
                <a16:creationId xmlns:a16="http://schemas.microsoft.com/office/drawing/2014/main" id="{C0A51ED6-0116-F6C4-2D5B-FEB98300A040}"/>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a:extLst>
              <a:ext uri="{FF2B5EF4-FFF2-40B4-BE49-F238E27FC236}">
                <a16:creationId xmlns:a16="http://schemas.microsoft.com/office/drawing/2014/main" id="{EC4F542B-16F1-47FD-5EF8-A3135B8F80B1}"/>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9879" name="Rectangle 7">
            <a:extLst>
              <a:ext uri="{FF2B5EF4-FFF2-40B4-BE49-F238E27FC236}">
                <a16:creationId xmlns:a16="http://schemas.microsoft.com/office/drawing/2014/main" id="{026689F1-AC2F-CFC2-3868-2237F9D83E93}"/>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4A72106E-073B-5A43-90C4-3006DC6A24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9B147B4B-D1E5-5E0D-8B2A-0FBF033524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09848C-8406-3D45-A98D-2FF542EC6D76}" type="slidenum">
              <a:rPr lang="en-US" altLang="en-US" sz="1200"/>
              <a:pPr/>
              <a:t>1</a:t>
            </a:fld>
            <a:endParaRPr lang="en-US" altLang="en-US" sz="1200"/>
          </a:p>
        </p:txBody>
      </p:sp>
      <p:sp>
        <p:nvSpPr>
          <p:cNvPr id="80898" name="Rectangle 2">
            <a:extLst>
              <a:ext uri="{FF2B5EF4-FFF2-40B4-BE49-F238E27FC236}">
                <a16:creationId xmlns:a16="http://schemas.microsoft.com/office/drawing/2014/main" id="{EA97D518-4D37-FED7-8406-1899B39FC7B1}"/>
              </a:ext>
            </a:extLst>
          </p:cNvPr>
          <p:cNvSpPr>
            <a:spLocks noGrp="1" noRot="1" noChangeAspect="1" noChangeArrowheads="1" noTextEdit="1"/>
          </p:cNvSpPr>
          <p:nvPr>
            <p:ph type="sldImg"/>
          </p:nvPr>
        </p:nvSpPr>
        <p:spPr>
          <a:xfrm>
            <a:off x="1143000" y="900113"/>
            <a:ext cx="4572000" cy="3429000"/>
          </a:xfrm>
          <a:ln/>
          <a:extLst>
            <a:ext uri="{FAA26D3D-D897-4be2-8F04-BA451C77F1D7}">
              <ma14:placeholderFlag xmlns:ma14="http://schemas.microsoft.com/office/mac/drawingml/2011/main" xmlns="" val="1"/>
            </a:ext>
          </a:extLst>
        </p:spPr>
      </p:sp>
      <p:sp>
        <p:nvSpPr>
          <p:cNvPr id="15363" name="Rectangle 3">
            <a:extLst>
              <a:ext uri="{FF2B5EF4-FFF2-40B4-BE49-F238E27FC236}">
                <a16:creationId xmlns:a16="http://schemas.microsoft.com/office/drawing/2014/main" id="{6A57DCD3-7814-6BCE-B253-D34569E9A0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Thank you for joining us. 45 min for presentation, wine and discussion, and if time, view our website  and mention 2 most recent studies.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of </a:t>
            </a:r>
            <a:r>
              <a:rPr lang="en-US" dirty="0" err="1"/>
              <a:t>paris</a:t>
            </a:r>
            <a:r>
              <a:rPr lang="en-US" dirty="0"/>
              <a:t> is 1976 which </a:t>
            </a:r>
            <a:r>
              <a:rPr lang="en-US" dirty="0" err="1"/>
              <a:t>inc</a:t>
            </a:r>
            <a:r>
              <a:rPr lang="en-US" dirty="0"/>
              <a:t> # of wineries and opportunity.</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12</a:t>
            </a:fld>
            <a:endParaRPr lang="en-US" altLang="en-US"/>
          </a:p>
        </p:txBody>
      </p:sp>
    </p:spTree>
    <p:extLst>
      <p:ext uri="{BB962C8B-B14F-4D97-AF65-F5344CB8AC3E}">
        <p14:creationId xmlns:p14="http://schemas.microsoft.com/office/powerpoint/2010/main" val="178772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Zelma did harvest at Mondavi in 1970 and rapid rose to chief enologist but did not get stuck in the lab. Moved on to Simi as lead WM and then </a:t>
            </a:r>
            <a:r>
              <a:rPr lang="en-US" dirty="0" err="1"/>
              <a:t>Vp</a:t>
            </a:r>
            <a:r>
              <a:rPr lang="en-US" dirty="0"/>
              <a:t> at </a:t>
            </a:r>
            <a:r>
              <a:rPr lang="en-US" dirty="0" err="1"/>
              <a:t>Chandon</a:t>
            </a:r>
            <a:r>
              <a:rPr lang="en-US" dirty="0"/>
              <a:t> estates. In vintners hall of fame. Merry Edwards worked in the cellar(!), </a:t>
            </a:r>
            <a:r>
              <a:rPr lang="en-US" dirty="0" err="1"/>
              <a:t>est</a:t>
            </a:r>
            <a:r>
              <a:rPr lang="en-US" dirty="0"/>
              <a:t> own winery, also in  vintners hall of fame. Janssens chief of </a:t>
            </a:r>
            <a:r>
              <a:rPr lang="en-US" dirty="0" err="1"/>
              <a:t>wm</a:t>
            </a:r>
            <a:r>
              <a:rPr lang="en-US" dirty="0"/>
              <a:t> at Mondavi</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13</a:t>
            </a:fld>
            <a:endParaRPr lang="en-US" altLang="en-US"/>
          </a:p>
        </p:txBody>
      </p:sp>
    </p:spTree>
    <p:extLst>
      <p:ext uri="{BB962C8B-B14F-4D97-AF65-F5344CB8AC3E}">
        <p14:creationId xmlns:p14="http://schemas.microsoft.com/office/powerpoint/2010/main" val="255166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14</a:t>
            </a:fld>
            <a:endParaRPr lang="en-US" altLang="en-US"/>
          </a:p>
        </p:txBody>
      </p:sp>
    </p:spTree>
    <p:extLst>
      <p:ext uri="{BB962C8B-B14F-4D97-AF65-F5344CB8AC3E}">
        <p14:creationId xmlns:p14="http://schemas.microsoft.com/office/powerpoint/2010/main" val="418684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first female winemaker in California since prohibition.</a:t>
            </a:r>
            <a:r>
              <a:rPr lang="en-US" sz="1800" baseline="30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1965, first woman to graduate with a BS from UC Davis's premier program in Fermentation Science (now Viticulture and Enology).  After her graduation, </a:t>
            </a: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Graf gained experience working as a laboratory technician and assistant winemaker at several wineries.  In 1973 she was hired as the winemaker at Simi in Sonoma following a four-hour-long interview with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Andre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Tchelistcheff</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Simi’s consulting winemaker at the time. Graf was ably mentored by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Tchelistcheff</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throughout her time there.</a:t>
            </a:r>
            <a:r>
              <a:rPr lang="en-US" sz="2800" b="0" i="0" dirty="0">
                <a:solidFill>
                  <a:srgbClr val="000000"/>
                </a:solidFill>
                <a:effectLst/>
                <a:latin typeface="-webkit-standard"/>
              </a:rPr>
              <a:t> </a:t>
            </a:r>
            <a:r>
              <a:rPr lang="en-US" sz="4000" b="0" i="0" u="none" strike="noStrike" dirty="0" err="1">
                <a:solidFill>
                  <a:srgbClr val="202122"/>
                </a:solidFill>
                <a:effectLst/>
                <a:latin typeface="Arial" panose="020B0604020202020204" pitchFamily="34" charset="0"/>
              </a:rPr>
              <a:t>Tchelistcheff</a:t>
            </a:r>
            <a:r>
              <a:rPr lang="en-US" sz="4000" b="0" i="0" u="none" strike="noStrike" dirty="0">
                <a:solidFill>
                  <a:srgbClr val="202122"/>
                </a:solidFill>
                <a:effectLst/>
                <a:latin typeface="Arial" panose="020B0604020202020204" pitchFamily="34" charset="0"/>
              </a:rPr>
              <a:t> is most notable for his contributions toward defining the style of </a:t>
            </a:r>
            <a:r>
              <a:rPr lang="en-US" sz="4000" b="0" i="0" u="none" strike="noStrike" dirty="0">
                <a:effectLst/>
                <a:latin typeface="Arial" panose="020B0604020202020204" pitchFamily="34" charset="0"/>
              </a:rPr>
              <a:t>CA best wines</a:t>
            </a:r>
            <a:r>
              <a:rPr lang="en-US" sz="4000" b="0" i="0" u="none" strike="noStrike" dirty="0">
                <a:solidFill>
                  <a:srgbClr val="202122"/>
                </a:solidFill>
                <a:effectLst/>
                <a:latin typeface="Arial" panose="020B0604020202020204" pitchFamily="34" charset="0"/>
              </a:rPr>
              <a:t>, such as CS. Called the "dean of American winemakers. "</a:t>
            </a:r>
            <a:r>
              <a:rPr lang="en-US" sz="2800" b="0" i="0" dirty="0">
                <a:solidFill>
                  <a:srgbClr val="000000"/>
                </a:solidFill>
                <a:effectLst/>
                <a:latin typeface="-webkit-standard"/>
              </a:rPr>
              <a:t>Hannah Weinberger is the first recognized woman winemaker in California. After her husband's death in 1882, she became the first female winery owner and winemaker in Napa Valley. She ran the Weinberger winery until Prohibition laws closed it</a:t>
            </a: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15</a:t>
            </a:fld>
            <a:endParaRPr lang="en-US" altLang="en-US"/>
          </a:p>
        </p:txBody>
      </p:sp>
    </p:spTree>
    <p:extLst>
      <p:ext uri="{BB962C8B-B14F-4D97-AF65-F5344CB8AC3E}">
        <p14:creationId xmlns:p14="http://schemas.microsoft.com/office/powerpoint/2010/main" val="361699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EF831C"/>
              </a:buClr>
              <a:buSzTx/>
              <a:buFont typeface="Wingdings" pitchFamily="2" charset="2"/>
              <a:buChar char="v"/>
              <a:tabLst/>
              <a:defRPr/>
            </a:pPr>
            <a:r>
              <a:rPr lang="en-US" dirty="0"/>
              <a:t>Zelma Long (B.S. 1965; enrolled in UC Davis M.S. program 1970) Zelma did harvest at Mondavi in 1970 and rapid rose to chief enologist but did not get stuck in the lab. Moved on to Simi as lead WM and then </a:t>
            </a:r>
            <a:r>
              <a:rPr lang="en-US" dirty="0" err="1"/>
              <a:t>Vp</a:t>
            </a:r>
            <a:r>
              <a:rPr lang="en-US" dirty="0"/>
              <a:t> at </a:t>
            </a:r>
            <a:r>
              <a:rPr lang="en-US" dirty="0" err="1"/>
              <a:t>Chandon</a:t>
            </a:r>
            <a:r>
              <a:rPr lang="en-US" dirty="0"/>
              <a:t> estates. In vintners hall of fame. Merry Edwards, Queen of Pinot worked in the cellar(!), </a:t>
            </a:r>
            <a:r>
              <a:rPr lang="en-US" dirty="0" err="1"/>
              <a:t>est</a:t>
            </a:r>
            <a:r>
              <a:rPr lang="en-US" dirty="0"/>
              <a:t> own winery, also in  vintners hall of fame. Janssens chief of </a:t>
            </a:r>
            <a:r>
              <a:rPr lang="en-US" dirty="0" err="1"/>
              <a:t>wm</a:t>
            </a:r>
            <a:r>
              <a:rPr lang="en-US" dirty="0"/>
              <a:t> at Mondavi</a:t>
            </a:r>
          </a:p>
          <a:p>
            <a:pPr>
              <a:buClr>
                <a:srgbClr val="EF831C"/>
              </a:buClr>
              <a:buFont typeface="Wingdings" pitchFamily="2" charset="2"/>
              <a:buChar char="v"/>
            </a:pP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16</a:t>
            </a:fld>
            <a:endParaRPr lang="en-US" altLang="en-US"/>
          </a:p>
        </p:txBody>
      </p:sp>
    </p:spTree>
    <p:extLst>
      <p:ext uri="{BB962C8B-B14F-4D97-AF65-F5344CB8AC3E}">
        <p14:creationId xmlns:p14="http://schemas.microsoft.com/office/powerpoint/2010/main" val="98922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identified a total of 15. Crane </a:t>
            </a:r>
            <a:r>
              <a:rPr lang="en-US" b="0" i="0" u="none" strike="noStrike" dirty="0">
                <a:solidFill>
                  <a:srgbClr val="000000"/>
                </a:solidFill>
                <a:effectLst/>
                <a:latin typeface="-webkit-standard"/>
              </a:rPr>
              <a:t>founding winemaker and CEO at Domaine Carneros. Judgment of </a:t>
            </a:r>
            <a:r>
              <a:rPr lang="en-US" b="0" i="0" u="none" strike="noStrike" dirty="0" err="1">
                <a:solidFill>
                  <a:srgbClr val="000000"/>
                </a:solidFill>
                <a:effectLst/>
                <a:latin typeface="-webkit-standard"/>
              </a:rPr>
              <a:t>paris</a:t>
            </a:r>
            <a:r>
              <a:rPr lang="en-US" b="0" i="0" u="none" strike="noStrike" dirty="0">
                <a:solidFill>
                  <a:srgbClr val="000000"/>
                </a:solidFill>
                <a:effectLst/>
                <a:latin typeface="-webkit-standard"/>
              </a:rPr>
              <a:t> blind tasting of chardonnay and of CS from CA and </a:t>
            </a:r>
            <a:r>
              <a:rPr lang="en-US" b="0" i="0" u="none" strike="noStrike" dirty="0" err="1">
                <a:solidFill>
                  <a:srgbClr val="000000"/>
                </a:solidFill>
                <a:effectLst/>
                <a:latin typeface="-webkit-standard"/>
              </a:rPr>
              <a:t>fr</a:t>
            </a:r>
            <a:r>
              <a:rPr lang="en-US" b="0" i="0" u="none" strike="noStrike" dirty="0">
                <a:solidFill>
                  <a:srgbClr val="000000"/>
                </a:solidFill>
                <a:effectLst/>
                <a:latin typeface="-webkit-standard"/>
              </a:rPr>
              <a:t> Bordeaux.</a:t>
            </a: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17</a:t>
            </a:fld>
            <a:endParaRPr lang="en-US" altLang="en-US"/>
          </a:p>
        </p:txBody>
      </p:sp>
    </p:spTree>
    <p:extLst>
      <p:ext uri="{BB962C8B-B14F-4D97-AF65-F5344CB8AC3E}">
        <p14:creationId xmlns:p14="http://schemas.microsoft.com/office/powerpoint/2010/main" val="196671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study’s protocol</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18</a:t>
            </a:fld>
            <a:endParaRPr lang="en-US" altLang="en-US"/>
          </a:p>
        </p:txBody>
      </p:sp>
    </p:spTree>
    <p:extLst>
      <p:ext uri="{BB962C8B-B14F-4D97-AF65-F5344CB8AC3E}">
        <p14:creationId xmlns:p14="http://schemas.microsoft.com/office/powerpoint/2010/main" val="3453463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t>UC Davis is the premier program in V&amp;E</a:t>
            </a: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19</a:t>
            </a:fld>
            <a:endParaRPr lang="en-US" altLang="en-US"/>
          </a:p>
        </p:txBody>
      </p:sp>
    </p:spTree>
    <p:extLst>
      <p:ext uri="{BB962C8B-B14F-4D97-AF65-F5344CB8AC3E}">
        <p14:creationId xmlns:p14="http://schemas.microsoft.com/office/powerpoint/2010/main" val="3193323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common pathway regardless of wine region</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20</a:t>
            </a:fld>
            <a:endParaRPr lang="en-US" altLang="en-US"/>
          </a:p>
        </p:txBody>
      </p:sp>
    </p:spTree>
    <p:extLst>
      <p:ext uri="{BB962C8B-B14F-4D97-AF65-F5344CB8AC3E}">
        <p14:creationId xmlns:p14="http://schemas.microsoft.com/office/powerpoint/2010/main" val="753029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family pathways  in CA Prevalent in Italy, </a:t>
            </a:r>
            <a:r>
              <a:rPr lang="en-US" dirty="0" err="1"/>
              <a:t>spain</a:t>
            </a:r>
            <a:r>
              <a:rPr lang="en-US" dirty="0"/>
              <a:t>, and </a:t>
            </a:r>
            <a:r>
              <a:rPr lang="en-US" dirty="0" err="1"/>
              <a:t>france</a:t>
            </a: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21</a:t>
            </a:fld>
            <a:endParaRPr lang="en-US" altLang="en-US"/>
          </a:p>
        </p:txBody>
      </p:sp>
    </p:spTree>
    <p:extLst>
      <p:ext uri="{BB962C8B-B14F-4D97-AF65-F5344CB8AC3E}">
        <p14:creationId xmlns:p14="http://schemas.microsoft.com/office/powerpoint/2010/main" val="322061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06F836F-4418-9019-3BB0-AC3D8597BB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5E6175-E664-5F4C-A65E-0CCA1FE91FF8}" type="slidenum">
              <a:rPr lang="en-US" altLang="en-US" sz="1200"/>
              <a:pPr/>
              <a:t>2</a:t>
            </a:fld>
            <a:endParaRPr lang="en-US" altLang="en-US" sz="1200"/>
          </a:p>
        </p:txBody>
      </p:sp>
      <p:sp>
        <p:nvSpPr>
          <p:cNvPr id="81922" name="Rectangle 2">
            <a:extLst>
              <a:ext uri="{FF2B5EF4-FFF2-40B4-BE49-F238E27FC236}">
                <a16:creationId xmlns:a16="http://schemas.microsoft.com/office/drawing/2014/main" id="{1B8846E7-8092-DABD-7B92-74F95EA6FAEA}"/>
              </a:ext>
            </a:extLst>
          </p:cNvPr>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17411" name="Rectangle 3">
            <a:extLst>
              <a:ext uri="{FF2B5EF4-FFF2-40B4-BE49-F238E27FC236}">
                <a16:creationId xmlns:a16="http://schemas.microsoft.com/office/drawing/2014/main" id="{49A5A645-D131-22E5-5BBB-78969F25D6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Visibility takes many forms: naming who they are and where they produce their wine;. Perf. takes form of recognition in the field, positions held, wine quality.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22</a:t>
            </a:fld>
            <a:endParaRPr lang="en-US" altLang="en-US"/>
          </a:p>
        </p:txBody>
      </p:sp>
    </p:spTree>
    <p:extLst>
      <p:ext uri="{BB962C8B-B14F-4D97-AF65-F5344CB8AC3E}">
        <p14:creationId xmlns:p14="http://schemas.microsoft.com/office/powerpoint/2010/main" val="366709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6 women chef de caves</a:t>
            </a:r>
          </a:p>
          <a:p>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23</a:t>
            </a:fld>
            <a:endParaRPr lang="en-US" altLang="en-US"/>
          </a:p>
        </p:txBody>
      </p:sp>
    </p:spTree>
    <p:extLst>
      <p:ext uri="{BB962C8B-B14F-4D97-AF65-F5344CB8AC3E}">
        <p14:creationId xmlns:p14="http://schemas.microsoft.com/office/powerpoint/2010/main" val="730098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Odyssey we shared, WWM performance speaks for itself.  Want to take a minute to look at our efforts in this area. Following same idea of prop representation do annual tracking</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25</a:t>
            </a:fld>
            <a:endParaRPr lang="en-US" altLang="en-US"/>
          </a:p>
        </p:txBody>
      </p:sp>
    </p:spTree>
    <p:extLst>
      <p:ext uri="{BB962C8B-B14F-4D97-AF65-F5344CB8AC3E}">
        <p14:creationId xmlns:p14="http://schemas.microsoft.com/office/powerpoint/2010/main" val="2555225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Rene </a:t>
            </a:r>
            <a:r>
              <a:rPr lang="en-US" b="0" i="0" u="none" strike="noStrike" dirty="0">
                <a:solidFill>
                  <a:srgbClr val="000000"/>
                </a:solidFill>
                <a:effectLst/>
                <a:latin typeface="-webkit-standard"/>
              </a:rPr>
              <a:t>rose through the ranks from lab manager to enology manager, assistant winemaker and associate winemaker, and then in 2014 named the fourth winemaker in the four-decade history of Duckhorn Vineyards. Now VP for WM</a:t>
            </a: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27</a:t>
            </a:fld>
            <a:endParaRPr lang="en-US" altLang="en-US"/>
          </a:p>
        </p:txBody>
      </p:sp>
    </p:spTree>
    <p:extLst>
      <p:ext uri="{BB962C8B-B14F-4D97-AF65-F5344CB8AC3E}">
        <p14:creationId xmlns:p14="http://schemas.microsoft.com/office/powerpoint/2010/main" val="164120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07A19D9-0C86-E0CF-5475-D31FADB266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C05363-C592-F34D-AAAF-23452F909790}" type="slidenum">
              <a:rPr lang="en-US" altLang="en-US" sz="1200"/>
              <a:pPr/>
              <a:t>29</a:t>
            </a:fld>
            <a:endParaRPr lang="en-US" altLang="en-US" sz="1200"/>
          </a:p>
        </p:txBody>
      </p:sp>
      <p:sp>
        <p:nvSpPr>
          <p:cNvPr id="130050" name="Rectangle 2">
            <a:extLst>
              <a:ext uri="{FF2B5EF4-FFF2-40B4-BE49-F238E27FC236}">
                <a16:creationId xmlns:a16="http://schemas.microsoft.com/office/drawing/2014/main" id="{C3DD7A10-877C-5C78-D059-F0FABED4F840}"/>
              </a:ext>
            </a:extLst>
          </p:cNvPr>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5299" name="Rectangle 3">
            <a:extLst>
              <a:ext uri="{FF2B5EF4-FFF2-40B4-BE49-F238E27FC236}">
                <a16:creationId xmlns:a16="http://schemas.microsoft.com/office/drawing/2014/main" id="{F56618D5-57A9-B5CE-56B2-ADCB74D72C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Ive</a:t>
            </a:r>
            <a:r>
              <a:rPr lang="en-US" dirty="0"/>
              <a:t> </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30</a:t>
            </a:fld>
            <a:endParaRPr lang="en-US" altLang="en-US"/>
          </a:p>
        </p:txBody>
      </p:sp>
    </p:spTree>
    <p:extLst>
      <p:ext uri="{BB962C8B-B14F-4D97-AF65-F5344CB8AC3E}">
        <p14:creationId xmlns:p14="http://schemas.microsoft.com/office/powerpoint/2010/main" val="52105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Storybook winery jerry seps napa  </a:t>
            </a:r>
            <a:r>
              <a:rPr lang="en-US" dirty="0" err="1"/>
              <a:t>raf</a:t>
            </a:r>
            <a:r>
              <a:rPr lang="en-US" dirty="0"/>
              <a:t> winery Sonoma shelly and </a:t>
            </a:r>
            <a:r>
              <a:rPr lang="en-US" dirty="0" err="1"/>
              <a:t>dave</a:t>
            </a:r>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31</a:t>
            </a:fld>
            <a:endParaRPr lang="en-US" altLang="en-US"/>
          </a:p>
        </p:txBody>
      </p:sp>
    </p:spTree>
    <p:extLst>
      <p:ext uri="{BB962C8B-B14F-4D97-AF65-F5344CB8AC3E}">
        <p14:creationId xmlns:p14="http://schemas.microsoft.com/office/powerpoint/2010/main" val="283571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MS from UC Davis 1978</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3</a:t>
            </a:fld>
            <a:endParaRPr lang="en-US" altLang="en-US"/>
          </a:p>
        </p:txBody>
      </p:sp>
    </p:spTree>
    <p:extLst>
      <p:ext uri="{BB962C8B-B14F-4D97-AF65-F5344CB8AC3E}">
        <p14:creationId xmlns:p14="http://schemas.microsoft.com/office/powerpoint/2010/main" val="355038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provide context for talk. Lab position traditionally offered to women with science </a:t>
            </a:r>
            <a:r>
              <a:rPr lang="en-US" dirty="0" err="1"/>
              <a:t>backgrd</a:t>
            </a:r>
            <a:r>
              <a:rPr lang="en-US" dirty="0"/>
              <a:t>. Way to get foot in door but danger of getting stuck in lab. Cellar exp more </a:t>
            </a:r>
            <a:r>
              <a:rPr lang="en-US" dirty="0" err="1"/>
              <a:t>difficutl</a:t>
            </a:r>
            <a:r>
              <a:rPr lang="en-US" dirty="0"/>
              <a:t> for women to get access due to gender stereotypes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5</a:t>
            </a:fld>
            <a:endParaRPr lang="en-US" altLang="en-US"/>
          </a:p>
        </p:txBody>
      </p:sp>
    </p:spTree>
    <p:extLst>
      <p:ext uri="{BB962C8B-B14F-4D97-AF65-F5344CB8AC3E}">
        <p14:creationId xmlns:p14="http://schemas.microsoft.com/office/powerpoint/2010/main" val="252126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2022 data 4807 wineries;  in 2024 over 70% of the wineries prod less that 5000 cases (very small) or less than 1000 (limited prod, 50%) )More wineries in napa or Sonoma than in State of WA or state of OR</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6</a:t>
            </a:fld>
            <a:endParaRPr lang="en-US" altLang="en-US"/>
          </a:p>
        </p:txBody>
      </p:sp>
    </p:spTree>
    <p:extLst>
      <p:ext uri="{BB962C8B-B14F-4D97-AF65-F5344CB8AC3E}">
        <p14:creationId xmlns:p14="http://schemas.microsoft.com/office/powerpoint/2010/main" val="420221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Lead WM: Person who has primary responsibility for the winemaking</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8</a:t>
            </a:fld>
            <a:endParaRPr lang="en-US" altLang="en-US"/>
          </a:p>
        </p:txBody>
      </p:sp>
    </p:spTree>
    <p:extLst>
      <p:ext uri="{BB962C8B-B14F-4D97-AF65-F5344CB8AC3E}">
        <p14:creationId xmlns:p14="http://schemas.microsoft.com/office/powerpoint/2010/main" val="302127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Davis is the premier program in CA and one of those  internationally  in V&amp;E</a:t>
            </a:r>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9</a:t>
            </a:fld>
            <a:endParaRPr lang="en-US" altLang="en-US"/>
          </a:p>
        </p:txBody>
      </p:sp>
    </p:spTree>
    <p:extLst>
      <p:ext uri="{BB962C8B-B14F-4D97-AF65-F5344CB8AC3E}">
        <p14:creationId xmlns:p14="http://schemas.microsoft.com/office/powerpoint/2010/main" val="257309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10</a:t>
            </a:fld>
            <a:endParaRPr lang="en-US" altLang="en-US"/>
          </a:p>
        </p:txBody>
      </p:sp>
    </p:spTree>
    <p:extLst>
      <p:ext uri="{BB962C8B-B14F-4D97-AF65-F5344CB8AC3E}">
        <p14:creationId xmlns:p14="http://schemas.microsoft.com/office/powerpoint/2010/main" val="336398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2106E-073B-5A43-90C4-3006DC6A24DE}" type="slidenum">
              <a:rPr lang="en-US" altLang="en-US" smtClean="0"/>
              <a:pPr/>
              <a:t>11</a:t>
            </a:fld>
            <a:endParaRPr lang="en-US" altLang="en-US"/>
          </a:p>
        </p:txBody>
      </p:sp>
    </p:spTree>
    <p:extLst>
      <p:ext uri="{BB962C8B-B14F-4D97-AF65-F5344CB8AC3E}">
        <p14:creationId xmlns:p14="http://schemas.microsoft.com/office/powerpoint/2010/main" val="174471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2286000"/>
            <a:ext cx="7772400" cy="1143000"/>
          </a:xfrm>
        </p:spPr>
        <p:txBody>
          <a:bodyPr/>
          <a:lstStyle>
            <a:lvl1pPr algn="ctr">
              <a:defRPr/>
            </a:lvl1pPr>
          </a:lstStyle>
          <a:p>
            <a:pPr lvl="0"/>
            <a:r>
              <a:rPr lang="en-US" noProof="0"/>
              <a:t>Click to edit Master title style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 name="Rectangle 4">
            <a:extLst>
              <a:ext uri="{FF2B5EF4-FFF2-40B4-BE49-F238E27FC236}">
                <a16:creationId xmlns:a16="http://schemas.microsoft.com/office/drawing/2014/main" id="{C2FC83D3-E9B8-5136-EAB9-BE9B97FBEC5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1CE31D3-D9C0-1482-5277-F84A54A99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5E33687-EC67-40FF-7D2B-192B9C6BE821}"/>
              </a:ext>
            </a:extLst>
          </p:cNvPr>
          <p:cNvSpPr>
            <a:spLocks noGrp="1" noChangeArrowheads="1"/>
          </p:cNvSpPr>
          <p:nvPr>
            <p:ph type="sldNum" sz="quarter" idx="12"/>
          </p:nvPr>
        </p:nvSpPr>
        <p:spPr>
          <a:ln/>
        </p:spPr>
        <p:txBody>
          <a:bodyPr/>
          <a:lstStyle>
            <a:lvl1pPr>
              <a:defRPr/>
            </a:lvl1pPr>
          </a:lstStyle>
          <a:p>
            <a:fld id="{EFA40911-625C-2148-8F33-D6B76131BB2D}" type="slidenum">
              <a:rPr lang="en-US" altLang="en-US"/>
              <a:pPr/>
              <a:t>‹#›</a:t>
            </a:fld>
            <a:endParaRPr lang="en-US" altLang="en-US"/>
          </a:p>
        </p:txBody>
      </p:sp>
    </p:spTree>
    <p:extLst>
      <p:ext uri="{BB962C8B-B14F-4D97-AF65-F5344CB8AC3E}">
        <p14:creationId xmlns:p14="http://schemas.microsoft.com/office/powerpoint/2010/main" val="24730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DED008-1ECD-0E52-1C29-0CE7E51220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8E29F5-09D7-3DD5-3407-2D90DDE24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55DA5C-ED36-9E46-A48E-881BBD286141}"/>
              </a:ext>
            </a:extLst>
          </p:cNvPr>
          <p:cNvSpPr>
            <a:spLocks noGrp="1" noChangeArrowheads="1"/>
          </p:cNvSpPr>
          <p:nvPr>
            <p:ph type="sldNum" sz="quarter" idx="12"/>
          </p:nvPr>
        </p:nvSpPr>
        <p:spPr>
          <a:ln/>
        </p:spPr>
        <p:txBody>
          <a:bodyPr/>
          <a:lstStyle>
            <a:lvl1pPr>
              <a:defRPr/>
            </a:lvl1pPr>
          </a:lstStyle>
          <a:p>
            <a:fld id="{39E4AF42-9BB9-294D-8A27-A0507DBDB6F7}" type="slidenum">
              <a:rPr lang="en-US" altLang="en-US"/>
              <a:pPr/>
              <a:t>‹#›</a:t>
            </a:fld>
            <a:endParaRPr lang="en-US" altLang="en-US"/>
          </a:p>
        </p:txBody>
      </p:sp>
    </p:spTree>
    <p:extLst>
      <p:ext uri="{BB962C8B-B14F-4D97-AF65-F5344CB8AC3E}">
        <p14:creationId xmlns:p14="http://schemas.microsoft.com/office/powerpoint/2010/main" val="236119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071DD2-62AE-AB32-B028-AD28FB8077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9BC45E-F735-16D5-4714-6B1B95A11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443DEE-724C-88D9-6F17-F8873BB53D99}"/>
              </a:ext>
            </a:extLst>
          </p:cNvPr>
          <p:cNvSpPr>
            <a:spLocks noGrp="1" noChangeArrowheads="1"/>
          </p:cNvSpPr>
          <p:nvPr>
            <p:ph type="sldNum" sz="quarter" idx="12"/>
          </p:nvPr>
        </p:nvSpPr>
        <p:spPr>
          <a:ln/>
        </p:spPr>
        <p:txBody>
          <a:bodyPr/>
          <a:lstStyle>
            <a:lvl1pPr>
              <a:defRPr/>
            </a:lvl1pPr>
          </a:lstStyle>
          <a:p>
            <a:fld id="{A2341232-0941-5449-9B48-AD3C1C45DDE9}" type="slidenum">
              <a:rPr lang="en-US" altLang="en-US"/>
              <a:pPr/>
              <a:t>‹#›</a:t>
            </a:fld>
            <a:endParaRPr lang="en-US" altLang="en-US"/>
          </a:p>
        </p:txBody>
      </p:sp>
    </p:spTree>
    <p:extLst>
      <p:ext uri="{BB962C8B-B14F-4D97-AF65-F5344CB8AC3E}">
        <p14:creationId xmlns:p14="http://schemas.microsoft.com/office/powerpoint/2010/main" val="18131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FFE7B3A-A529-BE47-B82C-49771DED3251}"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06D90-E186-6740-A3A7-AF79CD02A3B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2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ED0BF9-974F-C8E5-A276-54BF6127DD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968F18-E5B6-F0DC-B199-7A730CA9A2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F2CB17-9E1B-41B2-7B27-84D7EBCAAAF6}"/>
              </a:ext>
            </a:extLst>
          </p:cNvPr>
          <p:cNvSpPr>
            <a:spLocks noGrp="1" noChangeArrowheads="1"/>
          </p:cNvSpPr>
          <p:nvPr>
            <p:ph type="sldNum" sz="quarter" idx="12"/>
          </p:nvPr>
        </p:nvSpPr>
        <p:spPr>
          <a:ln/>
        </p:spPr>
        <p:txBody>
          <a:bodyPr/>
          <a:lstStyle>
            <a:lvl1pPr>
              <a:defRPr/>
            </a:lvl1pPr>
          </a:lstStyle>
          <a:p>
            <a:fld id="{C8DE0AE4-D38D-194D-96E3-D0B0421FCE89}" type="slidenum">
              <a:rPr lang="en-US" altLang="en-US"/>
              <a:pPr/>
              <a:t>‹#›</a:t>
            </a:fld>
            <a:endParaRPr lang="en-US" altLang="en-US"/>
          </a:p>
        </p:txBody>
      </p:sp>
    </p:spTree>
    <p:extLst>
      <p:ext uri="{BB962C8B-B14F-4D97-AF65-F5344CB8AC3E}">
        <p14:creationId xmlns:p14="http://schemas.microsoft.com/office/powerpoint/2010/main" val="424269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1442FE-1871-7A31-9AC0-07174D0ED4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E69399-1752-C05D-4E8E-55ECF9C64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E13CF7-4A82-F630-6F69-D01087E9218C}"/>
              </a:ext>
            </a:extLst>
          </p:cNvPr>
          <p:cNvSpPr>
            <a:spLocks noGrp="1" noChangeArrowheads="1"/>
          </p:cNvSpPr>
          <p:nvPr>
            <p:ph type="sldNum" sz="quarter" idx="12"/>
          </p:nvPr>
        </p:nvSpPr>
        <p:spPr>
          <a:ln/>
        </p:spPr>
        <p:txBody>
          <a:bodyPr/>
          <a:lstStyle>
            <a:lvl1pPr>
              <a:defRPr/>
            </a:lvl1pPr>
          </a:lstStyle>
          <a:p>
            <a:fld id="{06DCDF68-66A2-F243-BF3B-968191FA2DB7}" type="slidenum">
              <a:rPr lang="en-US" altLang="en-US"/>
              <a:pPr/>
              <a:t>‹#›</a:t>
            </a:fld>
            <a:endParaRPr lang="en-US" altLang="en-US"/>
          </a:p>
        </p:txBody>
      </p:sp>
    </p:spTree>
    <p:extLst>
      <p:ext uri="{BB962C8B-B14F-4D97-AF65-F5344CB8AC3E}">
        <p14:creationId xmlns:p14="http://schemas.microsoft.com/office/powerpoint/2010/main" val="288634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455B58B-12C6-0D36-FAEA-8FF7808CCA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F6A361-CB0B-2198-988B-D5D531AAFE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B7509D-2029-041E-FF13-48B2083BA003}"/>
              </a:ext>
            </a:extLst>
          </p:cNvPr>
          <p:cNvSpPr>
            <a:spLocks noGrp="1" noChangeArrowheads="1"/>
          </p:cNvSpPr>
          <p:nvPr>
            <p:ph type="sldNum" sz="quarter" idx="12"/>
          </p:nvPr>
        </p:nvSpPr>
        <p:spPr>
          <a:ln/>
        </p:spPr>
        <p:txBody>
          <a:bodyPr/>
          <a:lstStyle>
            <a:lvl1pPr>
              <a:defRPr/>
            </a:lvl1pPr>
          </a:lstStyle>
          <a:p>
            <a:fld id="{527286AA-0465-5F44-86B1-33A7B4104BC2}" type="slidenum">
              <a:rPr lang="en-US" altLang="en-US"/>
              <a:pPr/>
              <a:t>‹#›</a:t>
            </a:fld>
            <a:endParaRPr lang="en-US" altLang="en-US"/>
          </a:p>
        </p:txBody>
      </p:sp>
    </p:spTree>
    <p:extLst>
      <p:ext uri="{BB962C8B-B14F-4D97-AF65-F5344CB8AC3E}">
        <p14:creationId xmlns:p14="http://schemas.microsoft.com/office/powerpoint/2010/main" val="112808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7EFA96-48A4-E8FB-3627-8F434DD503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2CE9E41-32FA-1ED6-37C0-8D3B0E112A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CB2D9E6-AE07-4C1F-B735-6AE01344FD35}"/>
              </a:ext>
            </a:extLst>
          </p:cNvPr>
          <p:cNvSpPr>
            <a:spLocks noGrp="1" noChangeArrowheads="1"/>
          </p:cNvSpPr>
          <p:nvPr>
            <p:ph type="sldNum" sz="quarter" idx="12"/>
          </p:nvPr>
        </p:nvSpPr>
        <p:spPr>
          <a:ln/>
        </p:spPr>
        <p:txBody>
          <a:bodyPr/>
          <a:lstStyle>
            <a:lvl1pPr>
              <a:defRPr/>
            </a:lvl1pPr>
          </a:lstStyle>
          <a:p>
            <a:fld id="{03B1BBF7-81CD-064A-BF08-FDF3461093F8}" type="slidenum">
              <a:rPr lang="en-US" altLang="en-US"/>
              <a:pPr/>
              <a:t>‹#›</a:t>
            </a:fld>
            <a:endParaRPr lang="en-US" altLang="en-US"/>
          </a:p>
        </p:txBody>
      </p:sp>
    </p:spTree>
    <p:extLst>
      <p:ext uri="{BB962C8B-B14F-4D97-AF65-F5344CB8AC3E}">
        <p14:creationId xmlns:p14="http://schemas.microsoft.com/office/powerpoint/2010/main" val="267436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E4C5C7-67D3-B3A7-3537-B0E42EA4AD9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A9FA2C-4BAE-EE11-146A-5CCBDDC7D4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F9148B0-9E84-9DFA-1D8D-26EF39195B35}"/>
              </a:ext>
            </a:extLst>
          </p:cNvPr>
          <p:cNvSpPr>
            <a:spLocks noGrp="1" noChangeArrowheads="1"/>
          </p:cNvSpPr>
          <p:nvPr>
            <p:ph type="sldNum" sz="quarter" idx="12"/>
          </p:nvPr>
        </p:nvSpPr>
        <p:spPr>
          <a:ln/>
        </p:spPr>
        <p:txBody>
          <a:bodyPr/>
          <a:lstStyle>
            <a:lvl1pPr>
              <a:defRPr/>
            </a:lvl1pPr>
          </a:lstStyle>
          <a:p>
            <a:fld id="{0DE316D8-F8FE-B54D-8F23-B6338F64AB15}" type="slidenum">
              <a:rPr lang="en-US" altLang="en-US"/>
              <a:pPr/>
              <a:t>‹#›</a:t>
            </a:fld>
            <a:endParaRPr lang="en-US" altLang="en-US"/>
          </a:p>
        </p:txBody>
      </p:sp>
    </p:spTree>
    <p:extLst>
      <p:ext uri="{BB962C8B-B14F-4D97-AF65-F5344CB8AC3E}">
        <p14:creationId xmlns:p14="http://schemas.microsoft.com/office/powerpoint/2010/main" val="273300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0C3349-8033-E8AF-D696-43168DF4A4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47D079A-732B-1FB4-6F60-A01BED91D6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6B0ACEB-8DE5-C245-7E45-5FBBD0752E96}"/>
              </a:ext>
            </a:extLst>
          </p:cNvPr>
          <p:cNvSpPr>
            <a:spLocks noGrp="1" noChangeArrowheads="1"/>
          </p:cNvSpPr>
          <p:nvPr>
            <p:ph type="sldNum" sz="quarter" idx="12"/>
          </p:nvPr>
        </p:nvSpPr>
        <p:spPr>
          <a:ln/>
        </p:spPr>
        <p:txBody>
          <a:bodyPr/>
          <a:lstStyle>
            <a:lvl1pPr>
              <a:defRPr/>
            </a:lvl1pPr>
          </a:lstStyle>
          <a:p>
            <a:fld id="{070400FE-D0C5-784A-A314-CFF00A7418C8}" type="slidenum">
              <a:rPr lang="en-US" altLang="en-US"/>
              <a:pPr/>
              <a:t>‹#›</a:t>
            </a:fld>
            <a:endParaRPr lang="en-US" altLang="en-US"/>
          </a:p>
        </p:txBody>
      </p:sp>
    </p:spTree>
    <p:extLst>
      <p:ext uri="{BB962C8B-B14F-4D97-AF65-F5344CB8AC3E}">
        <p14:creationId xmlns:p14="http://schemas.microsoft.com/office/powerpoint/2010/main" val="332977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A05FA4-8B56-D709-4112-3BD0156AA9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7AB585-C39A-2784-551F-F5BA00A77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96D1C7-1C1F-AC2D-A11A-9AE25DF251D8}"/>
              </a:ext>
            </a:extLst>
          </p:cNvPr>
          <p:cNvSpPr>
            <a:spLocks noGrp="1" noChangeArrowheads="1"/>
          </p:cNvSpPr>
          <p:nvPr>
            <p:ph type="sldNum" sz="quarter" idx="12"/>
          </p:nvPr>
        </p:nvSpPr>
        <p:spPr>
          <a:ln/>
        </p:spPr>
        <p:txBody>
          <a:bodyPr/>
          <a:lstStyle>
            <a:lvl1pPr>
              <a:defRPr/>
            </a:lvl1pPr>
          </a:lstStyle>
          <a:p>
            <a:fld id="{04116917-F474-C842-B42E-1B4CA8503037}" type="slidenum">
              <a:rPr lang="en-US" altLang="en-US"/>
              <a:pPr/>
              <a:t>‹#›</a:t>
            </a:fld>
            <a:endParaRPr lang="en-US" altLang="en-US"/>
          </a:p>
        </p:txBody>
      </p:sp>
    </p:spTree>
    <p:extLst>
      <p:ext uri="{BB962C8B-B14F-4D97-AF65-F5344CB8AC3E}">
        <p14:creationId xmlns:p14="http://schemas.microsoft.com/office/powerpoint/2010/main" val="214860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3C9D93-89C2-B101-8F50-F758A64F4E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39BD99-B3DE-E88F-C6B7-AE3A4BE80B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9F600F-230A-83E4-EB06-5F6D2ADA6DE5}"/>
              </a:ext>
            </a:extLst>
          </p:cNvPr>
          <p:cNvSpPr>
            <a:spLocks noGrp="1" noChangeArrowheads="1"/>
          </p:cNvSpPr>
          <p:nvPr>
            <p:ph type="sldNum" sz="quarter" idx="12"/>
          </p:nvPr>
        </p:nvSpPr>
        <p:spPr>
          <a:ln/>
        </p:spPr>
        <p:txBody>
          <a:bodyPr/>
          <a:lstStyle>
            <a:lvl1pPr>
              <a:defRPr/>
            </a:lvl1pPr>
          </a:lstStyle>
          <a:p>
            <a:fld id="{788D0BA4-6FDE-764C-ADD4-98FB9F6CCC8D}" type="slidenum">
              <a:rPr lang="en-US" altLang="en-US"/>
              <a:pPr/>
              <a:t>‹#›</a:t>
            </a:fld>
            <a:endParaRPr lang="en-US" altLang="en-US"/>
          </a:p>
        </p:txBody>
      </p:sp>
    </p:spTree>
    <p:extLst>
      <p:ext uri="{BB962C8B-B14F-4D97-AF65-F5344CB8AC3E}">
        <p14:creationId xmlns:p14="http://schemas.microsoft.com/office/powerpoint/2010/main" val="3378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79A982D-8AD3-5F74-9E4D-022DA9A032B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9635" name="Rectangle 3">
            <a:extLst>
              <a:ext uri="{FF2B5EF4-FFF2-40B4-BE49-F238E27FC236}">
                <a16:creationId xmlns:a16="http://schemas.microsoft.com/office/drawing/2014/main" id="{81BC9B29-8973-1E0B-27AE-2E65E860183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36" name="Rectangle 4">
            <a:extLst>
              <a:ext uri="{FF2B5EF4-FFF2-40B4-BE49-F238E27FC236}">
                <a16:creationId xmlns:a16="http://schemas.microsoft.com/office/drawing/2014/main" id="{9918D752-E248-AC0F-48E4-FB463AC2F82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defRPr>
            </a:lvl1pPr>
          </a:lstStyle>
          <a:p>
            <a:pPr>
              <a:defRPr/>
            </a:pPr>
            <a:endParaRPr lang="en-US"/>
          </a:p>
        </p:txBody>
      </p:sp>
      <p:sp>
        <p:nvSpPr>
          <p:cNvPr id="69637" name="Rectangle 5">
            <a:extLst>
              <a:ext uri="{FF2B5EF4-FFF2-40B4-BE49-F238E27FC236}">
                <a16:creationId xmlns:a16="http://schemas.microsoft.com/office/drawing/2014/main" id="{46BA3390-8981-1522-325D-44A7F760E28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defRPr>
            </a:lvl1pPr>
          </a:lstStyle>
          <a:p>
            <a:pPr>
              <a:defRPr/>
            </a:pPr>
            <a:endParaRPr lang="en-US"/>
          </a:p>
        </p:txBody>
      </p:sp>
      <p:sp>
        <p:nvSpPr>
          <p:cNvPr id="69638" name="Rectangle 6">
            <a:extLst>
              <a:ext uri="{FF2B5EF4-FFF2-40B4-BE49-F238E27FC236}">
                <a16:creationId xmlns:a16="http://schemas.microsoft.com/office/drawing/2014/main" id="{DE500B63-AF61-CAD9-560A-57ADA3E5979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rebuchet MS" panose="020B0703020202090204" pitchFamily="34" charset="0"/>
              </a:defRPr>
            </a:lvl1pPr>
          </a:lstStyle>
          <a:p>
            <a:fld id="{2FCEA2C3-4315-9F4E-BD11-074D6D6A93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bpages.scu.edu/womenwinemake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1B95F85-C604-0A7B-459B-EAFCACD321A3}"/>
              </a:ext>
            </a:extLst>
          </p:cNvPr>
          <p:cNvSpPr>
            <a:spLocks noGrp="1" noChangeArrowheads="1"/>
          </p:cNvSpPr>
          <p:nvPr>
            <p:ph type="ctrTitle"/>
          </p:nvPr>
        </p:nvSpPr>
        <p:spPr>
          <a:xfrm>
            <a:off x="685800" y="1600200"/>
            <a:ext cx="7391400" cy="1828800"/>
          </a:xfrm>
        </p:spPr>
        <p:txBody>
          <a:bodyPr/>
          <a:lstStyle/>
          <a:p>
            <a:pPr eaLnBrk="1" hangingPunct="1">
              <a:defRPr/>
            </a:pPr>
            <a:br>
              <a:rPr lang="en-US" b="0" i="0" dirty="0">
                <a:solidFill>
                  <a:srgbClr val="212529"/>
                </a:solidFill>
                <a:effectLst/>
                <a:latin typeface="Trade Gothic W01 Bold_2"/>
              </a:rPr>
            </a:br>
            <a:r>
              <a:rPr lang="en-US" b="1" i="0" dirty="0">
                <a:solidFill>
                  <a:srgbClr val="EF831C"/>
                </a:solidFill>
                <a:effectLst/>
                <a:latin typeface="Trade Gothic W01 Bold_2"/>
              </a:rPr>
              <a:t>Women Winemakers of California and Beyond</a:t>
            </a:r>
            <a:br>
              <a:rPr lang="en-US" b="1" dirty="0">
                <a:solidFill>
                  <a:schemeClr val="accent2"/>
                </a:solidFill>
              </a:rPr>
            </a:br>
            <a:endParaRPr lang="en-US" b="1" dirty="0">
              <a:solidFill>
                <a:schemeClr val="tx1"/>
              </a:solidFill>
            </a:endParaRPr>
          </a:p>
        </p:txBody>
      </p:sp>
      <p:sp>
        <p:nvSpPr>
          <p:cNvPr id="2051" name="Rectangle 3">
            <a:extLst>
              <a:ext uri="{FF2B5EF4-FFF2-40B4-BE49-F238E27FC236}">
                <a16:creationId xmlns:a16="http://schemas.microsoft.com/office/drawing/2014/main" id="{86532223-D552-80A7-00CA-8F7CFE26D979}"/>
              </a:ext>
            </a:extLst>
          </p:cNvPr>
          <p:cNvSpPr>
            <a:spLocks noGrp="1" noChangeArrowheads="1"/>
          </p:cNvSpPr>
          <p:nvPr>
            <p:ph type="subTitle" idx="1"/>
          </p:nvPr>
        </p:nvSpPr>
        <p:spPr>
          <a:xfrm>
            <a:off x="1371600" y="3886200"/>
            <a:ext cx="6477000" cy="1981200"/>
          </a:xfrm>
        </p:spPr>
        <p:txBody>
          <a:bodyPr/>
          <a:lstStyle/>
          <a:p>
            <a:pPr eaLnBrk="1" hangingPunct="1">
              <a:spcBef>
                <a:spcPct val="0"/>
              </a:spcBef>
              <a:buClrTx/>
              <a:defRPr/>
            </a:pPr>
            <a:r>
              <a:rPr lang="en-US" b="1" i="1" dirty="0"/>
              <a:t>Lucia Albino Gilbert</a:t>
            </a:r>
          </a:p>
          <a:p>
            <a:pPr eaLnBrk="1" hangingPunct="1">
              <a:spcBef>
                <a:spcPct val="0"/>
              </a:spcBef>
              <a:buClrTx/>
              <a:defRPr/>
            </a:pPr>
            <a:r>
              <a:rPr lang="en-US" b="1" i="1" dirty="0"/>
              <a:t>John C. (Jack) Gilbert</a:t>
            </a:r>
          </a:p>
          <a:p>
            <a:pPr eaLnBrk="1" hangingPunct="1">
              <a:spcBef>
                <a:spcPct val="0"/>
              </a:spcBef>
              <a:buClrTx/>
              <a:defRPr/>
            </a:pPr>
            <a:endParaRPr lang="en-US" b="1" i="1" dirty="0">
              <a:latin typeface="Times New Roman" charset="0"/>
            </a:endParaRPr>
          </a:p>
          <a:p>
            <a:pPr eaLnBrk="1" hangingPunct="1">
              <a:spcBef>
                <a:spcPct val="0"/>
              </a:spcBef>
              <a:buClrTx/>
              <a:defRPr/>
            </a:pPr>
            <a:r>
              <a:rPr lang="en-US" b="1" i="1" dirty="0">
                <a:latin typeface="Times New Roman" charset="0"/>
              </a:rPr>
              <a:t>SCU Oct. 29, 2024</a:t>
            </a:r>
            <a:endParaRPr lang="en-US" b="1" dirty="0">
              <a:latin typeface="Times New Roman" charset="0"/>
            </a:endParaRPr>
          </a:p>
        </p:txBody>
      </p:sp>
      <p:sp>
        <p:nvSpPr>
          <p:cNvPr id="14339" name="Rectangle 4">
            <a:extLst>
              <a:ext uri="{FF2B5EF4-FFF2-40B4-BE49-F238E27FC236}">
                <a16:creationId xmlns:a16="http://schemas.microsoft.com/office/drawing/2014/main" id="{A360D1F1-354F-E15F-45CD-5E433BEC7D1E}"/>
              </a:ext>
            </a:extLst>
          </p:cNvPr>
          <p:cNvSpPr>
            <a:spLocks noChangeArrowheads="1"/>
          </p:cNvSpPr>
          <p:nvPr/>
        </p:nvSpPr>
        <p:spPr bwMode="auto">
          <a:xfrm>
            <a:off x="1136650" y="5683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7C2EE3-BACB-4AE2-173B-F6BA7D5D68E1}"/>
              </a:ext>
            </a:extLst>
          </p:cNvPr>
          <p:cNvPicPr>
            <a:picLocks noChangeAspect="1"/>
          </p:cNvPicPr>
          <p:nvPr/>
        </p:nvPicPr>
        <p:blipFill>
          <a:blip r:embed="rId3"/>
          <a:stretch>
            <a:fillRect/>
          </a:stretch>
        </p:blipFill>
        <p:spPr>
          <a:xfrm>
            <a:off x="2628718" y="751796"/>
            <a:ext cx="3886563" cy="5354407"/>
          </a:xfrm>
          <a:prstGeom prst="rect">
            <a:avLst/>
          </a:prstGeom>
        </p:spPr>
      </p:pic>
      <p:sp>
        <p:nvSpPr>
          <p:cNvPr id="2" name="Title 1">
            <a:extLst>
              <a:ext uri="{FF2B5EF4-FFF2-40B4-BE49-F238E27FC236}">
                <a16:creationId xmlns:a16="http://schemas.microsoft.com/office/drawing/2014/main" id="{1365D5B2-B549-1674-7674-4F332CF8B5AD}"/>
              </a:ext>
            </a:extLst>
          </p:cNvPr>
          <p:cNvSpPr>
            <a:spLocks noGrp="1"/>
          </p:cNvSpPr>
          <p:nvPr>
            <p:ph type="title" idx="4294967295"/>
          </p:nvPr>
        </p:nvSpPr>
        <p:spPr>
          <a:xfrm>
            <a:off x="0" y="609600"/>
            <a:ext cx="7772400" cy="1143000"/>
          </a:xfrm>
        </p:spPr>
        <p:txBody>
          <a:bodyPr/>
          <a:lstStyle/>
          <a:p>
            <a:pPr algn="ctr"/>
            <a:br>
              <a:rPr lang="en-US" sz="4400" dirty="0">
                <a:solidFill>
                  <a:srgbClr val="000000"/>
                </a:solidFill>
                <a:latin typeface="-webkit-standard"/>
              </a:rPr>
            </a:br>
            <a:endParaRPr lang="en-US" dirty="0"/>
          </a:p>
        </p:txBody>
      </p:sp>
    </p:spTree>
    <p:extLst>
      <p:ext uri="{BB962C8B-B14F-4D97-AF65-F5344CB8AC3E}">
        <p14:creationId xmlns:p14="http://schemas.microsoft.com/office/powerpoint/2010/main" val="178584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1FF2-479C-4761-57F3-7900321D2654}"/>
              </a:ext>
            </a:extLst>
          </p:cNvPr>
          <p:cNvSpPr>
            <a:spLocks noGrp="1"/>
          </p:cNvSpPr>
          <p:nvPr>
            <p:ph type="title"/>
          </p:nvPr>
        </p:nvSpPr>
        <p:spPr/>
        <p:txBody>
          <a:bodyPr/>
          <a:lstStyle/>
          <a:p>
            <a:pPr algn="ctr"/>
            <a:r>
              <a:rPr lang="en-US" b="1" dirty="0">
                <a:solidFill>
                  <a:srgbClr val="EF831C"/>
                </a:solidFill>
              </a:rPr>
              <a:t>Odysseys</a:t>
            </a:r>
          </a:p>
        </p:txBody>
      </p:sp>
      <p:sp>
        <p:nvSpPr>
          <p:cNvPr id="3" name="Content Placeholder 2">
            <a:extLst>
              <a:ext uri="{FF2B5EF4-FFF2-40B4-BE49-F238E27FC236}">
                <a16:creationId xmlns:a16="http://schemas.microsoft.com/office/drawing/2014/main" id="{5F0941E2-E26A-993F-2CBB-2D147D1BBBDF}"/>
              </a:ext>
            </a:extLst>
          </p:cNvPr>
          <p:cNvSpPr>
            <a:spLocks noGrp="1"/>
          </p:cNvSpPr>
          <p:nvPr>
            <p:ph idx="1"/>
          </p:nvPr>
        </p:nvSpPr>
        <p:spPr>
          <a:xfrm>
            <a:off x="1447800" y="2209800"/>
            <a:ext cx="7772400" cy="4800600"/>
          </a:xfrm>
        </p:spPr>
        <p:txBody>
          <a:bodyPr/>
          <a:lstStyle/>
          <a:p>
            <a:pPr>
              <a:buClr>
                <a:srgbClr val="EF831C"/>
              </a:buClr>
            </a:pPr>
            <a:r>
              <a:rPr lang="en-US" dirty="0"/>
              <a:t>Odysseys are long, </a:t>
            </a:r>
            <a:r>
              <a:rPr lang="en-US" i="1" dirty="0"/>
              <a:t>positive</a:t>
            </a:r>
            <a:r>
              <a:rPr lang="en-US" dirty="0"/>
              <a:t> journeys.</a:t>
            </a:r>
          </a:p>
          <a:p>
            <a:pPr>
              <a:buClr>
                <a:srgbClr val="EF831C"/>
              </a:buClr>
            </a:pPr>
            <a:r>
              <a:rPr lang="en-US" dirty="0"/>
              <a:t>Career paths are an example of Personal Odysseys.</a:t>
            </a:r>
          </a:p>
          <a:p>
            <a:pPr>
              <a:buClr>
                <a:srgbClr val="EF831C"/>
              </a:buClr>
            </a:pPr>
            <a:r>
              <a:rPr lang="en-US" dirty="0"/>
              <a:t>Interviewed 150 women in CA &amp; seven international wine regions about their career paths.</a:t>
            </a:r>
          </a:p>
          <a:p>
            <a:endParaRPr lang="en-US" dirty="0"/>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322779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EFA5-2213-A59C-CF5B-F8D6D54C67ED}"/>
              </a:ext>
            </a:extLst>
          </p:cNvPr>
          <p:cNvSpPr>
            <a:spLocks noGrp="1"/>
          </p:cNvSpPr>
          <p:nvPr>
            <p:ph type="title"/>
          </p:nvPr>
        </p:nvSpPr>
        <p:spPr/>
        <p:txBody>
          <a:bodyPr/>
          <a:lstStyle/>
          <a:p>
            <a:pPr algn="ctr"/>
            <a:r>
              <a:rPr lang="en-US" dirty="0">
                <a:solidFill>
                  <a:srgbClr val="EF831C"/>
                </a:solidFill>
              </a:rPr>
              <a:t>Book’s Organization</a:t>
            </a:r>
          </a:p>
        </p:txBody>
      </p:sp>
      <p:sp>
        <p:nvSpPr>
          <p:cNvPr id="3" name="Content Placeholder 2">
            <a:extLst>
              <a:ext uri="{FF2B5EF4-FFF2-40B4-BE49-F238E27FC236}">
                <a16:creationId xmlns:a16="http://schemas.microsoft.com/office/drawing/2014/main" id="{71A9DBF2-6B5A-6041-944D-D8E35B34D505}"/>
              </a:ext>
            </a:extLst>
          </p:cNvPr>
          <p:cNvSpPr>
            <a:spLocks noGrp="1"/>
          </p:cNvSpPr>
          <p:nvPr>
            <p:ph idx="1"/>
          </p:nvPr>
        </p:nvSpPr>
        <p:spPr/>
        <p:txBody>
          <a:bodyPr/>
          <a:lstStyle/>
          <a:p>
            <a:pPr>
              <a:buClr>
                <a:srgbClr val="EF831C"/>
              </a:buClr>
            </a:pPr>
            <a:r>
              <a:rPr lang="en-US" sz="2800" dirty="0"/>
              <a:t>Part I: Focuses on trail-blazing women winemakers in CA &amp; internationally</a:t>
            </a:r>
          </a:p>
          <a:p>
            <a:pPr>
              <a:buClr>
                <a:srgbClr val="EF831C"/>
              </a:buClr>
            </a:pPr>
            <a:r>
              <a:rPr lang="en-US" sz="2800" dirty="0"/>
              <a:t>Part II: Describes women who entered the field </a:t>
            </a:r>
            <a:r>
              <a:rPr lang="en-US" sz="2800" i="1" dirty="0"/>
              <a:t>after 1980, </a:t>
            </a:r>
            <a:r>
              <a:rPr lang="en-US" sz="2800" dirty="0"/>
              <a:t>and followed one of the four career pathways we identified. </a:t>
            </a:r>
          </a:p>
          <a:p>
            <a:pPr>
              <a:buClr>
                <a:srgbClr val="EF831C"/>
              </a:buClr>
            </a:pPr>
            <a:r>
              <a:rPr lang="en-US" sz="2800" dirty="0"/>
              <a:t>Part III: Reports on our studies re: WWMs presence and performance, and provides career advice from the WWMs interviewed. </a:t>
            </a:r>
          </a:p>
        </p:txBody>
      </p:sp>
    </p:spTree>
    <p:extLst>
      <p:ext uri="{BB962C8B-B14F-4D97-AF65-F5344CB8AC3E}">
        <p14:creationId xmlns:p14="http://schemas.microsoft.com/office/powerpoint/2010/main" val="128335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D813-B03A-EFAF-A829-2E38D4B3547B}"/>
              </a:ext>
            </a:extLst>
          </p:cNvPr>
          <p:cNvSpPr>
            <a:spLocks noGrp="1"/>
          </p:cNvSpPr>
          <p:nvPr>
            <p:ph type="title"/>
          </p:nvPr>
        </p:nvSpPr>
        <p:spPr>
          <a:xfrm>
            <a:off x="228600" y="228600"/>
            <a:ext cx="7772400" cy="1371600"/>
          </a:xfrm>
        </p:spPr>
        <p:txBody>
          <a:bodyPr/>
          <a:lstStyle/>
          <a:p>
            <a:pPr algn="ctr"/>
            <a:r>
              <a:rPr lang="en-US" b="1" dirty="0">
                <a:solidFill>
                  <a:srgbClr val="EF831C"/>
                </a:solidFill>
                <a:latin typeface="-webkit-standard"/>
              </a:rPr>
              <a:t>Eight Trailblazing CA Women: The Years </a:t>
            </a:r>
            <a:r>
              <a:rPr lang="en-US" b="1" u="none" strike="noStrike" dirty="0">
                <a:solidFill>
                  <a:srgbClr val="EF831C"/>
                </a:solidFill>
                <a:effectLst/>
                <a:latin typeface="-webkit-standard"/>
              </a:rPr>
              <a:t>1965–1974</a:t>
            </a:r>
            <a:endParaRPr lang="en-US" dirty="0">
              <a:solidFill>
                <a:srgbClr val="EF831C"/>
              </a:solidFill>
            </a:endParaRPr>
          </a:p>
        </p:txBody>
      </p:sp>
      <p:sp>
        <p:nvSpPr>
          <p:cNvPr id="3" name="Content Placeholder 2">
            <a:extLst>
              <a:ext uri="{FF2B5EF4-FFF2-40B4-BE49-F238E27FC236}">
                <a16:creationId xmlns:a16="http://schemas.microsoft.com/office/drawing/2014/main" id="{E7086AD1-870C-44F5-1281-6EB4F05AEF97}"/>
              </a:ext>
            </a:extLst>
          </p:cNvPr>
          <p:cNvSpPr>
            <a:spLocks noGrp="1"/>
          </p:cNvSpPr>
          <p:nvPr>
            <p:ph idx="1"/>
          </p:nvPr>
        </p:nvSpPr>
        <p:spPr>
          <a:xfrm>
            <a:off x="685800" y="1600200"/>
            <a:ext cx="7772400" cy="5293468"/>
          </a:xfrm>
        </p:spPr>
        <p:txBody>
          <a:bodyPr/>
          <a:lstStyle/>
          <a:p>
            <a:pPr>
              <a:buClr>
                <a:srgbClr val="EF831C"/>
              </a:buClr>
            </a:pPr>
            <a:r>
              <a:rPr lang="en-US" sz="2800" dirty="0"/>
              <a:t>MaryAnn Graf (B.S.1965 UC Davis) </a:t>
            </a:r>
          </a:p>
          <a:p>
            <a:pPr>
              <a:buClr>
                <a:srgbClr val="EF831C"/>
              </a:buClr>
            </a:pPr>
            <a:r>
              <a:rPr lang="en-US" sz="2800" dirty="0"/>
              <a:t>Zelma Long (B.S.1965 OR State; 1968 enrolled in UC Davis M.S. program)</a:t>
            </a:r>
          </a:p>
          <a:p>
            <a:pPr>
              <a:buClr>
                <a:srgbClr val="EF831C"/>
              </a:buClr>
            </a:pPr>
            <a:r>
              <a:rPr lang="en-US" sz="2800" dirty="0"/>
              <a:t>Merry Edwards (M.S.1973 UC Davis)</a:t>
            </a:r>
          </a:p>
          <a:p>
            <a:pPr>
              <a:buClr>
                <a:srgbClr val="EF831C"/>
              </a:buClr>
            </a:pPr>
            <a:r>
              <a:rPr lang="en-US" sz="2800" dirty="0"/>
              <a:t>Geneviève Janssens (1974 </a:t>
            </a:r>
            <a:r>
              <a:rPr lang="en-US" sz="2800" dirty="0" err="1"/>
              <a:t>Nat’l</a:t>
            </a:r>
            <a:r>
              <a:rPr lang="en-US" sz="2800" dirty="0"/>
              <a:t> Diploma of Enology, France)</a:t>
            </a:r>
          </a:p>
          <a:p>
            <a:pPr>
              <a:buClr>
                <a:srgbClr val="EF831C"/>
              </a:buClr>
            </a:pPr>
            <a:r>
              <a:rPr lang="en-US" sz="2800" dirty="0"/>
              <a:t>Plus 4 others.  All 8 studied science. </a:t>
            </a:r>
          </a:p>
          <a:p>
            <a:pPr marL="0" indent="0">
              <a:buClr>
                <a:srgbClr val="EF831C"/>
              </a:buClr>
              <a:buNone/>
            </a:pPr>
            <a:r>
              <a:rPr lang="en-US" sz="2400" dirty="0"/>
              <a:t>  Winemaking was not an intentional career path as the field was not open to women at that time.</a:t>
            </a:r>
          </a:p>
          <a:p>
            <a:pPr marL="0" indent="0">
              <a:buClr>
                <a:srgbClr val="EF831C"/>
              </a:buClr>
              <a:buNone/>
            </a:pPr>
            <a:r>
              <a:rPr lang="en-US" sz="2400" dirty="0"/>
              <a:t>   UC Davis premiere program in V&amp;E in CA/globally.</a:t>
            </a:r>
          </a:p>
        </p:txBody>
      </p:sp>
    </p:spTree>
    <p:extLst>
      <p:ext uri="{BB962C8B-B14F-4D97-AF65-F5344CB8AC3E}">
        <p14:creationId xmlns:p14="http://schemas.microsoft.com/office/powerpoint/2010/main" val="218824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br>
              <a:rPr lang="en-US" sz="3200" dirty="0"/>
            </a:br>
            <a:br>
              <a:rPr lang="en-US" sz="3200" dirty="0"/>
            </a:br>
            <a:br>
              <a:rPr lang="en-US" sz="3200" dirty="0">
                <a:solidFill>
                  <a:srgbClr val="EF831C"/>
                </a:solidFill>
              </a:rPr>
            </a:br>
            <a:endParaRPr lang="en-US" sz="3200" dirty="0">
              <a:solidFill>
                <a:srgbClr val="EF831C"/>
              </a:solidFill>
            </a:endParaRPr>
          </a:p>
        </p:txBody>
      </p:sp>
      <p:pic>
        <p:nvPicPr>
          <p:cNvPr id="7" name="Picture Placeholder 6" descr="graf Class Photos 5.jpg"/>
          <p:cNvPicPr>
            <a:picLocks noGrp="1" noChangeAspect="1"/>
          </p:cNvPicPr>
          <p:nvPr>
            <p:ph type="pic" idx="1"/>
          </p:nvPr>
        </p:nvPicPr>
        <p:blipFill>
          <a:blip r:embed="rId3">
            <a:extLst>
              <a:ext uri="{28A0092B-C50C-407E-A947-70E740481C1C}">
                <a14:useLocalDpi xmlns:a14="http://schemas.microsoft.com/office/drawing/2010/main" val="0"/>
              </a:ext>
            </a:extLst>
          </a:blip>
          <a:srcRect t="2049" b="2049"/>
          <a:stretch/>
        </p:blipFill>
        <p:spPr>
          <a:xfrm>
            <a:off x="1792288" y="685799"/>
            <a:ext cx="5486400" cy="4114800"/>
          </a:xfrm>
        </p:spPr>
      </p:pic>
      <p:sp>
        <p:nvSpPr>
          <p:cNvPr id="2" name="Text Placeholder 1">
            <a:extLst>
              <a:ext uri="{FF2B5EF4-FFF2-40B4-BE49-F238E27FC236}">
                <a16:creationId xmlns:a16="http://schemas.microsoft.com/office/drawing/2014/main" id="{E12695DC-5D24-C688-634E-F9856177A5C3}"/>
              </a:ext>
            </a:extLst>
          </p:cNvPr>
          <p:cNvSpPr>
            <a:spLocks noGrp="1"/>
          </p:cNvSpPr>
          <p:nvPr>
            <p:ph type="body" sz="half" idx="2"/>
          </p:nvPr>
        </p:nvSpPr>
        <p:spPr>
          <a:xfrm>
            <a:off x="1792288" y="4953000"/>
            <a:ext cx="5486400" cy="1371600"/>
          </a:xfrm>
        </p:spPr>
        <p:txBody>
          <a:bodyPr/>
          <a:lstStyle/>
          <a:p>
            <a:r>
              <a:rPr lang="en-US" sz="2800" b="1" dirty="0">
                <a:solidFill>
                  <a:srgbClr val="EF831C"/>
                </a:solidFill>
              </a:rPr>
              <a:t>In 1965, MaryAnn Graf 1</a:t>
            </a:r>
            <a:r>
              <a:rPr lang="en-US" sz="2800" b="1" baseline="30000" dirty="0">
                <a:solidFill>
                  <a:srgbClr val="EF831C"/>
                </a:solidFill>
              </a:rPr>
              <a:t>st</a:t>
            </a:r>
            <a:r>
              <a:rPr lang="en-US" sz="2800" b="1" dirty="0">
                <a:solidFill>
                  <a:srgbClr val="EF831C"/>
                </a:solidFill>
              </a:rPr>
              <a:t> woman to earn BS degree at UC Davis in Fermentation Sciences</a:t>
            </a:r>
            <a:endParaRPr lang="en-US" sz="2800" dirty="0"/>
          </a:p>
        </p:txBody>
      </p:sp>
    </p:spTree>
    <p:extLst>
      <p:ext uri="{BB962C8B-B14F-4D97-AF65-F5344CB8AC3E}">
        <p14:creationId xmlns:p14="http://schemas.microsoft.com/office/powerpoint/2010/main" val="94026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D36F-62B6-89D5-597A-F2A44EC93BB7}"/>
              </a:ext>
            </a:extLst>
          </p:cNvPr>
          <p:cNvSpPr>
            <a:spLocks noGrp="1"/>
          </p:cNvSpPr>
          <p:nvPr>
            <p:ph type="title"/>
          </p:nvPr>
        </p:nvSpPr>
        <p:spPr/>
        <p:txBody>
          <a:bodyPr/>
          <a:lstStyle/>
          <a:p>
            <a:pPr algn="ctr"/>
            <a:r>
              <a:rPr lang="en-US" b="1" dirty="0">
                <a:solidFill>
                  <a:srgbClr val="EF831C"/>
                </a:solidFill>
              </a:rPr>
              <a:t>MaryAnn Graf</a:t>
            </a:r>
          </a:p>
        </p:txBody>
      </p:sp>
      <p:pic>
        <p:nvPicPr>
          <p:cNvPr id="5" name="Content Placeholder 4">
            <a:extLst>
              <a:ext uri="{FF2B5EF4-FFF2-40B4-BE49-F238E27FC236}">
                <a16:creationId xmlns:a16="http://schemas.microsoft.com/office/drawing/2014/main" id="{FA88D863-AF6E-BE17-488A-ED32D30D5C8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676275" y="2693638"/>
            <a:ext cx="3822700" cy="3418586"/>
          </a:xfrm>
          <a:prstGeom prst="rect">
            <a:avLst/>
          </a:prstGeom>
          <a:noFill/>
          <a:ln>
            <a:noFill/>
          </a:ln>
        </p:spPr>
      </p:pic>
      <p:sp>
        <p:nvSpPr>
          <p:cNvPr id="3" name="Content Placeholder 2">
            <a:extLst>
              <a:ext uri="{FF2B5EF4-FFF2-40B4-BE49-F238E27FC236}">
                <a16:creationId xmlns:a16="http://schemas.microsoft.com/office/drawing/2014/main" id="{AAA953AC-7C6C-F20E-5BFD-94E708628AF2}"/>
              </a:ext>
            </a:extLst>
          </p:cNvPr>
          <p:cNvSpPr>
            <a:spLocks noGrp="1"/>
          </p:cNvSpPr>
          <p:nvPr>
            <p:ph sz="quarter" idx="14"/>
          </p:nvPr>
        </p:nvSpPr>
        <p:spPr/>
        <p:txBody>
          <a:bodyPr/>
          <a:lstStyle/>
          <a:p>
            <a:pPr>
              <a:buClr>
                <a:srgbClr val="EF831C"/>
              </a:buClr>
            </a:pPr>
            <a:r>
              <a:rPr lang="en-US" dirty="0" err="1"/>
              <a:t>Ist</a:t>
            </a:r>
            <a:r>
              <a:rPr lang="en-US" dirty="0"/>
              <a:t> </a:t>
            </a:r>
            <a:r>
              <a:rPr lang="en-US" i="1" dirty="0"/>
              <a:t>lead</a:t>
            </a:r>
            <a:r>
              <a:rPr lang="en-US" dirty="0"/>
              <a:t> woman winemaker: 1973</a:t>
            </a:r>
          </a:p>
          <a:p>
            <a:pPr>
              <a:buClr>
                <a:srgbClr val="EF831C"/>
              </a:buClr>
            </a:pPr>
            <a:r>
              <a:rPr lang="en-US" dirty="0"/>
              <a:t>Independent and determined</a:t>
            </a:r>
          </a:p>
          <a:p>
            <a:pPr>
              <a:buClr>
                <a:srgbClr val="EF831C"/>
              </a:buClr>
            </a:pPr>
            <a:r>
              <a:rPr lang="en-US" dirty="0"/>
              <a:t>Importance of a mentor</a:t>
            </a:r>
          </a:p>
        </p:txBody>
      </p:sp>
      <p:sp>
        <p:nvSpPr>
          <p:cNvPr id="4" name="AutoShape 2">
            <a:extLst>
              <a:ext uri="{FF2B5EF4-FFF2-40B4-BE49-F238E27FC236}">
                <a16:creationId xmlns:a16="http://schemas.microsoft.com/office/drawing/2014/main" id="{28A1779D-2C3D-D541-BA56-4E137B0BEEF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15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3F3A9E-0138-61DC-5AAA-1FC40A4878D0}"/>
              </a:ext>
            </a:extLst>
          </p:cNvPr>
          <p:cNvSpPr>
            <a:spLocks noGrp="1"/>
          </p:cNvSpPr>
          <p:nvPr>
            <p:ph type="title"/>
          </p:nvPr>
        </p:nvSpPr>
        <p:spPr>
          <a:xfrm>
            <a:off x="492924" y="311150"/>
            <a:ext cx="7671816" cy="1441450"/>
          </a:xfrm>
        </p:spPr>
        <p:txBody>
          <a:bodyPr/>
          <a:lstStyle/>
          <a:p>
            <a:pPr algn="ctr"/>
            <a:r>
              <a:rPr lang="en-US" sz="3200" b="1" dirty="0">
                <a:solidFill>
                  <a:srgbClr val="EF831C"/>
                </a:solidFill>
              </a:rPr>
              <a:t>Zelma Long and Merry Edwards,</a:t>
            </a:r>
            <a:br>
              <a:rPr lang="en-US" sz="3200" b="1" dirty="0">
                <a:solidFill>
                  <a:srgbClr val="EF831C"/>
                </a:solidFill>
              </a:rPr>
            </a:br>
            <a:r>
              <a:rPr lang="en-US" sz="3200" b="1" dirty="0">
                <a:solidFill>
                  <a:srgbClr val="EF831C"/>
                </a:solidFill>
              </a:rPr>
              <a:t>Major Figures in the Wine Industry</a:t>
            </a:r>
            <a:br>
              <a:rPr lang="en-US" sz="3200" b="1" dirty="0">
                <a:solidFill>
                  <a:srgbClr val="EF831C"/>
                </a:solidFill>
              </a:rPr>
            </a:br>
            <a:endParaRPr lang="en-US" sz="2800" dirty="0"/>
          </a:p>
        </p:txBody>
      </p:sp>
      <p:pic>
        <p:nvPicPr>
          <p:cNvPr id="8" name="Content Placeholder 7">
            <a:extLst>
              <a:ext uri="{FF2B5EF4-FFF2-40B4-BE49-F238E27FC236}">
                <a16:creationId xmlns:a16="http://schemas.microsoft.com/office/drawing/2014/main" id="{304675A5-9B56-948C-053C-F064435052FA}"/>
              </a:ext>
            </a:extLst>
          </p:cNvPr>
          <p:cNvPicPr>
            <a:picLocks noGrp="1" noChangeAspect="1"/>
          </p:cNvPicPr>
          <p:nvPr>
            <p:ph sz="half" idx="1"/>
          </p:nvPr>
        </p:nvPicPr>
        <p:blipFill>
          <a:blip r:embed="rId3"/>
          <a:stretch>
            <a:fillRect/>
          </a:stretch>
        </p:blipFill>
        <p:spPr>
          <a:xfrm>
            <a:off x="1073150" y="2101850"/>
            <a:ext cx="3035300" cy="3873500"/>
          </a:xfrm>
        </p:spPr>
      </p:pic>
      <p:pic>
        <p:nvPicPr>
          <p:cNvPr id="10" name="Content Placeholder 9">
            <a:extLst>
              <a:ext uri="{FF2B5EF4-FFF2-40B4-BE49-F238E27FC236}">
                <a16:creationId xmlns:a16="http://schemas.microsoft.com/office/drawing/2014/main" id="{1BA0A02E-6559-FEB6-356C-4BF7C01ECC4E}"/>
              </a:ext>
            </a:extLst>
          </p:cNvPr>
          <p:cNvPicPr>
            <a:picLocks noGrp="1" noChangeAspect="1"/>
          </p:cNvPicPr>
          <p:nvPr>
            <p:ph sz="half" idx="2"/>
          </p:nvPr>
        </p:nvPicPr>
        <p:blipFill>
          <a:blip r:embed="rId4"/>
          <a:stretch>
            <a:fillRect/>
          </a:stretch>
        </p:blipFill>
        <p:spPr>
          <a:xfrm>
            <a:off x="4941660" y="1981200"/>
            <a:ext cx="3223080" cy="4114800"/>
          </a:xfrm>
        </p:spPr>
      </p:pic>
    </p:spTree>
    <p:extLst>
      <p:ext uri="{BB962C8B-B14F-4D97-AF65-F5344CB8AC3E}">
        <p14:creationId xmlns:p14="http://schemas.microsoft.com/office/powerpoint/2010/main" val="121070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FCB5-3A0F-4D63-B07A-DC1251662B15}"/>
              </a:ext>
            </a:extLst>
          </p:cNvPr>
          <p:cNvSpPr>
            <a:spLocks noGrp="1"/>
          </p:cNvSpPr>
          <p:nvPr>
            <p:ph type="title"/>
          </p:nvPr>
        </p:nvSpPr>
        <p:spPr>
          <a:xfrm>
            <a:off x="457200" y="762000"/>
            <a:ext cx="7772400" cy="1371600"/>
          </a:xfrm>
        </p:spPr>
        <p:txBody>
          <a:bodyPr/>
          <a:lstStyle/>
          <a:p>
            <a:pPr algn="ctr"/>
            <a:r>
              <a:rPr lang="en-US" sz="4000" b="1" dirty="0">
                <a:solidFill>
                  <a:srgbClr val="EF831C"/>
                </a:solidFill>
                <a:latin typeface="-webkit-standard"/>
              </a:rPr>
              <a:t>The Years</a:t>
            </a:r>
            <a:r>
              <a:rPr lang="en-US" sz="4000" b="1" dirty="0">
                <a:solidFill>
                  <a:srgbClr val="EF831C"/>
                </a:solidFill>
              </a:rPr>
              <a:t>1975—1979 and the Judgment of Paris (1976)</a:t>
            </a:r>
          </a:p>
        </p:txBody>
      </p:sp>
      <p:sp>
        <p:nvSpPr>
          <p:cNvPr id="3" name="Content Placeholder 2">
            <a:extLst>
              <a:ext uri="{FF2B5EF4-FFF2-40B4-BE49-F238E27FC236}">
                <a16:creationId xmlns:a16="http://schemas.microsoft.com/office/drawing/2014/main" id="{13751373-AC86-9B95-B1D5-37A5029B2924}"/>
              </a:ext>
            </a:extLst>
          </p:cNvPr>
          <p:cNvSpPr>
            <a:spLocks noGrp="1"/>
          </p:cNvSpPr>
          <p:nvPr>
            <p:ph idx="1"/>
          </p:nvPr>
        </p:nvSpPr>
        <p:spPr>
          <a:xfrm>
            <a:off x="685800" y="2133600"/>
            <a:ext cx="7772400" cy="4419600"/>
          </a:xfrm>
        </p:spPr>
        <p:txBody>
          <a:bodyPr/>
          <a:lstStyle/>
          <a:p>
            <a:pPr marL="0" indent="0">
              <a:buNone/>
            </a:pPr>
            <a:r>
              <a:rPr lang="en-US" dirty="0"/>
              <a:t>Increase in # of wineries and positions. More opportunity for qualified women who later become </a:t>
            </a:r>
            <a:r>
              <a:rPr lang="en-US" i="1" dirty="0"/>
              <a:t>lead</a:t>
            </a:r>
            <a:r>
              <a:rPr lang="en-US" dirty="0"/>
              <a:t> winemakers. Examples include:</a:t>
            </a:r>
          </a:p>
          <a:p>
            <a:pPr>
              <a:buClr>
                <a:srgbClr val="EF831C"/>
              </a:buClr>
            </a:pPr>
            <a:r>
              <a:rPr lang="en-US" dirty="0"/>
              <a:t>Eileen Crane  </a:t>
            </a:r>
          </a:p>
          <a:p>
            <a:pPr>
              <a:buClr>
                <a:srgbClr val="EF831C"/>
              </a:buClr>
            </a:pPr>
            <a:r>
              <a:rPr lang="en-US" dirty="0"/>
              <a:t>Cathy </a:t>
            </a:r>
            <a:r>
              <a:rPr lang="en-US" dirty="0" err="1"/>
              <a:t>Corison</a:t>
            </a:r>
            <a:endParaRPr lang="en-US" dirty="0"/>
          </a:p>
          <a:p>
            <a:pPr>
              <a:buClr>
                <a:srgbClr val="EF831C"/>
              </a:buClr>
            </a:pPr>
            <a:r>
              <a:rPr lang="en-US" dirty="0"/>
              <a:t>Carol Shelton</a:t>
            </a:r>
          </a:p>
        </p:txBody>
      </p:sp>
    </p:spTree>
    <p:extLst>
      <p:ext uri="{BB962C8B-B14F-4D97-AF65-F5344CB8AC3E}">
        <p14:creationId xmlns:p14="http://schemas.microsoft.com/office/powerpoint/2010/main" val="178987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7567-7F98-1711-A416-58FD010D771C}"/>
              </a:ext>
            </a:extLst>
          </p:cNvPr>
          <p:cNvSpPr>
            <a:spLocks noGrp="1"/>
          </p:cNvSpPr>
          <p:nvPr>
            <p:ph type="title"/>
          </p:nvPr>
        </p:nvSpPr>
        <p:spPr>
          <a:xfrm>
            <a:off x="838200" y="1219200"/>
            <a:ext cx="8153400" cy="1219200"/>
          </a:xfrm>
        </p:spPr>
        <p:txBody>
          <a:bodyPr/>
          <a:lstStyle/>
          <a:p>
            <a:pPr algn="ctr"/>
            <a:br>
              <a:rPr lang="en-US" sz="3200" b="1" dirty="0">
                <a:solidFill>
                  <a:srgbClr val="EF831C"/>
                </a:solidFill>
              </a:rPr>
            </a:br>
            <a:r>
              <a:rPr lang="en-US" sz="3200" b="1" dirty="0">
                <a:solidFill>
                  <a:srgbClr val="EF831C"/>
                </a:solidFill>
              </a:rPr>
              <a:t>Part II: The Career Pathways </a:t>
            </a:r>
            <a:br>
              <a:rPr lang="en-US" dirty="0"/>
            </a:br>
            <a:endParaRPr lang="en-US" b="1" dirty="0">
              <a:solidFill>
                <a:srgbClr val="EF831C"/>
              </a:solidFill>
            </a:endParaRPr>
          </a:p>
        </p:txBody>
      </p:sp>
      <p:sp>
        <p:nvSpPr>
          <p:cNvPr id="3" name="Content Placeholder 2">
            <a:extLst>
              <a:ext uri="{FF2B5EF4-FFF2-40B4-BE49-F238E27FC236}">
                <a16:creationId xmlns:a16="http://schemas.microsoft.com/office/drawing/2014/main" id="{594079A0-D977-DC58-6199-C1C58A84D731}"/>
              </a:ext>
            </a:extLst>
          </p:cNvPr>
          <p:cNvSpPr>
            <a:spLocks noGrp="1"/>
          </p:cNvSpPr>
          <p:nvPr>
            <p:ph idx="1"/>
          </p:nvPr>
        </p:nvSpPr>
        <p:spPr>
          <a:xfrm>
            <a:off x="685800" y="2438400"/>
            <a:ext cx="7696200" cy="4267200"/>
          </a:xfrm>
        </p:spPr>
        <p:txBody>
          <a:bodyPr/>
          <a:lstStyle/>
          <a:p>
            <a:pPr>
              <a:buClr>
                <a:srgbClr val="EF831C"/>
              </a:buClr>
            </a:pPr>
            <a:r>
              <a:rPr lang="en-US" dirty="0"/>
              <a:t>Sensory</a:t>
            </a:r>
          </a:p>
          <a:p>
            <a:pPr>
              <a:buClr>
                <a:srgbClr val="EF831C"/>
              </a:buClr>
            </a:pPr>
            <a:r>
              <a:rPr lang="en-US" dirty="0"/>
              <a:t>Family</a:t>
            </a:r>
          </a:p>
          <a:p>
            <a:pPr>
              <a:buClr>
                <a:srgbClr val="EF831C"/>
              </a:buClr>
            </a:pPr>
            <a:r>
              <a:rPr lang="en-US" dirty="0"/>
              <a:t>Science/Agronomy</a:t>
            </a:r>
          </a:p>
          <a:p>
            <a:pPr>
              <a:buClr>
                <a:srgbClr val="EF831C"/>
              </a:buClr>
            </a:pPr>
            <a:r>
              <a:rPr lang="en-US" dirty="0"/>
              <a:t>Enology</a:t>
            </a:r>
          </a:p>
          <a:p>
            <a:pPr marL="0" indent="0">
              <a:buClr>
                <a:srgbClr val="EF831C"/>
              </a:buClr>
              <a:buNone/>
            </a:pPr>
            <a:endParaRPr lang="en-US" sz="2800" dirty="0"/>
          </a:p>
          <a:p>
            <a:pPr marL="0" indent="0">
              <a:buClr>
                <a:srgbClr val="EF831C"/>
              </a:buClr>
              <a:buNone/>
            </a:pPr>
            <a:r>
              <a:rPr lang="en-US" sz="2800" dirty="0"/>
              <a:t>Note: Jack will provide snippets from selected odysseys.</a:t>
            </a:r>
          </a:p>
          <a:p>
            <a:endParaRPr lang="en-US" dirty="0"/>
          </a:p>
        </p:txBody>
      </p:sp>
    </p:spTree>
    <p:extLst>
      <p:ext uri="{BB962C8B-B14F-4D97-AF65-F5344CB8AC3E}">
        <p14:creationId xmlns:p14="http://schemas.microsoft.com/office/powerpoint/2010/main" val="401959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8C17-57E9-B3D6-5E00-CD66806EE6E6}"/>
              </a:ext>
            </a:extLst>
          </p:cNvPr>
          <p:cNvSpPr>
            <a:spLocks noGrp="1"/>
          </p:cNvSpPr>
          <p:nvPr>
            <p:ph type="title"/>
          </p:nvPr>
        </p:nvSpPr>
        <p:spPr>
          <a:xfrm>
            <a:off x="762000" y="457200"/>
            <a:ext cx="7620000" cy="1752600"/>
          </a:xfrm>
        </p:spPr>
        <p:txBody>
          <a:bodyPr/>
          <a:lstStyle/>
          <a:p>
            <a:br>
              <a:rPr lang="en-US" dirty="0"/>
            </a:br>
            <a:r>
              <a:rPr lang="en-US" dirty="0">
                <a:solidFill>
                  <a:srgbClr val="EF831C"/>
                </a:solidFill>
              </a:rPr>
              <a:t>Ann C. Noble, Professor of Sensory Science, UC Davis</a:t>
            </a:r>
            <a:r>
              <a:rPr lang="en-US" dirty="0"/>
              <a:t> </a:t>
            </a:r>
          </a:p>
        </p:txBody>
      </p:sp>
      <p:pic>
        <p:nvPicPr>
          <p:cNvPr id="5" name="Content Placeholder 4">
            <a:extLst>
              <a:ext uri="{FF2B5EF4-FFF2-40B4-BE49-F238E27FC236}">
                <a16:creationId xmlns:a16="http://schemas.microsoft.com/office/drawing/2014/main" id="{D6B0BED1-4991-3D3D-BD95-4F6E799B8BDD}"/>
              </a:ext>
            </a:extLst>
          </p:cNvPr>
          <p:cNvPicPr>
            <a:picLocks noGrp="1" noChangeAspect="1"/>
          </p:cNvPicPr>
          <p:nvPr>
            <p:ph sz="quarter" idx="13"/>
          </p:nvPr>
        </p:nvPicPr>
        <p:blipFill>
          <a:blip r:embed="rId3"/>
          <a:stretch>
            <a:fillRect/>
          </a:stretch>
        </p:blipFill>
        <p:spPr>
          <a:xfrm rot="5400000">
            <a:off x="863600" y="3109714"/>
            <a:ext cx="3446463" cy="2584847"/>
          </a:xfrm>
        </p:spPr>
      </p:pic>
      <p:sp>
        <p:nvSpPr>
          <p:cNvPr id="6" name="Content Placeholder 5">
            <a:extLst>
              <a:ext uri="{FF2B5EF4-FFF2-40B4-BE49-F238E27FC236}">
                <a16:creationId xmlns:a16="http://schemas.microsoft.com/office/drawing/2014/main" id="{76609C5C-3E8F-1AFF-7383-D5F37959927E}"/>
              </a:ext>
            </a:extLst>
          </p:cNvPr>
          <p:cNvSpPr>
            <a:spLocks noGrp="1"/>
          </p:cNvSpPr>
          <p:nvPr>
            <p:ph sz="quarter" idx="14"/>
          </p:nvPr>
        </p:nvSpPr>
        <p:spPr>
          <a:xfrm>
            <a:off x="4645152" y="2679192"/>
            <a:ext cx="3965448" cy="3721608"/>
          </a:xfrm>
        </p:spPr>
        <p:txBody>
          <a:bodyPr/>
          <a:lstStyle/>
          <a:p>
            <a:pPr>
              <a:buClr>
                <a:srgbClr val="EF831C"/>
              </a:buClr>
            </a:pPr>
            <a:r>
              <a:rPr lang="en-US" dirty="0"/>
              <a:t>Creator of the Aroma Wheel</a:t>
            </a:r>
          </a:p>
          <a:p>
            <a:pPr>
              <a:buClr>
                <a:srgbClr val="EF831C"/>
              </a:buClr>
            </a:pPr>
            <a:r>
              <a:rPr lang="en-US" dirty="0"/>
              <a:t>Acclaimed teacher &amp; mentor. </a:t>
            </a:r>
          </a:p>
          <a:p>
            <a:pPr>
              <a:buClr>
                <a:srgbClr val="EF831C"/>
              </a:buClr>
            </a:pPr>
            <a:r>
              <a:rPr lang="en-US" dirty="0"/>
              <a:t>In 1974, 1</a:t>
            </a:r>
            <a:r>
              <a:rPr lang="en-US" baseline="30000" dirty="0"/>
              <a:t>st</a:t>
            </a:r>
            <a:r>
              <a:rPr lang="en-US" dirty="0"/>
              <a:t> woman hired at UC Davis in E&amp;V. </a:t>
            </a:r>
          </a:p>
        </p:txBody>
      </p:sp>
    </p:spTree>
    <p:extLst>
      <p:ext uri="{BB962C8B-B14F-4D97-AF65-F5344CB8AC3E}">
        <p14:creationId xmlns:p14="http://schemas.microsoft.com/office/powerpoint/2010/main" val="51427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B26D1BE-8A64-4D80-D567-33F448414D1C}"/>
              </a:ext>
            </a:extLst>
          </p:cNvPr>
          <p:cNvSpPr>
            <a:spLocks noGrp="1" noChangeArrowheads="1"/>
          </p:cNvSpPr>
          <p:nvPr>
            <p:ph type="title"/>
          </p:nvPr>
        </p:nvSpPr>
        <p:spPr>
          <a:xfrm>
            <a:off x="685800" y="755904"/>
            <a:ext cx="7772400" cy="1143000"/>
          </a:xfrm>
        </p:spPr>
        <p:txBody>
          <a:bodyPr/>
          <a:lstStyle/>
          <a:p>
            <a:pPr algn="ctr" eaLnBrk="1" hangingPunct="1">
              <a:defRPr/>
            </a:pPr>
            <a:r>
              <a:rPr lang="en-US" sz="4000" b="1" dirty="0">
                <a:solidFill>
                  <a:srgbClr val="EF831C"/>
                </a:solidFill>
              </a:rPr>
              <a:t>Today’s Talk</a:t>
            </a:r>
          </a:p>
        </p:txBody>
      </p:sp>
      <p:sp>
        <p:nvSpPr>
          <p:cNvPr id="66563" name="Rectangle 3">
            <a:extLst>
              <a:ext uri="{FF2B5EF4-FFF2-40B4-BE49-F238E27FC236}">
                <a16:creationId xmlns:a16="http://schemas.microsoft.com/office/drawing/2014/main" id="{94667A80-EA36-1EB4-67AB-FDE38A843DC4}"/>
              </a:ext>
            </a:extLst>
          </p:cNvPr>
          <p:cNvSpPr>
            <a:spLocks noGrp="1" noChangeArrowheads="1"/>
          </p:cNvSpPr>
          <p:nvPr>
            <p:ph idx="1"/>
          </p:nvPr>
        </p:nvSpPr>
        <p:spPr>
          <a:xfrm>
            <a:off x="685800" y="1905000"/>
            <a:ext cx="7772400" cy="5715000"/>
          </a:xfrm>
        </p:spPr>
        <p:txBody>
          <a:bodyPr/>
          <a:lstStyle/>
          <a:p>
            <a:pPr eaLnBrk="1" hangingPunct="1">
              <a:buClr>
                <a:srgbClr val="EF831C"/>
              </a:buClr>
              <a:buFont typeface="Wingdings" charset="0"/>
              <a:buChar char=""/>
              <a:defRPr/>
            </a:pPr>
            <a:r>
              <a:rPr lang="en-US" sz="2800" dirty="0"/>
              <a:t>Some context about the wine industry</a:t>
            </a:r>
          </a:p>
          <a:p>
            <a:pPr eaLnBrk="1" hangingPunct="1">
              <a:buClr>
                <a:srgbClr val="EF831C"/>
              </a:buClr>
              <a:buFont typeface="Wingdings" charset="0"/>
              <a:buChar char=""/>
              <a:defRPr/>
            </a:pPr>
            <a:r>
              <a:rPr lang="en-US" sz="2800" dirty="0"/>
              <a:t>We study </a:t>
            </a:r>
            <a:r>
              <a:rPr lang="en-US" sz="2800" i="1" dirty="0"/>
              <a:t>lead</a:t>
            </a:r>
            <a:r>
              <a:rPr lang="en-US" sz="2800" dirty="0"/>
              <a:t> women winemakers (WWMs)</a:t>
            </a:r>
          </a:p>
          <a:p>
            <a:pPr eaLnBrk="1" hangingPunct="1">
              <a:buClr>
                <a:srgbClr val="EF831C"/>
              </a:buClr>
              <a:buFont typeface="Wingdings" charset="0"/>
              <a:buChar char=""/>
              <a:defRPr/>
            </a:pPr>
            <a:r>
              <a:rPr lang="en-US" sz="2800" dirty="0"/>
              <a:t>The focus of our studies is illuminating </a:t>
            </a:r>
            <a:r>
              <a:rPr lang="en-US" sz="2800" i="1" dirty="0"/>
              <a:t>lead</a:t>
            </a:r>
            <a:r>
              <a:rPr lang="en-US" sz="2800" dirty="0"/>
              <a:t> WWMs </a:t>
            </a:r>
            <a:r>
              <a:rPr lang="en-US" sz="2800" i="1" dirty="0"/>
              <a:t>presence</a:t>
            </a:r>
            <a:r>
              <a:rPr lang="en-US" sz="2800" dirty="0"/>
              <a:t> </a:t>
            </a:r>
            <a:r>
              <a:rPr lang="en-US" sz="2800" i="1" dirty="0"/>
              <a:t>and performance</a:t>
            </a:r>
            <a:endParaRPr lang="en-US" sz="2800" dirty="0"/>
          </a:p>
          <a:p>
            <a:pPr eaLnBrk="1" hangingPunct="1">
              <a:buClr>
                <a:srgbClr val="EF831C"/>
              </a:buClr>
              <a:buFont typeface="Wingdings" charset="0"/>
              <a:buChar char=""/>
              <a:defRPr/>
            </a:pPr>
            <a:r>
              <a:rPr lang="en-US" sz="2800" dirty="0"/>
              <a:t>Our book, </a:t>
            </a:r>
            <a:r>
              <a:rPr lang="en-US" sz="2800" i="1" dirty="0"/>
              <a:t>Women Winemakers: Personal Odysseys</a:t>
            </a:r>
          </a:p>
          <a:p>
            <a:pPr eaLnBrk="1" hangingPunct="1">
              <a:buClr>
                <a:srgbClr val="EF831C"/>
              </a:buClr>
              <a:buFont typeface="Wingdings" charset="0"/>
              <a:buChar char=""/>
              <a:defRPr/>
            </a:pPr>
            <a:r>
              <a:rPr lang="en-US" sz="2800" i="1" dirty="0"/>
              <a:t>Our website; Most recent studies</a:t>
            </a:r>
          </a:p>
          <a:p>
            <a:pPr eaLnBrk="1" hangingPunct="1">
              <a:buClr>
                <a:srgbClr val="EF831C"/>
              </a:buClr>
              <a:buFont typeface="Wingdings" charset="0"/>
              <a:buChar char=""/>
              <a:defRPr/>
            </a:pPr>
            <a:r>
              <a:rPr lang="en-US" sz="2800" i="1" dirty="0"/>
              <a:t>Your questions and comments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CB6C-DC5F-711A-EB4F-C68F9C7566E1}"/>
              </a:ext>
            </a:extLst>
          </p:cNvPr>
          <p:cNvSpPr>
            <a:spLocks noGrp="1"/>
          </p:cNvSpPr>
          <p:nvPr>
            <p:ph type="title"/>
          </p:nvPr>
        </p:nvSpPr>
        <p:spPr/>
        <p:txBody>
          <a:bodyPr/>
          <a:lstStyle/>
          <a:p>
            <a:pPr algn="ctr"/>
            <a:r>
              <a:rPr lang="en-US" b="1" dirty="0">
                <a:solidFill>
                  <a:srgbClr val="EF831C"/>
                </a:solidFill>
              </a:rPr>
              <a:t>Carol Shelton and the Sensory Pathway</a:t>
            </a:r>
          </a:p>
        </p:txBody>
      </p:sp>
      <p:pic>
        <p:nvPicPr>
          <p:cNvPr id="4" name="Content Placeholder 3">
            <a:extLst>
              <a:ext uri="{FF2B5EF4-FFF2-40B4-BE49-F238E27FC236}">
                <a16:creationId xmlns:a16="http://schemas.microsoft.com/office/drawing/2014/main" id="{381BBF25-5CBF-F3A2-D53A-3CCED77EC2A1}"/>
              </a:ext>
            </a:extLst>
          </p:cNvPr>
          <p:cNvPicPr>
            <a:picLocks noGrp="1" noChangeAspect="1"/>
          </p:cNvPicPr>
          <p:nvPr>
            <p:ph sz="half" idx="1"/>
          </p:nvPr>
        </p:nvPicPr>
        <p:blipFill>
          <a:blip r:embed="rId3"/>
          <a:stretch>
            <a:fillRect/>
          </a:stretch>
        </p:blipFill>
        <p:spPr>
          <a:xfrm>
            <a:off x="685800" y="2139462"/>
            <a:ext cx="3810000" cy="3798276"/>
          </a:xfrm>
        </p:spPr>
      </p:pic>
      <p:sp>
        <p:nvSpPr>
          <p:cNvPr id="6" name="Content Placeholder 5">
            <a:extLst>
              <a:ext uri="{FF2B5EF4-FFF2-40B4-BE49-F238E27FC236}">
                <a16:creationId xmlns:a16="http://schemas.microsoft.com/office/drawing/2014/main" id="{098C03D9-0F0A-2BBD-5B5C-45DA0BF7AE60}"/>
              </a:ext>
            </a:extLst>
          </p:cNvPr>
          <p:cNvSpPr>
            <a:spLocks noGrp="1"/>
          </p:cNvSpPr>
          <p:nvPr>
            <p:ph sz="half" idx="2"/>
          </p:nvPr>
        </p:nvSpPr>
        <p:spPr/>
        <p:txBody>
          <a:bodyPr/>
          <a:lstStyle/>
          <a:p>
            <a:pPr lvl="1"/>
            <a:endParaRPr lang="en-US" sz="2800" b="1" dirty="0"/>
          </a:p>
          <a:p>
            <a:pPr lvl="1">
              <a:buClr>
                <a:srgbClr val="EF831C"/>
              </a:buClr>
            </a:pPr>
            <a:r>
              <a:rPr lang="en-US" sz="3200" dirty="0"/>
              <a:t>“Queen of Zin”</a:t>
            </a:r>
          </a:p>
          <a:p>
            <a:pPr lvl="1">
              <a:buClr>
                <a:srgbClr val="EF831C"/>
              </a:buClr>
            </a:pPr>
            <a:r>
              <a:rPr lang="en-US" sz="3200" dirty="0"/>
              <a:t>Know when it’s time to leave a position</a:t>
            </a:r>
          </a:p>
          <a:p>
            <a:endParaRPr lang="en-US" dirty="0"/>
          </a:p>
        </p:txBody>
      </p:sp>
    </p:spTree>
    <p:extLst>
      <p:ext uri="{BB962C8B-B14F-4D97-AF65-F5344CB8AC3E}">
        <p14:creationId xmlns:p14="http://schemas.microsoft.com/office/powerpoint/2010/main" val="1957515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3E93-E7F7-6C85-8E37-0A56864D0C35}"/>
              </a:ext>
            </a:extLst>
          </p:cNvPr>
          <p:cNvSpPr>
            <a:spLocks noGrp="1"/>
          </p:cNvSpPr>
          <p:nvPr>
            <p:ph type="title"/>
          </p:nvPr>
        </p:nvSpPr>
        <p:spPr/>
        <p:txBody>
          <a:bodyPr/>
          <a:lstStyle/>
          <a:p>
            <a:pPr algn="ctr"/>
            <a:r>
              <a:rPr lang="en-US" dirty="0">
                <a:solidFill>
                  <a:srgbClr val="EF831C"/>
                </a:solidFill>
              </a:rPr>
              <a:t>Chiara </a:t>
            </a:r>
            <a:r>
              <a:rPr lang="en-US" dirty="0" err="1">
                <a:solidFill>
                  <a:srgbClr val="EF831C"/>
                </a:solidFill>
              </a:rPr>
              <a:t>Boschis</a:t>
            </a:r>
            <a:r>
              <a:rPr lang="en-US" dirty="0">
                <a:solidFill>
                  <a:srgbClr val="EF831C"/>
                </a:solidFill>
              </a:rPr>
              <a:t> and the Family Pathway</a:t>
            </a:r>
          </a:p>
        </p:txBody>
      </p:sp>
      <p:sp>
        <p:nvSpPr>
          <p:cNvPr id="4" name="Content Placeholder 3">
            <a:extLst>
              <a:ext uri="{FF2B5EF4-FFF2-40B4-BE49-F238E27FC236}">
                <a16:creationId xmlns:a16="http://schemas.microsoft.com/office/drawing/2014/main" id="{56C309EB-08D2-19E3-912C-BDFE91B85776}"/>
              </a:ext>
            </a:extLst>
          </p:cNvPr>
          <p:cNvSpPr>
            <a:spLocks noGrp="1"/>
          </p:cNvSpPr>
          <p:nvPr>
            <p:ph sz="quarter" idx="14"/>
          </p:nvPr>
        </p:nvSpPr>
        <p:spPr>
          <a:xfrm>
            <a:off x="3962400" y="2438400"/>
            <a:ext cx="4504944" cy="3688080"/>
          </a:xfrm>
        </p:spPr>
        <p:txBody>
          <a:bodyPr/>
          <a:lstStyle/>
          <a:p>
            <a:pPr>
              <a:buClr>
                <a:srgbClr val="EF831C"/>
              </a:buClr>
            </a:pPr>
            <a:r>
              <a:rPr lang="en-US" dirty="0"/>
              <a:t>1</a:t>
            </a:r>
            <a:r>
              <a:rPr lang="en-US" baseline="30000" dirty="0"/>
              <a:t>st</a:t>
            </a:r>
            <a:r>
              <a:rPr lang="en-US" dirty="0"/>
              <a:t> woman winemaker in </a:t>
            </a:r>
            <a:r>
              <a:rPr lang="en-US" dirty="0" err="1"/>
              <a:t>Barola</a:t>
            </a:r>
            <a:r>
              <a:rPr lang="en-US" dirty="0"/>
              <a:t> (1990)</a:t>
            </a:r>
          </a:p>
          <a:p>
            <a:pPr>
              <a:buClr>
                <a:srgbClr val="EF831C"/>
              </a:buClr>
            </a:pPr>
            <a:r>
              <a:rPr lang="en-US" dirty="0"/>
              <a:t>Sole woman member of the “</a:t>
            </a:r>
            <a:r>
              <a:rPr lang="en-US" dirty="0" err="1"/>
              <a:t>Barola</a:t>
            </a:r>
            <a:r>
              <a:rPr lang="en-US" dirty="0"/>
              <a:t> Boys”</a:t>
            </a:r>
          </a:p>
          <a:p>
            <a:endParaRPr lang="en-US" dirty="0"/>
          </a:p>
        </p:txBody>
      </p:sp>
      <p:pic>
        <p:nvPicPr>
          <p:cNvPr id="10" name="Content Placeholder 9">
            <a:extLst>
              <a:ext uri="{FF2B5EF4-FFF2-40B4-BE49-F238E27FC236}">
                <a16:creationId xmlns:a16="http://schemas.microsoft.com/office/drawing/2014/main" id="{79E3174A-A3B4-5899-0AE5-3618D1DA21FA}"/>
              </a:ext>
            </a:extLst>
          </p:cNvPr>
          <p:cNvPicPr>
            <a:picLocks noGrp="1" noChangeAspect="1"/>
          </p:cNvPicPr>
          <p:nvPr>
            <p:ph sz="quarter" idx="13"/>
          </p:nvPr>
        </p:nvPicPr>
        <p:blipFill>
          <a:blip r:embed="rId3"/>
          <a:stretch>
            <a:fillRect/>
          </a:stretch>
        </p:blipFill>
        <p:spPr>
          <a:xfrm>
            <a:off x="1664974" y="2209802"/>
            <a:ext cx="2096899" cy="3916363"/>
          </a:xfrm>
        </p:spPr>
      </p:pic>
    </p:spTree>
    <p:extLst>
      <p:ext uri="{BB962C8B-B14F-4D97-AF65-F5344CB8AC3E}">
        <p14:creationId xmlns:p14="http://schemas.microsoft.com/office/powerpoint/2010/main" val="301679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820E-5679-0D67-9524-E1A616D9477B}"/>
              </a:ext>
            </a:extLst>
          </p:cNvPr>
          <p:cNvSpPr>
            <a:spLocks noGrp="1"/>
          </p:cNvSpPr>
          <p:nvPr>
            <p:ph type="title"/>
          </p:nvPr>
        </p:nvSpPr>
        <p:spPr/>
        <p:txBody>
          <a:bodyPr/>
          <a:lstStyle/>
          <a:p>
            <a:pPr algn="ctr"/>
            <a:r>
              <a:rPr lang="en-US" b="1" dirty="0">
                <a:solidFill>
                  <a:srgbClr val="EF831C"/>
                </a:solidFill>
              </a:rPr>
              <a:t>Tara Gomez and the Science/Agronomy Pathway</a:t>
            </a:r>
          </a:p>
        </p:txBody>
      </p:sp>
      <p:sp>
        <p:nvSpPr>
          <p:cNvPr id="4" name="Content Placeholder 3">
            <a:extLst>
              <a:ext uri="{FF2B5EF4-FFF2-40B4-BE49-F238E27FC236}">
                <a16:creationId xmlns:a16="http://schemas.microsoft.com/office/drawing/2014/main" id="{635D2C64-3B73-6E44-1151-7E38926D15CB}"/>
              </a:ext>
            </a:extLst>
          </p:cNvPr>
          <p:cNvSpPr>
            <a:spLocks noGrp="1"/>
          </p:cNvSpPr>
          <p:nvPr>
            <p:ph sz="quarter" idx="14"/>
          </p:nvPr>
        </p:nvSpPr>
        <p:spPr>
          <a:xfrm>
            <a:off x="4726698" y="1870456"/>
            <a:ext cx="3655302" cy="4530344"/>
          </a:xfrm>
        </p:spPr>
        <p:txBody>
          <a:bodyPr/>
          <a:lstStyle/>
          <a:p>
            <a:pPr>
              <a:buClr>
                <a:srgbClr val="EF831C"/>
              </a:buClr>
            </a:pPr>
            <a:r>
              <a:rPr lang="en-US" b="0" i="0" u="none" strike="noStrike" dirty="0">
                <a:solidFill>
                  <a:srgbClr val="050505"/>
                </a:solidFill>
                <a:effectLst/>
                <a:latin typeface="system-ui"/>
              </a:rPr>
              <a:t>CA’s 1st Native American lead WWM.</a:t>
            </a:r>
          </a:p>
          <a:p>
            <a:pPr>
              <a:buClr>
                <a:srgbClr val="EF831C"/>
              </a:buClr>
            </a:pPr>
            <a:r>
              <a:rPr lang="en-US" dirty="0">
                <a:solidFill>
                  <a:srgbClr val="050505"/>
                </a:solidFill>
                <a:latin typeface="system-ui"/>
              </a:rPr>
              <a:t>W</a:t>
            </a:r>
            <a:r>
              <a:rPr lang="en-US" b="0" i="0" u="none" strike="noStrike" dirty="0">
                <a:solidFill>
                  <a:srgbClr val="050505"/>
                </a:solidFill>
                <a:effectLst/>
                <a:latin typeface="system-ui"/>
              </a:rPr>
              <a:t>inegrowing supports individual &amp; tribal identities as stewards of the land.</a:t>
            </a:r>
            <a:endParaRPr lang="en-US" dirty="0"/>
          </a:p>
        </p:txBody>
      </p:sp>
      <p:pic>
        <p:nvPicPr>
          <p:cNvPr id="7" name="Content Placeholder 6">
            <a:extLst>
              <a:ext uri="{FF2B5EF4-FFF2-40B4-BE49-F238E27FC236}">
                <a16:creationId xmlns:a16="http://schemas.microsoft.com/office/drawing/2014/main" id="{94EBA88D-C92B-FD6D-9592-DCFBF429B720}"/>
              </a:ext>
            </a:extLst>
          </p:cNvPr>
          <p:cNvPicPr>
            <a:picLocks noGrp="1" noChangeAspect="1"/>
          </p:cNvPicPr>
          <p:nvPr>
            <p:ph sz="quarter" idx="13"/>
          </p:nvPr>
        </p:nvPicPr>
        <p:blipFill>
          <a:blip r:embed="rId3"/>
          <a:stretch>
            <a:fillRect/>
          </a:stretch>
        </p:blipFill>
        <p:spPr>
          <a:xfrm>
            <a:off x="1828801" y="1870456"/>
            <a:ext cx="2897897" cy="3844544"/>
          </a:xfrm>
        </p:spPr>
      </p:pic>
    </p:spTree>
    <p:extLst>
      <p:ext uri="{BB962C8B-B14F-4D97-AF65-F5344CB8AC3E}">
        <p14:creationId xmlns:p14="http://schemas.microsoft.com/office/powerpoint/2010/main" val="127917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3439-9E92-8BD3-D9DB-3697C5880AF9}"/>
              </a:ext>
            </a:extLst>
          </p:cNvPr>
          <p:cNvSpPr>
            <a:spLocks noGrp="1"/>
          </p:cNvSpPr>
          <p:nvPr>
            <p:ph type="title"/>
          </p:nvPr>
        </p:nvSpPr>
        <p:spPr/>
        <p:txBody>
          <a:bodyPr/>
          <a:lstStyle/>
          <a:p>
            <a:pPr algn="ctr"/>
            <a:r>
              <a:rPr lang="en-US" dirty="0">
                <a:solidFill>
                  <a:srgbClr val="EF831C"/>
                </a:solidFill>
              </a:rPr>
              <a:t>Sandrine </a:t>
            </a:r>
            <a:r>
              <a:rPr lang="en-US" dirty="0" err="1">
                <a:solidFill>
                  <a:srgbClr val="EF831C"/>
                </a:solidFill>
              </a:rPr>
              <a:t>Logette</a:t>
            </a:r>
            <a:r>
              <a:rPr lang="en-US" dirty="0">
                <a:solidFill>
                  <a:srgbClr val="EF831C"/>
                </a:solidFill>
              </a:rPr>
              <a:t>-Jardin and the Enology Pathway</a:t>
            </a:r>
          </a:p>
        </p:txBody>
      </p:sp>
      <p:pic>
        <p:nvPicPr>
          <p:cNvPr id="6" name="Content Placeholder 5">
            <a:extLst>
              <a:ext uri="{FF2B5EF4-FFF2-40B4-BE49-F238E27FC236}">
                <a16:creationId xmlns:a16="http://schemas.microsoft.com/office/drawing/2014/main" id="{6E25A3A3-B8AC-ED4F-9CE0-C023B227A022}"/>
              </a:ext>
            </a:extLst>
          </p:cNvPr>
          <p:cNvPicPr>
            <a:picLocks noGrp="1" noChangeAspect="1"/>
          </p:cNvPicPr>
          <p:nvPr>
            <p:ph sz="quarter" idx="13"/>
          </p:nvPr>
        </p:nvPicPr>
        <p:blipFill>
          <a:blip r:embed="rId3"/>
          <a:stretch>
            <a:fillRect/>
          </a:stretch>
        </p:blipFill>
        <p:spPr>
          <a:xfrm>
            <a:off x="304800" y="2609596"/>
            <a:ext cx="4348701" cy="3334004"/>
          </a:xfrm>
        </p:spPr>
      </p:pic>
      <p:sp>
        <p:nvSpPr>
          <p:cNvPr id="4" name="Content Placeholder 3">
            <a:extLst>
              <a:ext uri="{FF2B5EF4-FFF2-40B4-BE49-F238E27FC236}">
                <a16:creationId xmlns:a16="http://schemas.microsoft.com/office/drawing/2014/main" id="{B3C1EAA6-0E2D-4C91-4BE9-3A9FC62024D2}"/>
              </a:ext>
            </a:extLst>
          </p:cNvPr>
          <p:cNvSpPr>
            <a:spLocks noGrp="1"/>
          </p:cNvSpPr>
          <p:nvPr>
            <p:ph sz="quarter" idx="14"/>
          </p:nvPr>
        </p:nvSpPr>
        <p:spPr/>
        <p:txBody>
          <a:bodyPr/>
          <a:lstStyle/>
          <a:p>
            <a:pPr>
              <a:buClr>
                <a:srgbClr val="EF831C"/>
              </a:buClr>
            </a:pPr>
            <a:r>
              <a:rPr lang="en-US" dirty="0"/>
              <a:t>1st woman </a:t>
            </a:r>
            <a:r>
              <a:rPr lang="en-US" i="1" dirty="0"/>
              <a:t>chef de cave </a:t>
            </a:r>
            <a:r>
              <a:rPr lang="en-US" dirty="0"/>
              <a:t>in Champagne region (2005)</a:t>
            </a:r>
          </a:p>
          <a:p>
            <a:pPr>
              <a:buClr>
                <a:srgbClr val="EF831C"/>
              </a:buClr>
            </a:pPr>
            <a:r>
              <a:rPr lang="en-US" dirty="0"/>
              <a:t>Knew she had to have “a strategy”</a:t>
            </a:r>
          </a:p>
          <a:p>
            <a:endParaRPr lang="en-US" i="1" dirty="0"/>
          </a:p>
        </p:txBody>
      </p:sp>
    </p:spTree>
    <p:extLst>
      <p:ext uri="{BB962C8B-B14F-4D97-AF65-F5344CB8AC3E}">
        <p14:creationId xmlns:p14="http://schemas.microsoft.com/office/powerpoint/2010/main" val="103655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Clr>
                <a:srgbClr val="EF831C"/>
              </a:buClr>
            </a:pPr>
            <a:r>
              <a:rPr lang="en-US" b="1" dirty="0"/>
              <a:t>Career paths were often not linear.</a:t>
            </a:r>
          </a:p>
          <a:p>
            <a:pPr>
              <a:buClr>
                <a:srgbClr val="EF831C"/>
              </a:buClr>
            </a:pPr>
            <a:r>
              <a:rPr lang="en-US" b="1" dirty="0"/>
              <a:t>Mentors, role models, a supportive partner, and collegial network are of central importance.</a:t>
            </a:r>
          </a:p>
          <a:p>
            <a:pPr>
              <a:buClr>
                <a:srgbClr val="EF831C"/>
              </a:buClr>
            </a:pPr>
            <a:r>
              <a:rPr lang="en-US" b="1" dirty="0"/>
              <a:t>Thick skin, passion, perseverance, and focus are essential.</a:t>
            </a:r>
          </a:p>
        </p:txBody>
      </p:sp>
      <p:sp>
        <p:nvSpPr>
          <p:cNvPr id="4" name="Title 3"/>
          <p:cNvSpPr>
            <a:spLocks noGrp="1"/>
          </p:cNvSpPr>
          <p:nvPr>
            <p:ph type="title"/>
          </p:nvPr>
        </p:nvSpPr>
        <p:spPr>
          <a:xfrm>
            <a:off x="685800" y="609600"/>
            <a:ext cx="7086600" cy="1143000"/>
          </a:xfrm>
        </p:spPr>
        <p:txBody>
          <a:bodyPr>
            <a:noAutofit/>
          </a:bodyPr>
          <a:lstStyle/>
          <a:p>
            <a:pPr algn="ctr"/>
            <a:r>
              <a:rPr lang="en-US" sz="3600" b="1" dirty="0">
                <a:solidFill>
                  <a:srgbClr val="EF831C"/>
                </a:solidFill>
              </a:rPr>
              <a:t>Commonalities and Lessons Learned</a:t>
            </a:r>
          </a:p>
        </p:txBody>
      </p:sp>
    </p:spTree>
    <p:extLst>
      <p:ext uri="{BB962C8B-B14F-4D97-AF65-F5344CB8AC3E}">
        <p14:creationId xmlns:p14="http://schemas.microsoft.com/office/powerpoint/2010/main" val="290533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5AB0-459A-6DC0-C20D-7BFDC265DBFA}"/>
              </a:ext>
            </a:extLst>
          </p:cNvPr>
          <p:cNvSpPr>
            <a:spLocks noGrp="1"/>
          </p:cNvSpPr>
          <p:nvPr>
            <p:ph type="title"/>
          </p:nvPr>
        </p:nvSpPr>
        <p:spPr/>
        <p:txBody>
          <a:bodyPr/>
          <a:lstStyle/>
          <a:p>
            <a:pPr algn="ctr"/>
            <a:r>
              <a:rPr lang="en-US" sz="3600" b="1" dirty="0">
                <a:solidFill>
                  <a:srgbClr val="EF831C"/>
                </a:solidFill>
              </a:rPr>
              <a:t>Evidence for Women’s Winemaking Performance from Our Research</a:t>
            </a:r>
          </a:p>
        </p:txBody>
      </p:sp>
      <p:sp>
        <p:nvSpPr>
          <p:cNvPr id="3" name="Content Placeholder 2">
            <a:extLst>
              <a:ext uri="{FF2B5EF4-FFF2-40B4-BE49-F238E27FC236}">
                <a16:creationId xmlns:a16="http://schemas.microsoft.com/office/drawing/2014/main" id="{9F73FC26-83C9-2AE5-B19F-F462F7A9AA74}"/>
              </a:ext>
            </a:extLst>
          </p:cNvPr>
          <p:cNvSpPr>
            <a:spLocks noGrp="1"/>
          </p:cNvSpPr>
          <p:nvPr>
            <p:ph idx="1"/>
          </p:nvPr>
        </p:nvSpPr>
        <p:spPr>
          <a:xfrm>
            <a:off x="685800" y="1981200"/>
            <a:ext cx="7772400" cy="5562600"/>
          </a:xfrm>
        </p:spPr>
        <p:txBody>
          <a:bodyPr/>
          <a:lstStyle/>
          <a:p>
            <a:pPr>
              <a:buClr>
                <a:srgbClr val="EF831C"/>
              </a:buClr>
            </a:pPr>
            <a:r>
              <a:rPr lang="en-US" dirty="0">
                <a:effectLst/>
                <a:latin typeface="Calibri" panose="020F0502020204030204" pitchFamily="34" charset="0"/>
                <a:ea typeface="Calibri" panose="020F0502020204030204" pitchFamily="34" charset="0"/>
                <a:cs typeface="Times New Roman" panose="02020603050405020304" pitchFamily="18" charset="0"/>
              </a:rPr>
              <a:t>Empirical study showing that CA wineries having </a:t>
            </a:r>
            <a:r>
              <a:rPr lang="en-US" i="1" dirty="0">
                <a:effectLst/>
                <a:latin typeface="Calibri" panose="020F0502020204030204" pitchFamily="34" charset="0"/>
                <a:ea typeface="Calibri" panose="020F0502020204030204" pitchFamily="34" charset="0"/>
                <a:cs typeface="Times New Roman" panose="02020603050405020304" pitchFamily="18" charset="0"/>
              </a:rPr>
              <a:t>lead</a:t>
            </a:r>
            <a:r>
              <a:rPr lang="en-US" dirty="0">
                <a:effectLst/>
                <a:latin typeface="Calibri" panose="020F0502020204030204" pitchFamily="34" charset="0"/>
                <a:ea typeface="Calibri" panose="020F0502020204030204" pitchFamily="34" charset="0"/>
                <a:cs typeface="Times New Roman" panose="02020603050405020304" pitchFamily="18" charset="0"/>
              </a:rPr>
              <a:t> women winemakers are more highly acclaimed, proportional to their representation in the field (see Ch 8).</a:t>
            </a:r>
          </a:p>
          <a:p>
            <a:pPr algn="ctr">
              <a:buClr>
                <a:srgbClr val="EF831C"/>
              </a:buClr>
            </a:pPr>
            <a:r>
              <a:rPr lang="en-US" dirty="0">
                <a:latin typeface="Calibri" panose="020F0502020204030204" pitchFamily="34" charset="0"/>
                <a:cs typeface="Times New Roman" panose="02020603050405020304" pitchFamily="18" charset="0"/>
              </a:rPr>
              <a:t>Annual “tracking” of top 100 wines in Wine Spectator (WS) and Wine Enthusiast (WE).</a:t>
            </a:r>
            <a:endParaRPr lang="en-US" dirty="0"/>
          </a:p>
        </p:txBody>
      </p:sp>
    </p:spTree>
    <p:extLst>
      <p:ext uri="{BB962C8B-B14F-4D97-AF65-F5344CB8AC3E}">
        <p14:creationId xmlns:p14="http://schemas.microsoft.com/office/powerpoint/2010/main" val="216858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976B-BED1-FB20-EF7C-6CAA7DC9168A}"/>
              </a:ext>
            </a:extLst>
          </p:cNvPr>
          <p:cNvSpPr>
            <a:spLocks noGrp="1"/>
          </p:cNvSpPr>
          <p:nvPr>
            <p:ph type="title"/>
          </p:nvPr>
        </p:nvSpPr>
        <p:spPr>
          <a:xfrm>
            <a:off x="685800" y="609600"/>
            <a:ext cx="7772400" cy="990600"/>
          </a:xfrm>
        </p:spPr>
        <p:txBody>
          <a:bodyPr/>
          <a:lstStyle/>
          <a:p>
            <a:pPr algn="ctr"/>
            <a:r>
              <a:rPr lang="en-US" sz="3600" b="1" dirty="0">
                <a:solidFill>
                  <a:srgbClr val="EF831C"/>
                </a:solidFill>
              </a:rPr>
              <a:t>Annual “Tracking” Example</a:t>
            </a:r>
          </a:p>
        </p:txBody>
      </p:sp>
      <p:sp>
        <p:nvSpPr>
          <p:cNvPr id="3" name="Content Placeholder 2">
            <a:extLst>
              <a:ext uri="{FF2B5EF4-FFF2-40B4-BE49-F238E27FC236}">
                <a16:creationId xmlns:a16="http://schemas.microsoft.com/office/drawing/2014/main" id="{1B7B3742-13C8-24A6-8371-2ED317971962}"/>
              </a:ext>
            </a:extLst>
          </p:cNvPr>
          <p:cNvSpPr>
            <a:spLocks noGrp="1"/>
          </p:cNvSpPr>
          <p:nvPr>
            <p:ph idx="1"/>
          </p:nvPr>
        </p:nvSpPr>
        <p:spPr>
          <a:xfrm>
            <a:off x="685800" y="1981200"/>
            <a:ext cx="8001000" cy="5181600"/>
          </a:xfrm>
        </p:spPr>
        <p:txBody>
          <a:bodyPr/>
          <a:lstStyle/>
          <a:p>
            <a:pPr>
              <a:buClr>
                <a:srgbClr val="EF831C"/>
              </a:buClr>
            </a:pPr>
            <a:r>
              <a:rPr lang="en-US" b="0" i="0" dirty="0">
                <a:solidFill>
                  <a:srgbClr val="000000"/>
                </a:solidFill>
                <a:effectLst/>
                <a:latin typeface="-webkit-standard"/>
              </a:rPr>
              <a:t>In </a:t>
            </a:r>
            <a:r>
              <a:rPr lang="en-US" b="1" i="0" dirty="0">
                <a:solidFill>
                  <a:srgbClr val="000000"/>
                </a:solidFill>
                <a:effectLst/>
                <a:latin typeface="-webkit-standard"/>
              </a:rPr>
              <a:t>2023</a:t>
            </a:r>
            <a:r>
              <a:rPr lang="en-US" b="0" i="0" dirty="0">
                <a:solidFill>
                  <a:srgbClr val="000000"/>
                </a:solidFill>
                <a:effectLst/>
                <a:latin typeface="-webkit-standard"/>
              </a:rPr>
              <a:t>, 22 CA wines were included in WE Top 100 Wines, and of those, 7 (31.8%) were from wineries having a lead woman winemaker.</a:t>
            </a:r>
          </a:p>
          <a:p>
            <a:pPr>
              <a:buClr>
                <a:srgbClr val="EF831C"/>
              </a:buClr>
            </a:pPr>
            <a:r>
              <a:rPr lang="en-US" b="0" i="0" dirty="0">
                <a:solidFill>
                  <a:srgbClr val="000000"/>
                </a:solidFill>
                <a:effectLst/>
                <a:latin typeface="-webkit-standard"/>
              </a:rPr>
              <a:t>Note: 31.8% is greater than </a:t>
            </a:r>
            <a:r>
              <a:rPr lang="en-US" dirty="0">
                <a:effectLst/>
                <a:latin typeface="Calibri" panose="020F0502020204030204" pitchFamily="34" charset="0"/>
                <a:ea typeface="Calibri" panose="020F0502020204030204" pitchFamily="34" charset="0"/>
                <a:cs typeface="Times New Roman" panose="02020603050405020304" pitchFamily="18" charset="0"/>
              </a:rPr>
              <a:t>woman winemakers’ 14% representation in the field.</a:t>
            </a:r>
          </a:p>
          <a:p>
            <a:pPr>
              <a:buClr>
                <a:srgbClr val="EF831C"/>
              </a:buClr>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webkit-standard"/>
              </a:rPr>
              <a:t>For the past four years, </a:t>
            </a:r>
            <a:r>
              <a:rPr lang="en-US" b="0" i="0" dirty="0">
                <a:solidFill>
                  <a:srgbClr val="000000"/>
                </a:solidFill>
                <a:effectLst/>
                <a:latin typeface="-webkit-standard"/>
              </a:rPr>
              <a:t>20 to 30% of the wineries included in "Top Lists" have lead women winemakers.</a:t>
            </a:r>
            <a:endParaRPr lang="en-US" dirty="0"/>
          </a:p>
        </p:txBody>
      </p:sp>
    </p:spTree>
    <p:extLst>
      <p:ext uri="{BB962C8B-B14F-4D97-AF65-F5344CB8AC3E}">
        <p14:creationId xmlns:p14="http://schemas.microsoft.com/office/powerpoint/2010/main" val="27737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BDE6-5249-D6FF-5696-21F83F1BB8A0}"/>
              </a:ext>
            </a:extLst>
          </p:cNvPr>
          <p:cNvSpPr>
            <a:spLocks noGrp="1"/>
          </p:cNvSpPr>
          <p:nvPr>
            <p:ph type="title"/>
          </p:nvPr>
        </p:nvSpPr>
        <p:spPr>
          <a:xfrm>
            <a:off x="685800" y="533400"/>
            <a:ext cx="7772400" cy="1143000"/>
          </a:xfrm>
        </p:spPr>
        <p:txBody>
          <a:bodyPr/>
          <a:lstStyle/>
          <a:p>
            <a:pPr algn="ctr"/>
            <a:r>
              <a:rPr lang="en-US" b="1" dirty="0">
                <a:solidFill>
                  <a:srgbClr val="EF831C"/>
                </a:solidFill>
              </a:rPr>
              <a:t>WWMs on Wine Enthusiasts’ 2023 List of Top 100 Wines</a:t>
            </a:r>
          </a:p>
        </p:txBody>
      </p:sp>
      <p:sp>
        <p:nvSpPr>
          <p:cNvPr id="3" name="Content Placeholder 2">
            <a:extLst>
              <a:ext uri="{FF2B5EF4-FFF2-40B4-BE49-F238E27FC236}">
                <a16:creationId xmlns:a16="http://schemas.microsoft.com/office/drawing/2014/main" id="{44E84430-1F67-3397-08ED-E5B671A7869C}"/>
              </a:ext>
            </a:extLst>
          </p:cNvPr>
          <p:cNvSpPr>
            <a:spLocks noGrp="1"/>
          </p:cNvSpPr>
          <p:nvPr>
            <p:ph idx="1"/>
          </p:nvPr>
        </p:nvSpPr>
        <p:spPr>
          <a:xfrm>
            <a:off x="685800" y="1981200"/>
            <a:ext cx="7772400" cy="4876800"/>
          </a:xfrm>
        </p:spPr>
        <p:txBody>
          <a:bodyPr/>
          <a:lstStyle/>
          <a:p>
            <a:pPr marL="0" indent="0">
              <a:buNone/>
            </a:pPr>
            <a:r>
              <a:rPr lang="en-US" b="0" i="0" dirty="0">
                <a:solidFill>
                  <a:srgbClr val="000000"/>
                </a:solidFill>
                <a:effectLst/>
                <a:latin typeface="-webkit-standard"/>
              </a:rPr>
              <a:t>#1 René </a:t>
            </a:r>
            <a:r>
              <a:rPr lang="en-US" b="0" i="0" dirty="0" err="1">
                <a:solidFill>
                  <a:srgbClr val="000000"/>
                </a:solidFill>
                <a:effectLst/>
                <a:latin typeface="-webkit-standard"/>
              </a:rPr>
              <a:t>Ary</a:t>
            </a:r>
            <a:r>
              <a:rPr lang="en-US" b="0" i="0" dirty="0">
                <a:solidFill>
                  <a:srgbClr val="000000"/>
                </a:solidFill>
                <a:effectLst/>
                <a:latin typeface="-webkit-standard"/>
              </a:rPr>
              <a:t>, WM, </a:t>
            </a:r>
            <a:r>
              <a:rPr lang="en-US" b="0" i="1" dirty="0">
                <a:solidFill>
                  <a:srgbClr val="000000"/>
                </a:solidFill>
                <a:effectLst/>
                <a:latin typeface="-webkit-standard"/>
              </a:rPr>
              <a:t>Duckhorn 2019 Cabernet Sauvignon</a:t>
            </a:r>
          </a:p>
          <a:p>
            <a:pPr marL="0" indent="0">
              <a:buNone/>
            </a:pPr>
            <a:r>
              <a:rPr lang="en-US" b="0" i="0" dirty="0">
                <a:solidFill>
                  <a:srgbClr val="000000"/>
                </a:solidFill>
                <a:effectLst/>
                <a:latin typeface="-webkit-standard"/>
              </a:rPr>
              <a:t>#9 Heidi von der </a:t>
            </a:r>
            <a:r>
              <a:rPr lang="en-US" b="0" i="0" dirty="0" err="1">
                <a:solidFill>
                  <a:srgbClr val="000000"/>
                </a:solidFill>
                <a:effectLst/>
                <a:latin typeface="-webkit-standard"/>
              </a:rPr>
              <a:t>Mehden</a:t>
            </a:r>
            <a:r>
              <a:rPr lang="en-US" b="0" i="0" dirty="0">
                <a:solidFill>
                  <a:srgbClr val="000000"/>
                </a:solidFill>
                <a:effectLst/>
                <a:latin typeface="-webkit-standard"/>
              </a:rPr>
              <a:t>, WM, </a:t>
            </a:r>
            <a:r>
              <a:rPr lang="en-US" b="0" i="1" dirty="0">
                <a:solidFill>
                  <a:srgbClr val="000000"/>
                </a:solidFill>
                <a:effectLst/>
                <a:latin typeface="-webkit-standard"/>
              </a:rPr>
              <a:t>Merry Edwards </a:t>
            </a:r>
            <a:r>
              <a:rPr lang="en-US" b="0" i="1" u="none" strike="noStrike" dirty="0">
                <a:solidFill>
                  <a:srgbClr val="000000"/>
                </a:solidFill>
                <a:effectLst/>
                <a:latin typeface="-webkit-standard"/>
              </a:rPr>
              <a:t>2021 Pinot Noir</a:t>
            </a:r>
            <a:r>
              <a:rPr lang="en-US" b="0" i="1" dirty="0">
                <a:solidFill>
                  <a:srgbClr val="000000"/>
                </a:solidFill>
                <a:effectLst/>
                <a:latin typeface="-webkit-standard"/>
              </a:rPr>
              <a:t> (</a:t>
            </a:r>
            <a:r>
              <a:rPr lang="en-US" b="1" i="1" dirty="0">
                <a:solidFill>
                  <a:srgbClr val="000000"/>
                </a:solidFill>
                <a:effectLst/>
                <a:latin typeface="-webkit-standard"/>
              </a:rPr>
              <a:t>SCU grad in chemistry, 1997</a:t>
            </a:r>
            <a:r>
              <a:rPr lang="en-US" b="0" i="1" dirty="0">
                <a:solidFill>
                  <a:srgbClr val="000000"/>
                </a:solidFill>
                <a:effectLst/>
                <a:latin typeface="-webkit-standard"/>
              </a:rPr>
              <a:t>)</a:t>
            </a:r>
          </a:p>
          <a:p>
            <a:pPr marL="0" indent="0">
              <a:buNone/>
            </a:pPr>
            <a:r>
              <a:rPr lang="en-US" b="0" i="0" dirty="0">
                <a:solidFill>
                  <a:srgbClr val="000000"/>
                </a:solidFill>
                <a:effectLst/>
                <a:latin typeface="-webkit-standard"/>
              </a:rPr>
              <a:t>#34 Carol Shelton, WM, </a:t>
            </a:r>
            <a:r>
              <a:rPr lang="en-US" b="0" i="1" dirty="0">
                <a:solidFill>
                  <a:srgbClr val="000000"/>
                </a:solidFill>
                <a:effectLst/>
                <a:latin typeface="-webkit-standard"/>
              </a:rPr>
              <a:t>Carol Shelton Wines,</a:t>
            </a:r>
            <a:r>
              <a:rPr lang="en-US" b="0" i="1" u="none" strike="noStrike" dirty="0">
                <a:solidFill>
                  <a:srgbClr val="000000"/>
                </a:solidFill>
                <a:effectLst/>
                <a:latin typeface="-webkit-standard"/>
              </a:rPr>
              <a:t> 2020 </a:t>
            </a:r>
            <a:r>
              <a:rPr lang="en-US" b="0" i="1" u="none" strike="noStrike" dirty="0" err="1">
                <a:solidFill>
                  <a:srgbClr val="000000"/>
                </a:solidFill>
                <a:effectLst/>
                <a:latin typeface="-webkit-standard"/>
              </a:rPr>
              <a:t>Albini</a:t>
            </a:r>
            <a:r>
              <a:rPr lang="en-US" b="0" i="1" u="none" strike="noStrike" dirty="0">
                <a:solidFill>
                  <a:srgbClr val="000000"/>
                </a:solidFill>
                <a:effectLst/>
                <a:latin typeface="-webkit-standard"/>
              </a:rPr>
              <a:t> Zinfandel</a:t>
            </a:r>
            <a:endParaRPr lang="en-US" b="0" i="1" dirty="0">
              <a:solidFill>
                <a:srgbClr val="000000"/>
              </a:solidFill>
              <a:effectLst/>
              <a:latin typeface="-webkit-standard"/>
            </a:endParaRPr>
          </a:p>
          <a:p>
            <a:endParaRPr lang="en-US" dirty="0"/>
          </a:p>
        </p:txBody>
      </p:sp>
    </p:spTree>
    <p:extLst>
      <p:ext uri="{BB962C8B-B14F-4D97-AF65-F5344CB8AC3E}">
        <p14:creationId xmlns:p14="http://schemas.microsoft.com/office/powerpoint/2010/main" val="2721087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F377-AF12-B9FC-4F0D-0B557EF175D7}"/>
              </a:ext>
            </a:extLst>
          </p:cNvPr>
          <p:cNvSpPr>
            <a:spLocks noGrp="1"/>
          </p:cNvSpPr>
          <p:nvPr>
            <p:ph type="title"/>
          </p:nvPr>
        </p:nvSpPr>
        <p:spPr/>
        <p:txBody>
          <a:bodyPr/>
          <a:lstStyle/>
          <a:p>
            <a:pPr algn="ctr"/>
            <a:r>
              <a:rPr lang="en-US" dirty="0">
                <a:solidFill>
                  <a:srgbClr val="EF831C"/>
                </a:solidFill>
              </a:rPr>
              <a:t>Homepage of </a:t>
            </a:r>
            <a:r>
              <a:rPr lang="en-US" dirty="0">
                <a:solidFill>
                  <a:srgbClr val="EF831C"/>
                </a:solidFill>
                <a:hlinkClick r:id="rId2"/>
              </a:rPr>
              <a:t>Website</a:t>
            </a:r>
            <a:endParaRPr lang="en-US" dirty="0">
              <a:solidFill>
                <a:srgbClr val="EF831C"/>
              </a:solidFill>
            </a:endParaRPr>
          </a:p>
        </p:txBody>
      </p:sp>
      <p:pic>
        <p:nvPicPr>
          <p:cNvPr id="5" name="Content Placeholder 4">
            <a:extLst>
              <a:ext uri="{FF2B5EF4-FFF2-40B4-BE49-F238E27FC236}">
                <a16:creationId xmlns:a16="http://schemas.microsoft.com/office/drawing/2014/main" id="{F143DE0F-ADEF-9CFF-DD7B-9F4432148644}"/>
              </a:ext>
            </a:extLst>
          </p:cNvPr>
          <p:cNvPicPr>
            <a:picLocks noGrp="1" noChangeAspect="1"/>
          </p:cNvPicPr>
          <p:nvPr>
            <p:ph idx="1"/>
          </p:nvPr>
        </p:nvPicPr>
        <p:blipFill>
          <a:blip r:embed="rId3"/>
          <a:stretch>
            <a:fillRect/>
          </a:stretch>
        </p:blipFill>
        <p:spPr>
          <a:xfrm>
            <a:off x="2063027" y="1981200"/>
            <a:ext cx="5017945" cy="4114800"/>
          </a:xfrm>
        </p:spPr>
      </p:pic>
    </p:spTree>
    <p:extLst>
      <p:ext uri="{BB962C8B-B14F-4D97-AF65-F5344CB8AC3E}">
        <p14:creationId xmlns:p14="http://schemas.microsoft.com/office/powerpoint/2010/main" val="67935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47D86271-3C1E-634C-5AC7-76DF5F615720}"/>
              </a:ext>
            </a:extLst>
          </p:cNvPr>
          <p:cNvSpPr>
            <a:spLocks noGrp="1" noChangeArrowheads="1"/>
          </p:cNvSpPr>
          <p:nvPr>
            <p:ph type="title"/>
          </p:nvPr>
        </p:nvSpPr>
        <p:spPr/>
        <p:txBody>
          <a:bodyPr/>
          <a:lstStyle/>
          <a:p>
            <a:pPr algn="ctr" eaLnBrk="1" hangingPunct="1">
              <a:defRPr/>
            </a:pPr>
            <a:r>
              <a:rPr lang="en-US" b="1" dirty="0">
                <a:solidFill>
                  <a:srgbClr val="EF831C"/>
                </a:solidFill>
              </a:rPr>
              <a:t>Discussion  </a:t>
            </a:r>
            <a:r>
              <a:rPr lang="en-US" dirty="0">
                <a:solidFill>
                  <a:srgbClr val="EF831C"/>
                </a:solidFill>
              </a:rPr>
              <a:t>     </a:t>
            </a:r>
            <a:r>
              <a:rPr lang="en-US" dirty="0">
                <a:solidFill>
                  <a:schemeClr val="accent2"/>
                </a:solidFill>
              </a:rPr>
              <a:t> </a:t>
            </a:r>
            <a:endParaRPr lang="en-US" dirty="0"/>
          </a:p>
        </p:txBody>
      </p:sp>
      <p:sp>
        <p:nvSpPr>
          <p:cNvPr id="129027" name="Rectangle 3">
            <a:extLst>
              <a:ext uri="{FF2B5EF4-FFF2-40B4-BE49-F238E27FC236}">
                <a16:creationId xmlns:a16="http://schemas.microsoft.com/office/drawing/2014/main" id="{3E52F97A-E429-7ECF-AFEF-9AA1A292BB27}"/>
              </a:ext>
            </a:extLst>
          </p:cNvPr>
          <p:cNvSpPr>
            <a:spLocks noGrp="1" noChangeArrowheads="1"/>
          </p:cNvSpPr>
          <p:nvPr>
            <p:ph type="body" idx="1"/>
          </p:nvPr>
        </p:nvSpPr>
        <p:spPr/>
        <p:txBody>
          <a:bodyPr/>
          <a:lstStyle/>
          <a:p>
            <a:pPr eaLnBrk="1" hangingPunct="1">
              <a:buClr>
                <a:srgbClr val="EF831C"/>
              </a:buClr>
              <a:buFont typeface="Wingdings" charset="0"/>
              <a:buChar char=""/>
              <a:defRPr/>
            </a:pPr>
            <a:r>
              <a:rPr lang="en-US" dirty="0"/>
              <a:t>Questions</a:t>
            </a:r>
          </a:p>
          <a:p>
            <a:pPr eaLnBrk="1" hangingPunct="1">
              <a:buClr>
                <a:srgbClr val="EF831C"/>
              </a:buClr>
              <a:buFont typeface="Wingdings" charset="0"/>
              <a:buChar char=""/>
              <a:defRPr/>
            </a:pPr>
            <a:r>
              <a:rPr lang="en-US" dirty="0"/>
              <a:t>Suggestions</a:t>
            </a:r>
          </a:p>
          <a:p>
            <a:pPr eaLnBrk="1" hangingPunct="1">
              <a:buClr>
                <a:srgbClr val="EF831C"/>
              </a:buClr>
              <a:buFont typeface="Wingdings" charset="0"/>
              <a:buChar char=""/>
              <a:defRPr/>
            </a:pPr>
            <a:r>
              <a:rPr lang="en-US" dirty="0"/>
              <a:t>Comments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45E1-7079-416F-08CF-BE289EFEB522}"/>
              </a:ext>
            </a:extLst>
          </p:cNvPr>
          <p:cNvSpPr>
            <a:spLocks noGrp="1"/>
          </p:cNvSpPr>
          <p:nvPr>
            <p:ph type="title"/>
          </p:nvPr>
        </p:nvSpPr>
        <p:spPr>
          <a:xfrm>
            <a:off x="685800" y="304800"/>
            <a:ext cx="7772400" cy="2362200"/>
          </a:xfrm>
        </p:spPr>
        <p:txBody>
          <a:bodyPr/>
          <a:lstStyle/>
          <a:p>
            <a:pPr algn="ctr"/>
            <a:br>
              <a:rPr lang="en-US" b="1" dirty="0">
                <a:solidFill>
                  <a:srgbClr val="EF831C"/>
                </a:solidFill>
              </a:rPr>
            </a:br>
            <a:r>
              <a:rPr lang="en-US" b="1" dirty="0">
                <a:solidFill>
                  <a:srgbClr val="EF831C"/>
                </a:solidFill>
              </a:rPr>
              <a:t>Cathy </a:t>
            </a:r>
            <a:r>
              <a:rPr lang="en-US" b="1" dirty="0" err="1">
                <a:solidFill>
                  <a:srgbClr val="EF831C"/>
                </a:solidFill>
              </a:rPr>
              <a:t>Corison</a:t>
            </a:r>
            <a:r>
              <a:rPr lang="en-US" b="1" dirty="0">
                <a:solidFill>
                  <a:srgbClr val="EF831C"/>
                </a:solidFill>
              </a:rPr>
              <a:t>, </a:t>
            </a:r>
            <a:br>
              <a:rPr lang="en-US" b="1" dirty="0">
                <a:solidFill>
                  <a:srgbClr val="EF831C"/>
                </a:solidFill>
              </a:rPr>
            </a:br>
            <a:r>
              <a:rPr lang="en-US" b="1" dirty="0">
                <a:solidFill>
                  <a:srgbClr val="EF831C"/>
                </a:solidFill>
              </a:rPr>
              <a:t>Noted Napa Winemaker</a:t>
            </a:r>
          </a:p>
        </p:txBody>
      </p:sp>
      <p:sp>
        <p:nvSpPr>
          <p:cNvPr id="3" name="Content Placeholder 2">
            <a:extLst>
              <a:ext uri="{FF2B5EF4-FFF2-40B4-BE49-F238E27FC236}">
                <a16:creationId xmlns:a16="http://schemas.microsoft.com/office/drawing/2014/main" id="{A05A3419-4618-8D51-9F8A-34B3A9A7548D}"/>
              </a:ext>
            </a:extLst>
          </p:cNvPr>
          <p:cNvSpPr>
            <a:spLocks noGrp="1"/>
          </p:cNvSpPr>
          <p:nvPr>
            <p:ph idx="1"/>
          </p:nvPr>
        </p:nvSpPr>
        <p:spPr>
          <a:xfrm>
            <a:off x="685800" y="2514600"/>
            <a:ext cx="7772400" cy="3581400"/>
          </a:xfrm>
        </p:spPr>
        <p:txBody>
          <a:bodyPr/>
          <a:lstStyle/>
          <a:p>
            <a:pPr marL="0" indent="0">
              <a:buNone/>
            </a:pPr>
            <a:endParaRPr lang="en-US" dirty="0"/>
          </a:p>
          <a:p>
            <a:pPr>
              <a:buClr>
                <a:srgbClr val="EF831C"/>
              </a:buClr>
            </a:pPr>
            <a:r>
              <a:rPr lang="en-US" sz="3600" dirty="0"/>
              <a:t>“Back in 1978, when I did my first harvest, I never thought that women would be recognized as winemakers.”</a:t>
            </a:r>
            <a:br>
              <a:rPr lang="en-US" dirty="0"/>
            </a:br>
            <a:endParaRPr lang="en-US" dirty="0"/>
          </a:p>
        </p:txBody>
      </p:sp>
    </p:spTree>
    <p:extLst>
      <p:ext uri="{BB962C8B-B14F-4D97-AF65-F5344CB8AC3E}">
        <p14:creationId xmlns:p14="http://schemas.microsoft.com/office/powerpoint/2010/main" val="110446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A0BB-83BB-5A6F-A2AE-E9B8CD560CD5}"/>
              </a:ext>
            </a:extLst>
          </p:cNvPr>
          <p:cNvSpPr>
            <a:spLocks noGrp="1"/>
          </p:cNvSpPr>
          <p:nvPr>
            <p:ph type="title"/>
          </p:nvPr>
        </p:nvSpPr>
        <p:spPr>
          <a:xfrm>
            <a:off x="685800" y="1295400"/>
            <a:ext cx="7772400" cy="1143000"/>
          </a:xfrm>
        </p:spPr>
        <p:txBody>
          <a:bodyPr/>
          <a:lstStyle/>
          <a:p>
            <a:pPr algn="ctr"/>
            <a:r>
              <a:rPr lang="en-US" b="1" dirty="0">
                <a:solidFill>
                  <a:srgbClr val="EF831C"/>
                </a:solidFill>
              </a:rPr>
              <a:t>Our Studies to Date</a:t>
            </a:r>
          </a:p>
        </p:txBody>
      </p:sp>
      <p:pic>
        <p:nvPicPr>
          <p:cNvPr id="7" name="Content Placeholder 6">
            <a:extLst>
              <a:ext uri="{FF2B5EF4-FFF2-40B4-BE49-F238E27FC236}">
                <a16:creationId xmlns:a16="http://schemas.microsoft.com/office/drawing/2014/main" id="{D8766BAB-60AF-D3A9-926A-9A2B2F5358C0}"/>
              </a:ext>
            </a:extLst>
          </p:cNvPr>
          <p:cNvPicPr>
            <a:picLocks noGrp="1" noChangeAspect="1"/>
          </p:cNvPicPr>
          <p:nvPr>
            <p:ph idx="1"/>
          </p:nvPr>
        </p:nvPicPr>
        <p:blipFill>
          <a:blip r:embed="rId3"/>
          <a:stretch>
            <a:fillRect/>
          </a:stretch>
        </p:blipFill>
        <p:spPr>
          <a:xfrm>
            <a:off x="685800" y="2851150"/>
            <a:ext cx="7772400" cy="2374900"/>
          </a:xfrm>
        </p:spPr>
      </p:pic>
    </p:spTree>
    <p:extLst>
      <p:ext uri="{BB962C8B-B14F-4D97-AF65-F5344CB8AC3E}">
        <p14:creationId xmlns:p14="http://schemas.microsoft.com/office/powerpoint/2010/main" val="55486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DB33-D246-37A0-2252-2DE2A673F272}"/>
              </a:ext>
            </a:extLst>
          </p:cNvPr>
          <p:cNvSpPr>
            <a:spLocks noGrp="1"/>
          </p:cNvSpPr>
          <p:nvPr>
            <p:ph type="title"/>
          </p:nvPr>
        </p:nvSpPr>
        <p:spPr>
          <a:xfrm>
            <a:off x="666345" y="-82923"/>
            <a:ext cx="7391400" cy="2095500"/>
          </a:xfrm>
        </p:spPr>
        <p:txBody>
          <a:bodyPr/>
          <a:lstStyle/>
          <a:p>
            <a:pPr algn="ctr"/>
            <a:br>
              <a:rPr lang="en-US" sz="3200" dirty="0">
                <a:solidFill>
                  <a:srgbClr val="EF831C"/>
                </a:solidFill>
              </a:rPr>
            </a:br>
            <a:r>
              <a:rPr lang="en-US" sz="3200" b="1" dirty="0">
                <a:solidFill>
                  <a:srgbClr val="EF831C"/>
                </a:solidFill>
              </a:rPr>
              <a:t>Our 2024 </a:t>
            </a:r>
            <a:r>
              <a:rPr lang="en-US" sz="3200" b="1" dirty="0" err="1">
                <a:solidFill>
                  <a:srgbClr val="EF831C"/>
                </a:solidFill>
              </a:rPr>
              <a:t>Studies,“</a:t>
            </a:r>
            <a:r>
              <a:rPr lang="en-US" sz="3200" b="1" i="0" dirty="0" err="1">
                <a:solidFill>
                  <a:srgbClr val="EF831C"/>
                </a:solidFill>
                <a:latin typeface="-webkit-standard"/>
              </a:rPr>
              <a:t>Keeping</a:t>
            </a:r>
            <a:r>
              <a:rPr lang="en-US" sz="3200" b="1" i="0" dirty="0">
                <a:solidFill>
                  <a:srgbClr val="EF831C"/>
                </a:solidFill>
                <a:latin typeface="-webkit-standard"/>
              </a:rPr>
              <a:t> It in the Family</a:t>
            </a:r>
            <a:r>
              <a:rPr lang="en-US" sz="3200" b="1" dirty="0">
                <a:solidFill>
                  <a:srgbClr val="EF831C"/>
                </a:solidFill>
              </a:rPr>
              <a:t>— </a:t>
            </a:r>
            <a:r>
              <a:rPr lang="en-US" sz="3200" b="1" i="0" dirty="0">
                <a:solidFill>
                  <a:srgbClr val="EF831C"/>
                </a:solidFill>
                <a:latin typeface="-webkit-standard"/>
              </a:rPr>
              <a:t>Next Generation Successes in Napa Valley and in Sonoma County.”</a:t>
            </a:r>
            <a:br>
              <a:rPr lang="en-US" sz="3200" b="1" i="0">
                <a:solidFill>
                  <a:srgbClr val="EF831C"/>
                </a:solidFill>
                <a:latin typeface="-webkit-standard"/>
              </a:rPr>
            </a:br>
            <a:r>
              <a:rPr lang="en-US" sz="3200" b="1">
                <a:solidFill>
                  <a:srgbClr val="EF831C"/>
                </a:solidFill>
                <a:latin typeface="-webkit-standard"/>
              </a:rPr>
              <a:t>Several from </a:t>
            </a:r>
            <a:r>
              <a:rPr lang="en-US" sz="3200" b="1" dirty="0">
                <a:solidFill>
                  <a:srgbClr val="EF831C"/>
                </a:solidFill>
                <a:latin typeface="-webkit-standard"/>
              </a:rPr>
              <a:t>father to daughter</a:t>
            </a:r>
            <a:br>
              <a:rPr lang="en-US" sz="3200" b="1" i="0" dirty="0">
                <a:solidFill>
                  <a:srgbClr val="EF831C"/>
                </a:solidFill>
                <a:latin typeface="-webkit-standard"/>
              </a:rPr>
            </a:br>
            <a:endParaRPr lang="en-US" sz="3200" dirty="0">
              <a:solidFill>
                <a:srgbClr val="EF831C"/>
              </a:solidFill>
            </a:endParaRPr>
          </a:p>
        </p:txBody>
      </p:sp>
      <p:pic>
        <p:nvPicPr>
          <p:cNvPr id="6" name="Content Placeholder 5">
            <a:extLst>
              <a:ext uri="{FF2B5EF4-FFF2-40B4-BE49-F238E27FC236}">
                <a16:creationId xmlns:a16="http://schemas.microsoft.com/office/drawing/2014/main" id="{1C767006-8C70-DAF9-9F0F-F794D06C78EB}"/>
              </a:ext>
            </a:extLst>
          </p:cNvPr>
          <p:cNvPicPr>
            <a:picLocks noGrp="1" noChangeAspect="1"/>
          </p:cNvPicPr>
          <p:nvPr>
            <p:ph sz="half" idx="1"/>
          </p:nvPr>
        </p:nvPicPr>
        <p:blipFill>
          <a:blip r:embed="rId3"/>
          <a:stretch>
            <a:fillRect/>
          </a:stretch>
        </p:blipFill>
        <p:spPr>
          <a:xfrm>
            <a:off x="685800" y="2184026"/>
            <a:ext cx="3810000" cy="3709147"/>
          </a:xfrm>
        </p:spPr>
      </p:pic>
      <p:pic>
        <p:nvPicPr>
          <p:cNvPr id="8" name="Content Placeholder 7">
            <a:extLst>
              <a:ext uri="{FF2B5EF4-FFF2-40B4-BE49-F238E27FC236}">
                <a16:creationId xmlns:a16="http://schemas.microsoft.com/office/drawing/2014/main" id="{20AED2AE-A37E-8077-D29D-A229C8DE8D6B}"/>
              </a:ext>
            </a:extLst>
          </p:cNvPr>
          <p:cNvPicPr>
            <a:picLocks noGrp="1" noChangeAspect="1"/>
          </p:cNvPicPr>
          <p:nvPr>
            <p:ph sz="half" idx="2"/>
          </p:nvPr>
        </p:nvPicPr>
        <p:blipFill>
          <a:blip r:embed="rId4"/>
          <a:stretch>
            <a:fillRect/>
          </a:stretch>
        </p:blipFill>
        <p:spPr>
          <a:xfrm>
            <a:off x="4648200" y="2438400"/>
            <a:ext cx="3810000" cy="2870200"/>
          </a:xfrm>
        </p:spPr>
      </p:pic>
    </p:spTree>
    <p:extLst>
      <p:ext uri="{BB962C8B-B14F-4D97-AF65-F5344CB8AC3E}">
        <p14:creationId xmlns:p14="http://schemas.microsoft.com/office/powerpoint/2010/main" val="411434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7687-F9E9-D437-3A40-D42F4075A1BB}"/>
              </a:ext>
            </a:extLst>
          </p:cNvPr>
          <p:cNvSpPr>
            <a:spLocks noGrp="1"/>
          </p:cNvSpPr>
          <p:nvPr>
            <p:ph type="title"/>
          </p:nvPr>
        </p:nvSpPr>
        <p:spPr/>
        <p:txBody>
          <a:bodyPr/>
          <a:lstStyle/>
          <a:p>
            <a:pPr algn="ctr"/>
            <a:r>
              <a:rPr lang="en-US" b="1" dirty="0">
                <a:solidFill>
                  <a:srgbClr val="EF831C"/>
                </a:solidFill>
              </a:rPr>
              <a:t>“Women of Wine” author, Ann </a:t>
            </a:r>
            <a:r>
              <a:rPr lang="en-US" b="1" dirty="0" err="1">
                <a:solidFill>
                  <a:srgbClr val="EF831C"/>
                </a:solidFill>
              </a:rPr>
              <a:t>Matasar</a:t>
            </a:r>
            <a:r>
              <a:rPr lang="en-US" b="1" dirty="0">
                <a:solidFill>
                  <a:srgbClr val="EF831C"/>
                </a:solidFill>
              </a:rPr>
              <a:t> (2006)</a:t>
            </a:r>
            <a:endParaRPr lang="en-US" dirty="0"/>
          </a:p>
        </p:txBody>
      </p:sp>
      <p:sp>
        <p:nvSpPr>
          <p:cNvPr id="3" name="Content Placeholder 2">
            <a:extLst>
              <a:ext uri="{FF2B5EF4-FFF2-40B4-BE49-F238E27FC236}">
                <a16:creationId xmlns:a16="http://schemas.microsoft.com/office/drawing/2014/main" id="{1926BFD2-C12F-DCF4-E81D-E4B98D56FC3C}"/>
              </a:ext>
            </a:extLst>
          </p:cNvPr>
          <p:cNvSpPr>
            <a:spLocks noGrp="1"/>
          </p:cNvSpPr>
          <p:nvPr>
            <p:ph idx="1"/>
          </p:nvPr>
        </p:nvSpPr>
        <p:spPr>
          <a:xfrm>
            <a:off x="685800" y="2362200"/>
            <a:ext cx="7772400" cy="3733800"/>
          </a:xfrm>
        </p:spPr>
        <p:txBody>
          <a:bodyPr/>
          <a:lstStyle/>
          <a:p>
            <a:pPr>
              <a:buClr>
                <a:srgbClr val="EF831C"/>
              </a:buClr>
            </a:pPr>
            <a:r>
              <a:rPr lang="en-US" dirty="0"/>
              <a:t>“No business or industry reaches further back in history or is more global in scope than the wine industry. And no industry has so resolutely excluded women from positions of influence for so long.”</a:t>
            </a:r>
          </a:p>
        </p:txBody>
      </p:sp>
    </p:spTree>
    <p:extLst>
      <p:ext uri="{BB962C8B-B14F-4D97-AF65-F5344CB8AC3E}">
        <p14:creationId xmlns:p14="http://schemas.microsoft.com/office/powerpoint/2010/main" val="64860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29AA-179E-C136-5F64-41DA3B50543F}"/>
              </a:ext>
            </a:extLst>
          </p:cNvPr>
          <p:cNvSpPr>
            <a:spLocks noGrp="1"/>
          </p:cNvSpPr>
          <p:nvPr>
            <p:ph type="title"/>
          </p:nvPr>
        </p:nvSpPr>
        <p:spPr>
          <a:xfrm>
            <a:off x="685800" y="533400"/>
            <a:ext cx="7772400" cy="1219200"/>
          </a:xfrm>
        </p:spPr>
        <p:txBody>
          <a:bodyPr/>
          <a:lstStyle/>
          <a:p>
            <a:pPr algn="ctr"/>
            <a:r>
              <a:rPr lang="en-US" b="1" dirty="0">
                <a:solidFill>
                  <a:srgbClr val="EF831C"/>
                </a:solidFill>
              </a:rPr>
              <a:t>Preparing for a Career in Winemaking</a:t>
            </a:r>
          </a:p>
        </p:txBody>
      </p:sp>
      <p:sp>
        <p:nvSpPr>
          <p:cNvPr id="3" name="Content Placeholder 2">
            <a:extLst>
              <a:ext uri="{FF2B5EF4-FFF2-40B4-BE49-F238E27FC236}">
                <a16:creationId xmlns:a16="http://schemas.microsoft.com/office/drawing/2014/main" id="{4EA9A978-90E0-0853-5F41-452F7DF1CB69}"/>
              </a:ext>
            </a:extLst>
          </p:cNvPr>
          <p:cNvSpPr>
            <a:spLocks noGrp="1"/>
          </p:cNvSpPr>
          <p:nvPr>
            <p:ph idx="1"/>
          </p:nvPr>
        </p:nvSpPr>
        <p:spPr>
          <a:xfrm>
            <a:off x="685800" y="1981200"/>
            <a:ext cx="7848600" cy="4343400"/>
          </a:xfrm>
        </p:spPr>
        <p:txBody>
          <a:bodyPr/>
          <a:lstStyle/>
          <a:p>
            <a:pPr>
              <a:buClr>
                <a:srgbClr val="EF831C"/>
              </a:buClr>
            </a:pPr>
            <a:r>
              <a:rPr lang="en-US" sz="2800" dirty="0"/>
              <a:t>Strong science/engineering background, ideally followed by degree in E&amp;V</a:t>
            </a:r>
          </a:p>
          <a:p>
            <a:pPr>
              <a:buClr>
                <a:srgbClr val="EF831C"/>
              </a:buClr>
            </a:pPr>
            <a:r>
              <a:rPr lang="en-US" sz="2800" dirty="0"/>
              <a:t>Harvest experience in more than one country</a:t>
            </a:r>
          </a:p>
          <a:p>
            <a:pPr>
              <a:buClr>
                <a:srgbClr val="EF831C"/>
              </a:buClr>
            </a:pPr>
            <a:r>
              <a:rPr lang="en-US" sz="2800" dirty="0"/>
              <a:t>Cellar experience*</a:t>
            </a:r>
          </a:p>
          <a:p>
            <a:pPr>
              <a:buClr>
                <a:srgbClr val="EF831C"/>
              </a:buClr>
            </a:pPr>
            <a:r>
              <a:rPr lang="en-US" sz="2800" dirty="0"/>
              <a:t>Laboratory experience*</a:t>
            </a:r>
          </a:p>
          <a:p>
            <a:pPr>
              <a:buClr>
                <a:srgbClr val="EF831C"/>
              </a:buClr>
            </a:pPr>
            <a:r>
              <a:rPr lang="en-US" sz="2800" dirty="0"/>
              <a:t>Confidence, persistence, focus, &amp; strong work ethic</a:t>
            </a:r>
          </a:p>
          <a:p>
            <a:pPr marL="0" indent="0">
              <a:buClr>
                <a:srgbClr val="EF831C"/>
              </a:buClr>
              <a:buNone/>
            </a:pPr>
            <a:r>
              <a:rPr lang="en-US" sz="2800" dirty="0"/>
              <a:t>It is an applied science career path with several discrete steps.</a:t>
            </a:r>
          </a:p>
        </p:txBody>
      </p:sp>
    </p:spTree>
    <p:extLst>
      <p:ext uri="{BB962C8B-B14F-4D97-AF65-F5344CB8AC3E}">
        <p14:creationId xmlns:p14="http://schemas.microsoft.com/office/powerpoint/2010/main" val="19761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6059-DC5D-B566-DBE2-0BF4E0A77D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A2E3FC-F66A-38DC-8E44-952D4A8416E1}"/>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4ABE0C0C-B339-A6BA-5D55-CAF6B22A3E14}"/>
              </a:ext>
            </a:extLst>
          </p:cNvPr>
          <p:cNvGraphicFramePr>
            <a:graphicFrameLocks noChangeAspect="1"/>
          </p:cNvGraphicFramePr>
          <p:nvPr/>
        </p:nvGraphicFramePr>
        <p:xfrm>
          <a:off x="685801" y="246681"/>
          <a:ext cx="7874431" cy="5943600"/>
        </p:xfrm>
        <a:graphic>
          <a:graphicData uri="http://schemas.openxmlformats.org/presentationml/2006/ole">
            <mc:AlternateContent xmlns:mc="http://schemas.openxmlformats.org/markup-compatibility/2006">
              <mc:Choice xmlns:v="urn:schemas-microsoft-com:vml" Requires="v">
                <p:oleObj name="Document" r:id="rId3" imgW="5956300" imgH="4495800" progId="Word.Document.12">
                  <p:embed/>
                </p:oleObj>
              </mc:Choice>
              <mc:Fallback>
                <p:oleObj name="Document" r:id="rId3" imgW="5956300" imgH="4495800" progId="Word.Document.12">
                  <p:embed/>
                  <p:pic>
                    <p:nvPicPr>
                      <p:cNvPr id="4" name="Object 3">
                        <a:extLst>
                          <a:ext uri="{FF2B5EF4-FFF2-40B4-BE49-F238E27FC236}">
                            <a16:creationId xmlns:a16="http://schemas.microsoft.com/office/drawing/2014/main" id="{4ABE0C0C-B339-A6BA-5D55-CAF6B22A3E14}"/>
                          </a:ext>
                        </a:extLst>
                      </p:cNvPr>
                      <p:cNvPicPr/>
                      <p:nvPr/>
                    </p:nvPicPr>
                    <p:blipFill>
                      <a:blip r:embed="rId4"/>
                      <a:stretch>
                        <a:fillRect/>
                      </a:stretch>
                    </p:blipFill>
                    <p:spPr>
                      <a:xfrm>
                        <a:off x="685801" y="246681"/>
                        <a:ext cx="7874431" cy="5943600"/>
                      </a:xfrm>
                      <a:prstGeom prst="rect">
                        <a:avLst/>
                      </a:prstGeom>
                    </p:spPr>
                  </p:pic>
                </p:oleObj>
              </mc:Fallback>
            </mc:AlternateContent>
          </a:graphicData>
        </a:graphic>
      </p:graphicFrame>
    </p:spTree>
    <p:extLst>
      <p:ext uri="{BB962C8B-B14F-4D97-AF65-F5344CB8AC3E}">
        <p14:creationId xmlns:p14="http://schemas.microsoft.com/office/powerpoint/2010/main" val="148697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548A-EA43-3422-7B14-E919D0E8B2D9}"/>
              </a:ext>
            </a:extLst>
          </p:cNvPr>
          <p:cNvSpPr>
            <a:spLocks noGrp="1"/>
          </p:cNvSpPr>
          <p:nvPr>
            <p:ph type="title"/>
          </p:nvPr>
        </p:nvSpPr>
        <p:spPr/>
        <p:txBody>
          <a:bodyPr/>
          <a:lstStyle/>
          <a:p>
            <a:pPr algn="ctr"/>
            <a:r>
              <a:rPr lang="en-US" dirty="0">
                <a:solidFill>
                  <a:srgbClr val="EF831C"/>
                </a:solidFill>
              </a:rPr>
              <a:t>Our interest is the </a:t>
            </a:r>
            <a:br>
              <a:rPr lang="en-US" dirty="0">
                <a:solidFill>
                  <a:srgbClr val="EF831C"/>
                </a:solidFill>
              </a:rPr>
            </a:br>
            <a:r>
              <a:rPr lang="en-US" i="0" dirty="0">
                <a:solidFill>
                  <a:srgbClr val="EF831C"/>
                </a:solidFill>
              </a:rPr>
              <a:t>Lead</a:t>
            </a:r>
            <a:r>
              <a:rPr lang="en-US" dirty="0">
                <a:solidFill>
                  <a:srgbClr val="EF831C"/>
                </a:solidFill>
              </a:rPr>
              <a:t> Winemaker</a:t>
            </a:r>
          </a:p>
        </p:txBody>
      </p:sp>
      <p:sp>
        <p:nvSpPr>
          <p:cNvPr id="3" name="Content Placeholder 2">
            <a:extLst>
              <a:ext uri="{FF2B5EF4-FFF2-40B4-BE49-F238E27FC236}">
                <a16:creationId xmlns:a16="http://schemas.microsoft.com/office/drawing/2014/main" id="{62EFA8D8-0764-614E-1737-365F5B6EE31D}"/>
              </a:ext>
            </a:extLst>
          </p:cNvPr>
          <p:cNvSpPr>
            <a:spLocks noGrp="1"/>
          </p:cNvSpPr>
          <p:nvPr>
            <p:ph idx="1"/>
          </p:nvPr>
        </p:nvSpPr>
        <p:spPr/>
        <p:txBody>
          <a:bodyPr/>
          <a:lstStyle/>
          <a:p>
            <a:pPr>
              <a:buClr>
                <a:srgbClr val="EF831C"/>
              </a:buClr>
            </a:pPr>
            <a:r>
              <a:rPr lang="en-US" dirty="0"/>
              <a:t>The person who has the primary responsibility for producing wine at a winery or winemaking facility.</a:t>
            </a:r>
          </a:p>
          <a:p>
            <a:pPr>
              <a:buClr>
                <a:srgbClr val="EF831C"/>
              </a:buClr>
            </a:pPr>
            <a:r>
              <a:rPr lang="en-US" dirty="0"/>
              <a:t>Traditionally, very few women in this role</a:t>
            </a:r>
          </a:p>
        </p:txBody>
      </p:sp>
    </p:spTree>
    <p:extLst>
      <p:ext uri="{BB962C8B-B14F-4D97-AF65-F5344CB8AC3E}">
        <p14:creationId xmlns:p14="http://schemas.microsoft.com/office/powerpoint/2010/main" val="366817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0861-AD2B-8928-F655-9E6ADE6B39EB}"/>
              </a:ext>
            </a:extLst>
          </p:cNvPr>
          <p:cNvSpPr>
            <a:spLocks noGrp="1"/>
          </p:cNvSpPr>
          <p:nvPr>
            <p:ph type="title"/>
          </p:nvPr>
        </p:nvSpPr>
        <p:spPr/>
        <p:txBody>
          <a:bodyPr/>
          <a:lstStyle/>
          <a:p>
            <a:pPr algn="ctr"/>
            <a:r>
              <a:rPr lang="en-US" sz="4000" b="1" dirty="0">
                <a:solidFill>
                  <a:srgbClr val="EF831C"/>
                </a:solidFill>
              </a:rPr>
              <a:t>The Challenge of Finding CA’s Lead Women Winemakers</a:t>
            </a:r>
          </a:p>
        </p:txBody>
      </p:sp>
      <p:sp>
        <p:nvSpPr>
          <p:cNvPr id="3" name="Content Placeholder 2">
            <a:extLst>
              <a:ext uri="{FF2B5EF4-FFF2-40B4-BE49-F238E27FC236}">
                <a16:creationId xmlns:a16="http://schemas.microsoft.com/office/drawing/2014/main" id="{6324845A-2F45-1E48-1819-D6F375CDF962}"/>
              </a:ext>
            </a:extLst>
          </p:cNvPr>
          <p:cNvSpPr>
            <a:spLocks noGrp="1"/>
          </p:cNvSpPr>
          <p:nvPr>
            <p:ph idx="1"/>
          </p:nvPr>
        </p:nvSpPr>
        <p:spPr>
          <a:xfrm>
            <a:off x="838200" y="1981200"/>
            <a:ext cx="8153400" cy="4876800"/>
          </a:xfrm>
        </p:spPr>
        <p:txBody>
          <a:bodyPr/>
          <a:lstStyle/>
          <a:p>
            <a:pPr>
              <a:buClr>
                <a:srgbClr val="EF831C"/>
              </a:buClr>
            </a:pPr>
            <a:r>
              <a:rPr lang="en-US" sz="2800" b="0" i="0" dirty="0">
                <a:solidFill>
                  <a:srgbClr val="000000"/>
                </a:solidFill>
                <a:effectLst/>
                <a:latin typeface="-webkit-standard"/>
              </a:rPr>
              <a:t>Responses from those we asked: “I am sure there are some. I just do not know who they are.” </a:t>
            </a:r>
          </a:p>
          <a:p>
            <a:pPr>
              <a:buClr>
                <a:srgbClr val="EF831C"/>
              </a:buClr>
            </a:pPr>
            <a:r>
              <a:rPr lang="en-US" sz="2800" b="0" i="0" dirty="0">
                <a:solidFill>
                  <a:srgbClr val="000000"/>
                </a:solidFill>
                <a:effectLst/>
                <a:latin typeface="-webkit-standard"/>
              </a:rPr>
              <a:t>Developed a database of all 3200 CA wineries and identified those with a </a:t>
            </a:r>
            <a:r>
              <a:rPr lang="en-US" sz="2800" b="1" i="1" dirty="0">
                <a:solidFill>
                  <a:srgbClr val="000000"/>
                </a:solidFill>
                <a:effectLst/>
                <a:latin typeface="-webkit-standard"/>
              </a:rPr>
              <a:t>lead</a:t>
            </a:r>
            <a:r>
              <a:rPr lang="en-US" sz="2800" b="0" i="0" dirty="0">
                <a:solidFill>
                  <a:srgbClr val="000000"/>
                </a:solidFill>
                <a:effectLst/>
                <a:latin typeface="-webkit-standard"/>
              </a:rPr>
              <a:t> WWM. It was </a:t>
            </a:r>
            <a:r>
              <a:rPr lang="en-US" sz="2800" b="1" i="0" dirty="0">
                <a:solidFill>
                  <a:srgbClr val="000000"/>
                </a:solidFill>
                <a:effectLst/>
                <a:latin typeface="-webkit-standard"/>
              </a:rPr>
              <a:t>9.8 %.</a:t>
            </a:r>
          </a:p>
          <a:p>
            <a:pPr>
              <a:buClr>
                <a:srgbClr val="EF831C"/>
              </a:buClr>
            </a:pPr>
            <a:r>
              <a:rPr lang="en-US" sz="2800" dirty="0">
                <a:solidFill>
                  <a:srgbClr val="000000"/>
                </a:solidFill>
                <a:latin typeface="-webkit-standard"/>
              </a:rPr>
              <a:t>Next, we developed an educational website to illuminate the WWMs we had identified.</a:t>
            </a:r>
          </a:p>
          <a:p>
            <a:pPr>
              <a:buClr>
                <a:srgbClr val="EF831C"/>
              </a:buClr>
            </a:pPr>
            <a:r>
              <a:rPr lang="en-US" sz="2800" dirty="0">
                <a:solidFill>
                  <a:srgbClr val="000000"/>
                </a:solidFill>
                <a:latin typeface="-webkit-standard"/>
              </a:rPr>
              <a:t> Decided to study WWMs in major international wine regions.</a:t>
            </a:r>
          </a:p>
        </p:txBody>
      </p:sp>
    </p:spTree>
    <p:extLst>
      <p:ext uri="{BB962C8B-B14F-4D97-AF65-F5344CB8AC3E}">
        <p14:creationId xmlns:p14="http://schemas.microsoft.com/office/powerpoint/2010/main" val="5002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21EA-2E97-9076-130C-31A89B16B417}"/>
              </a:ext>
            </a:extLst>
          </p:cNvPr>
          <p:cNvSpPr>
            <a:spLocks noGrp="1"/>
          </p:cNvSpPr>
          <p:nvPr>
            <p:ph type="title"/>
          </p:nvPr>
        </p:nvSpPr>
        <p:spPr/>
        <p:txBody>
          <a:bodyPr/>
          <a:lstStyle/>
          <a:p>
            <a:pPr algn="ctr"/>
            <a:r>
              <a:rPr lang="en-US" sz="4000" b="1" dirty="0">
                <a:solidFill>
                  <a:srgbClr val="EF831C"/>
                </a:solidFill>
              </a:rPr>
              <a:t>Our website </a:t>
            </a:r>
            <a:r>
              <a:rPr lang="en-US" sz="4000" b="1" dirty="0" err="1">
                <a:solidFill>
                  <a:srgbClr val="EF831C"/>
                </a:solidFill>
              </a:rPr>
              <a:t>www.womenwinemakers.com</a:t>
            </a:r>
            <a:endParaRPr lang="en-US" b="1" dirty="0">
              <a:solidFill>
                <a:srgbClr val="EF831C"/>
              </a:solidFill>
            </a:endParaRPr>
          </a:p>
        </p:txBody>
      </p:sp>
      <p:sp>
        <p:nvSpPr>
          <p:cNvPr id="3" name="Content Placeholder 2">
            <a:extLst>
              <a:ext uri="{FF2B5EF4-FFF2-40B4-BE49-F238E27FC236}">
                <a16:creationId xmlns:a16="http://schemas.microsoft.com/office/drawing/2014/main" id="{8B8477EF-72EF-5F02-260F-D49BA417326D}"/>
              </a:ext>
            </a:extLst>
          </p:cNvPr>
          <p:cNvSpPr>
            <a:spLocks noGrp="1"/>
          </p:cNvSpPr>
          <p:nvPr>
            <p:ph idx="1"/>
          </p:nvPr>
        </p:nvSpPr>
        <p:spPr>
          <a:xfrm>
            <a:off x="762000" y="2057400"/>
            <a:ext cx="7772400" cy="4419600"/>
          </a:xfrm>
        </p:spPr>
        <p:txBody>
          <a:bodyPr/>
          <a:lstStyle/>
          <a:p>
            <a:pPr algn="ctr" eaLnBrk="1" hangingPunct="1">
              <a:lnSpc>
                <a:spcPct val="90000"/>
              </a:lnSpc>
              <a:buClr>
                <a:srgbClr val="EF831C"/>
              </a:buClr>
              <a:buFont typeface="Wingdings" charset="0"/>
              <a:buNone/>
              <a:defRPr/>
            </a:pPr>
            <a:r>
              <a:rPr lang="en-US" dirty="0">
                <a:latin typeface="Times New Roman" charset="0"/>
              </a:rPr>
              <a:t>Educational, non-profit, searchable website to</a:t>
            </a:r>
          </a:p>
          <a:p>
            <a:pPr eaLnBrk="1" hangingPunct="1">
              <a:lnSpc>
                <a:spcPct val="90000"/>
              </a:lnSpc>
              <a:buClr>
                <a:srgbClr val="EF831C"/>
              </a:buClr>
              <a:buFont typeface="Wingdings" charset="0"/>
              <a:buChar char=""/>
              <a:defRPr/>
            </a:pPr>
            <a:r>
              <a:rPr lang="en-US" dirty="0">
                <a:latin typeface="Times New Roman" charset="0"/>
              </a:rPr>
              <a:t>Illuminate CA’s lead women winemakers and their career pathways,</a:t>
            </a:r>
          </a:p>
          <a:p>
            <a:pPr eaLnBrk="1" hangingPunct="1">
              <a:lnSpc>
                <a:spcPct val="90000"/>
              </a:lnSpc>
              <a:buClr>
                <a:srgbClr val="EF831C"/>
              </a:buClr>
              <a:buFont typeface="Wingdings" charset="0"/>
              <a:buChar char=""/>
              <a:defRPr/>
            </a:pPr>
            <a:r>
              <a:rPr lang="en-US" dirty="0">
                <a:latin typeface="Times New Roman" charset="0"/>
              </a:rPr>
              <a:t>Provide information to those interested in a career in winemaking, and </a:t>
            </a:r>
          </a:p>
          <a:p>
            <a:pPr eaLnBrk="1" hangingPunct="1">
              <a:lnSpc>
                <a:spcPct val="90000"/>
              </a:lnSpc>
              <a:buClr>
                <a:srgbClr val="EF831C"/>
              </a:buClr>
              <a:buFont typeface="Wingdings" charset="0"/>
              <a:buChar char=""/>
              <a:defRPr/>
            </a:pPr>
            <a:r>
              <a:rPr lang="en-US" dirty="0">
                <a:latin typeface="Times New Roman" charset="0"/>
              </a:rPr>
              <a:t>Share the results of our on-going research.</a:t>
            </a:r>
          </a:p>
          <a:p>
            <a:pPr marL="0" indent="0" eaLnBrk="1" hangingPunct="1">
              <a:lnSpc>
                <a:spcPct val="90000"/>
              </a:lnSpc>
              <a:buClr>
                <a:srgbClr val="EF831C"/>
              </a:buClr>
              <a:buNone/>
              <a:defRPr/>
            </a:pPr>
            <a:r>
              <a:rPr lang="en-US" dirty="0">
                <a:solidFill>
                  <a:srgbClr val="000000"/>
                </a:solidFill>
                <a:latin typeface="Times New Roman" panose="02020603050405020304" pitchFamily="18" charset="0"/>
                <a:cs typeface="Times New Roman" panose="02020603050405020304" pitchFamily="18" charset="0"/>
              </a:rPr>
              <a:t> Archived at the UC Davis Library for its </a:t>
            </a:r>
            <a:r>
              <a:rPr lang="en-US" i="1" dirty="0">
                <a:solidFill>
                  <a:srgbClr val="000000"/>
                </a:solidFill>
                <a:latin typeface="Times New Roman" panose="02020603050405020304" pitchFamily="18" charset="0"/>
                <a:cs typeface="Times New Roman" panose="02020603050405020304" pitchFamily="18" charset="0"/>
              </a:rPr>
              <a:t>Viticulture and Enology Collection</a:t>
            </a:r>
            <a:r>
              <a:rPr lang="en-US" dirty="0">
                <a:solidFill>
                  <a:srgbClr val="000000"/>
                </a:solidFill>
                <a:latin typeface="Times New Roman" panose="02020603050405020304" pitchFamily="18" charset="0"/>
                <a:cs typeface="Times New Roman" panose="02020603050405020304" pitchFamily="18" charset="0"/>
              </a:rPr>
              <a:t>. </a:t>
            </a:r>
            <a:br>
              <a:rPr lang="en-US" sz="1800" dirty="0"/>
            </a:br>
            <a:endParaRPr lang="en-US" dirty="0">
              <a:latin typeface="Times New Roman" charset="0"/>
            </a:endParaRPr>
          </a:p>
          <a:p>
            <a:endParaRPr lang="en-US" dirty="0"/>
          </a:p>
        </p:txBody>
      </p:sp>
    </p:spTree>
    <p:extLst>
      <p:ext uri="{BB962C8B-B14F-4D97-AF65-F5344CB8AC3E}">
        <p14:creationId xmlns:p14="http://schemas.microsoft.com/office/powerpoint/2010/main" val="522974232"/>
      </p:ext>
    </p:extLst>
  </p:cSld>
  <p:clrMapOvr>
    <a:masterClrMapping/>
  </p:clrMapOvr>
</p:sld>
</file>

<file path=ppt/theme/theme1.xml><?xml version="1.0" encoding="utf-8"?>
<a:theme xmlns:a="http://schemas.openxmlformats.org/drawingml/2006/main" name="Sphere">
  <a:themeElements>
    <a:clrScheme name="Sphere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fontScheme name="Spher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phe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here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6770</TotalTime>
  <Words>1784</Words>
  <Application>Microsoft Macintosh PowerPoint</Application>
  <PresentationFormat>On-screen Show (4:3)</PresentationFormat>
  <Paragraphs>164</Paragraphs>
  <Slides>31</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-webkit-standard</vt:lpstr>
      <vt:lpstr>Arial</vt:lpstr>
      <vt:lpstr>Calibri</vt:lpstr>
      <vt:lpstr>system-ui</vt:lpstr>
      <vt:lpstr>Times New Roman</vt:lpstr>
      <vt:lpstr>Trade Gothic W01 Bold_2</vt:lpstr>
      <vt:lpstr>Trebuchet MS</vt:lpstr>
      <vt:lpstr>Wingdings</vt:lpstr>
      <vt:lpstr>Sphere</vt:lpstr>
      <vt:lpstr>Document</vt:lpstr>
      <vt:lpstr> Women Winemakers of California and Beyond </vt:lpstr>
      <vt:lpstr>Today’s Talk</vt:lpstr>
      <vt:lpstr> Cathy Corison,  Noted Napa Winemaker</vt:lpstr>
      <vt:lpstr>“Women of Wine” author, Ann Matasar (2006)</vt:lpstr>
      <vt:lpstr>Preparing for a Career in Winemaking</vt:lpstr>
      <vt:lpstr>PowerPoint Presentation</vt:lpstr>
      <vt:lpstr>Our interest is the  Lead Winemaker</vt:lpstr>
      <vt:lpstr>The Challenge of Finding CA’s Lead Women Winemakers</vt:lpstr>
      <vt:lpstr>Our website www.womenwinemakers.com</vt:lpstr>
      <vt:lpstr> </vt:lpstr>
      <vt:lpstr>Odysseys</vt:lpstr>
      <vt:lpstr>Book’s Organization</vt:lpstr>
      <vt:lpstr>Eight Trailblazing CA Women: The Years 1965–1974</vt:lpstr>
      <vt:lpstr>   </vt:lpstr>
      <vt:lpstr>MaryAnn Graf</vt:lpstr>
      <vt:lpstr>Zelma Long and Merry Edwards, Major Figures in the Wine Industry </vt:lpstr>
      <vt:lpstr>The Years1975—1979 and the Judgment of Paris (1976)</vt:lpstr>
      <vt:lpstr> Part II: The Career Pathways  </vt:lpstr>
      <vt:lpstr> Ann C. Noble, Professor of Sensory Science, UC Davis </vt:lpstr>
      <vt:lpstr>Carol Shelton and the Sensory Pathway</vt:lpstr>
      <vt:lpstr>Chiara Boschis and the Family Pathway</vt:lpstr>
      <vt:lpstr>Tara Gomez and the Science/Agronomy Pathway</vt:lpstr>
      <vt:lpstr>Sandrine Logette-Jardin and the Enology Pathway</vt:lpstr>
      <vt:lpstr>Commonalities and Lessons Learned</vt:lpstr>
      <vt:lpstr>Evidence for Women’s Winemaking Performance from Our Research</vt:lpstr>
      <vt:lpstr>Annual “Tracking” Example</vt:lpstr>
      <vt:lpstr>WWMs on Wine Enthusiasts’ 2023 List of Top 100 Wines</vt:lpstr>
      <vt:lpstr>Homepage of Website</vt:lpstr>
      <vt:lpstr>Discussion        </vt:lpstr>
      <vt:lpstr>Our Studies to Date</vt:lpstr>
      <vt:lpstr> Our 2024 Studies,“Keeping It in the Family— Next Generation Successes in Napa Valley and in Sonoma County.” Several from father to daughter </vt:lpstr>
    </vt:vector>
  </TitlesOfParts>
  <Company>Lucia  Gilbert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Winemakers Make Progress in a  Male-Dominated Field</dc:title>
  <dc:creator>Lucia  Gilbert</dc:creator>
  <cp:lastModifiedBy>Melissa Gilbert</cp:lastModifiedBy>
  <cp:revision>170</cp:revision>
  <cp:lastPrinted>2024-10-28T19:49:40Z</cp:lastPrinted>
  <dcterms:created xsi:type="dcterms:W3CDTF">2011-05-18T15:25:22Z</dcterms:created>
  <dcterms:modified xsi:type="dcterms:W3CDTF">2024-10-29T15:46:17Z</dcterms:modified>
</cp:coreProperties>
</file>