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gVry0JfZ1HawY8oKmBQQEx54Pw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44ae4a5059_2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44ae4a5059_2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Mary, then Wendy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6df1752d47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6df1752d47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6ddc58375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6ddc583755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44c930953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44c930953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6df1752d47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6df1752d47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6df1752d47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6df1752d47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6df1752d47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6df1752d47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6df1752d47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6df1752d47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 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6df1752d47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6df1752d47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6df1752d47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6df1752d47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7092a96e8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7092a96e8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 &amp; Mary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6df1752d47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6df1752d47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6df1752d47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6df1752d47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6df1752d4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6df1752d4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Mary, then Wendy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6df1752d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6df1752d4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6df1752d47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6df1752d47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 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6df1752d47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6df1752d47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Mary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6df1752d47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6df1752d47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6df1752d47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6df1752d47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6df1752d47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6df1752d47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Wendy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017" y="0"/>
            <a:ext cx="2325737" cy="1253706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/>
          <p:nvPr/>
        </p:nvSpPr>
        <p:spPr>
          <a:xfrm>
            <a:off x="0" y="6229944"/>
            <a:ext cx="12228900" cy="628005"/>
          </a:xfrm>
          <a:prstGeom prst="rect">
            <a:avLst/>
          </a:prstGeom>
          <a:solidFill>
            <a:srgbClr val="A32035"/>
          </a:solidFill>
          <a:ln w="9525" cap="flat" cmpd="sng">
            <a:solidFill>
              <a:srgbClr val="A3203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A3203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36874" y="6229978"/>
            <a:ext cx="12228874" cy="62802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1145775" y="3391828"/>
            <a:ext cx="9144000" cy="8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32035"/>
              </a:buClr>
              <a:buSzPts val="2400"/>
              <a:buNone/>
              <a:defRPr sz="2400" b="1">
                <a:solidFill>
                  <a:srgbClr val="A32035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2000"/>
              <a:buNone/>
              <a:defRPr sz="2000">
                <a:solidFill>
                  <a:srgbClr val="A32035"/>
                </a:solidFill>
              </a:defRPr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800"/>
              <a:buNone/>
              <a:defRPr sz="1800">
                <a:solidFill>
                  <a:srgbClr val="A32035"/>
                </a:solidFill>
              </a:defRPr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32035"/>
              </a:buClr>
              <a:buSzPts val="1600"/>
              <a:buNone/>
              <a:defRPr sz="1600">
                <a:solidFill>
                  <a:srgbClr val="A32035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1077256" y="2032145"/>
            <a:ext cx="9144000" cy="114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800"/>
              <a:buFont typeface="Calibri"/>
              <a:buNone/>
              <a:defRPr>
                <a:solidFill>
                  <a:srgbClr val="A32035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2035"/>
              </a:buClr>
              <a:buSzPts val="1400"/>
              <a:buNone/>
              <a:defRPr>
                <a:solidFill>
                  <a:srgbClr val="A32035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2"/>
          </p:nvPr>
        </p:nvSpPr>
        <p:spPr>
          <a:xfrm>
            <a:off x="1145161" y="4251750"/>
            <a:ext cx="3536700" cy="5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govern.org/launch-workshop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fconline.foundationcenter.org/" TargetMode="External"/><Relationship Id="rId7" Type="http://schemas.openxmlformats.org/officeDocument/2006/relationships/hyperlink" Target="https://researchfunding.duke.edu/discover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roposalcentral.com/LoginInstitution.asp" TargetMode="External"/><Relationship Id="rId5" Type="http://schemas.openxmlformats.org/officeDocument/2006/relationships/hyperlink" Target="https://app.catholicfundingguide.com/signup" TargetMode="External"/><Relationship Id="rId4" Type="http://schemas.openxmlformats.org/officeDocument/2006/relationships/hyperlink" Target="https://spin.infoedglobal.com/Authorize/Login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hilanthropynewsdigest.org/?utm_campaign=news%7C2025-07-16&amp;utm_medium=email&amp;utm_source=pnd" TargetMode="External"/><Relationship Id="rId7" Type="http://schemas.openxmlformats.org/officeDocument/2006/relationships/hyperlink" Target="https://www.insidehighered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nsidephilanthropy.com/find-a-grant" TargetMode="External"/><Relationship Id="rId5" Type="http://schemas.openxmlformats.org/officeDocument/2006/relationships/hyperlink" Target="https://www.chronicle.com/" TargetMode="External"/><Relationship Id="rId4" Type="http://schemas.openxmlformats.org/officeDocument/2006/relationships/hyperlink" Target="https://www.philanthropy.com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VH7DlcL3WuR9hAOLLbMbGE5BQd9t31-XjnG_cUjZbZg/edit?tab=t.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university-of-san-francisco/people/?viewAsMember=true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VH7DlcL3WuR9hAOLLbMbGE5BQd9t31-XjnG_cUjZbZg/edit?tab=t.0#heading=h.dky7fp12tbeb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cs.google.com/document/d/1VH7DlcL3WuR9hAOLLbMbGE5BQd9t31-XjnG_cUjZbZg/edit?tab=t.0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mebussi@usfca.edu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4ae4a5059_2_8"/>
          <p:cNvSpPr txBox="1">
            <a:spLocks noGrp="1"/>
          </p:cNvSpPr>
          <p:nvPr>
            <p:ph type="title"/>
          </p:nvPr>
        </p:nvSpPr>
        <p:spPr>
          <a:xfrm>
            <a:off x="255950" y="1307500"/>
            <a:ext cx="119361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BUILDING RELATIONSHIPS WITH FOUNDATIONS    IN A CHANGING FEDERAL FUNDING LANDSCAPE</a:t>
            </a:r>
            <a:endParaRPr b="1"/>
          </a:p>
        </p:txBody>
      </p:sp>
      <p:sp>
        <p:nvSpPr>
          <p:cNvPr id="89" name="Google Shape;89;g344ae4a5059_2_8"/>
          <p:cNvSpPr txBox="1">
            <a:spLocks noGrp="1"/>
          </p:cNvSpPr>
          <p:nvPr>
            <p:ph type="subTitle" idx="1"/>
          </p:nvPr>
        </p:nvSpPr>
        <p:spPr>
          <a:xfrm>
            <a:off x="2363300" y="2451703"/>
            <a:ext cx="9615300" cy="387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>
              <a:solidFill>
                <a:schemeClr val="dk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</a:rPr>
              <a:t>Mary Bussi, Interim AVP &amp; Sr. Dir.,CFR </a:t>
            </a:r>
            <a:endParaRPr sz="2800" b="0">
              <a:solidFill>
                <a:schemeClr val="dk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</a:rPr>
              <a:t>University of San Francisco </a:t>
            </a:r>
            <a:endParaRPr sz="2800" b="0">
              <a:solidFill>
                <a:schemeClr val="dk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>
              <a:solidFill>
                <a:schemeClr val="dk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</a:rPr>
              <a:t>Wendy Schlesinger, Exec. Dir., CFR</a:t>
            </a:r>
            <a:endParaRPr sz="2800" b="0">
              <a:solidFill>
                <a:schemeClr val="dk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</a:rPr>
              <a:t>Saint Louis University</a:t>
            </a:r>
            <a:endParaRPr sz="28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>
              <a:solidFill>
                <a:schemeClr val="dk1"/>
              </a:solidFill>
            </a:endParaRPr>
          </a:p>
          <a:p>
            <a:pPr marL="228600" lvl="0" indent="-5080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>
              <a:solidFill>
                <a:schemeClr val="dk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>
                <a:solidFill>
                  <a:schemeClr val="dk1"/>
                </a:solidFill>
              </a:rPr>
              <a:t>July 22, 2025</a:t>
            </a: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6df1752d47_0_12"/>
          <p:cNvSpPr txBox="1">
            <a:spLocks noGrp="1"/>
          </p:cNvSpPr>
          <p:nvPr>
            <p:ph type="title"/>
          </p:nvPr>
        </p:nvSpPr>
        <p:spPr>
          <a:xfrm>
            <a:off x="937774" y="966500"/>
            <a:ext cx="107403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Benefits of Strengthening Relationships</a:t>
            </a:r>
            <a:endParaRPr u="sng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 with Foundations</a:t>
            </a:r>
            <a:endParaRPr u="sng"/>
          </a:p>
        </p:txBody>
      </p:sp>
      <p:sp>
        <p:nvSpPr>
          <p:cNvPr id="143" name="Google Shape;143;g36df1752d47_0_12"/>
          <p:cNvSpPr txBox="1">
            <a:spLocks noGrp="1"/>
          </p:cNvSpPr>
          <p:nvPr>
            <p:ph type="body" idx="2"/>
          </p:nvPr>
        </p:nvSpPr>
        <p:spPr>
          <a:xfrm>
            <a:off x="1145161" y="4251750"/>
            <a:ext cx="3536700" cy="504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 fontScale="55000"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g36df1752d47_0_12"/>
          <p:cNvSpPr txBox="1">
            <a:spLocks noGrp="1"/>
          </p:cNvSpPr>
          <p:nvPr>
            <p:ph type="subTitle" idx="1"/>
          </p:nvPr>
        </p:nvSpPr>
        <p:spPr>
          <a:xfrm>
            <a:off x="1145150" y="2110700"/>
            <a:ext cx="9144000" cy="4007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 b="0">
                <a:solidFill>
                  <a:schemeClr val="dk1"/>
                </a:solidFill>
              </a:rPr>
              <a:t>Inside intelligence not discernible from their website</a:t>
            </a:r>
            <a:endParaRPr sz="2500" b="0">
              <a:solidFill>
                <a:schemeClr val="dk1"/>
              </a:solidFill>
            </a:endParaRPr>
          </a:p>
          <a:p>
            <a:pPr marL="45720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-Revising strategy</a:t>
            </a:r>
            <a:endParaRPr sz="2500" b="0">
              <a:solidFill>
                <a:schemeClr val="dk1"/>
              </a:solidFill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-Change in leadership</a:t>
            </a:r>
            <a:endParaRPr sz="2500" b="0">
              <a:solidFill>
                <a:schemeClr val="dk1"/>
              </a:solidFill>
            </a:endParaRPr>
          </a:p>
          <a:p>
            <a:pPr marL="45720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-Areas of importance</a:t>
            </a:r>
            <a:endParaRPr sz="2500" b="0">
              <a:solidFill>
                <a:schemeClr val="dk1"/>
              </a:solidFill>
            </a:endParaRPr>
          </a:p>
          <a:p>
            <a:pPr marL="45720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 b="0">
                <a:solidFill>
                  <a:schemeClr val="dk1"/>
                </a:solidFill>
              </a:rPr>
              <a:t>Access to hardline, deeper questions from funder’s perspective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             -How they wish to see impact measured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             -What they view as a realistic sustainability plan</a:t>
            </a:r>
            <a:endParaRPr sz="2500" b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 b="0">
                <a:solidFill>
                  <a:schemeClr val="dk1"/>
                </a:solidFill>
              </a:rPr>
              <a:t>Established relationships can lead to referrals to national and/or closed foundations</a:t>
            </a: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6ddc583755_0_2"/>
          <p:cNvSpPr txBox="1">
            <a:spLocks noGrp="1"/>
          </p:cNvSpPr>
          <p:nvPr>
            <p:ph type="title"/>
          </p:nvPr>
        </p:nvSpPr>
        <p:spPr>
          <a:xfrm>
            <a:off x="937774" y="1241750"/>
            <a:ext cx="107403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Additional Support Foundations Provide</a:t>
            </a:r>
            <a:endParaRPr u="sng"/>
          </a:p>
        </p:txBody>
      </p:sp>
      <p:sp>
        <p:nvSpPr>
          <p:cNvPr id="150" name="Google Shape;150;g36ddc583755_0_2"/>
          <p:cNvSpPr txBox="1">
            <a:spLocks noGrp="1"/>
          </p:cNvSpPr>
          <p:nvPr>
            <p:ph type="body" idx="2"/>
          </p:nvPr>
        </p:nvSpPr>
        <p:spPr>
          <a:xfrm>
            <a:off x="1145161" y="4251750"/>
            <a:ext cx="3536700" cy="504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 fontScale="55000"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36ddc583755_0_2"/>
          <p:cNvSpPr txBox="1">
            <a:spLocks noGrp="1"/>
          </p:cNvSpPr>
          <p:nvPr>
            <p:ph type="subTitle" idx="1"/>
          </p:nvPr>
        </p:nvSpPr>
        <p:spPr>
          <a:xfrm>
            <a:off x="1145150" y="2154775"/>
            <a:ext cx="10900500" cy="3557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 b="0">
                <a:solidFill>
                  <a:schemeClr val="dk1"/>
                </a:solidFill>
              </a:rPr>
              <a:t>Insights on industry trends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		-What the org sees coming down the line, and how they are responding </a:t>
            </a:r>
            <a:endParaRPr sz="2500" b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 b="0">
                <a:solidFill>
                  <a:schemeClr val="dk1"/>
                </a:solidFill>
              </a:rPr>
              <a:t>Free trainings &amp; information forums </a:t>
            </a:r>
            <a:endParaRPr sz="2500" b="0">
              <a:solidFill>
                <a:schemeClr val="dk1"/>
              </a:solidFill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-Notable speakers on timely topics &amp; capacity building support  </a:t>
            </a:r>
            <a:endParaRPr sz="2500" b="0">
              <a:solidFill>
                <a:schemeClr val="dk1"/>
              </a:solidFill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-CFR can pass opportunities along to faculty working in the featured space</a:t>
            </a:r>
            <a:endParaRPr sz="2500" b="0">
              <a:solidFill>
                <a:schemeClr val="dk1"/>
              </a:solidFill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-Examples: </a:t>
            </a:r>
            <a:r>
              <a:rPr lang="en-US" sz="2500" b="0" u="sng">
                <a:solidFill>
                  <a:schemeClr val="hlink"/>
                </a:solidFill>
                <a:hlinkClick r:id="rId3"/>
              </a:rPr>
              <a:t>Patrick J McGovern Foundation’s Launch Workshops</a:t>
            </a:r>
            <a:r>
              <a:rPr lang="en-US" sz="2500" b="0">
                <a:solidFill>
                  <a:schemeClr val="dk1"/>
                </a:solidFill>
              </a:rPr>
              <a:t> </a:t>
            </a:r>
            <a:endParaRPr sz="2500" b="0">
              <a:solidFill>
                <a:schemeClr val="dk1"/>
              </a:solidFill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			Deaconess Foundation Leadership training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44c9309530_0_26"/>
          <p:cNvSpPr txBox="1">
            <a:spLocks noGrp="1"/>
          </p:cNvSpPr>
          <p:nvPr>
            <p:ph type="title"/>
          </p:nvPr>
        </p:nvSpPr>
        <p:spPr>
          <a:xfrm>
            <a:off x="984256" y="1288220"/>
            <a:ext cx="91440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Identifying Foundations: Databases</a:t>
            </a:r>
            <a:endParaRPr u="sng"/>
          </a:p>
        </p:txBody>
      </p:sp>
      <p:sp>
        <p:nvSpPr>
          <p:cNvPr id="157" name="Google Shape;157;g344c9309530_0_26"/>
          <p:cNvSpPr txBox="1">
            <a:spLocks noGrp="1"/>
          </p:cNvSpPr>
          <p:nvPr>
            <p:ph type="subTitle" idx="1"/>
          </p:nvPr>
        </p:nvSpPr>
        <p:spPr>
          <a:xfrm>
            <a:off x="1098650" y="2257725"/>
            <a:ext cx="10869900" cy="3879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 b="0" u="sng">
                <a:solidFill>
                  <a:schemeClr val="hlink"/>
                </a:solidFill>
                <a:hlinkClick r:id="rId3"/>
              </a:rPr>
              <a:t>Candid - Foundation Directory</a:t>
            </a:r>
            <a:endParaRPr b="0">
              <a:solidFill>
                <a:schemeClr val="dk1"/>
              </a:solidFill>
            </a:endParaRPr>
          </a:p>
          <a:p>
            <a:pPr marL="0" lvl="0" indent="4572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0">
                <a:solidFill>
                  <a:schemeClr val="dk1"/>
                </a:solidFill>
              </a:rPr>
              <a:t>Subscription start at ~$1K+ per user / Public Library often has access</a:t>
            </a:r>
            <a:endParaRPr b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 b="0" u="sng">
                <a:solidFill>
                  <a:schemeClr val="hlink"/>
                </a:solidFill>
                <a:hlinkClick r:id="rId4"/>
              </a:rPr>
              <a:t>InfoEd SPIN Database</a:t>
            </a:r>
            <a:r>
              <a:rPr lang="en-US" b="0">
                <a:solidFill>
                  <a:schemeClr val="dk1"/>
                </a:solidFill>
              </a:rPr>
              <a:t> </a:t>
            </a:r>
            <a:endParaRPr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0">
                <a:solidFill>
                  <a:schemeClr val="dk1"/>
                </a:solidFill>
              </a:rPr>
              <a:t>	“World’s Largest Database of Sponsored Funding Opportunities” </a:t>
            </a:r>
            <a:endParaRPr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0">
                <a:solidFill>
                  <a:schemeClr val="dk1"/>
                </a:solidFill>
              </a:rPr>
              <a:t>	Your school’s Office of Sponsored Programs may have access to share  </a:t>
            </a:r>
            <a:endParaRPr b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 b="0" u="sng">
                <a:solidFill>
                  <a:schemeClr val="hlink"/>
                </a:solidFill>
                <a:hlinkClick r:id="rId5"/>
              </a:rPr>
              <a:t>FADICA's Catholic Funding Guide</a:t>
            </a:r>
            <a:endParaRPr b="0">
              <a:solidFill>
                <a:schemeClr val="dk1"/>
              </a:solidFill>
            </a:endParaRPr>
          </a:p>
          <a:p>
            <a:pPr marL="0" lvl="0" indent="4572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b="0">
                <a:solidFill>
                  <a:schemeClr val="dk1"/>
                </a:solidFill>
              </a:rPr>
              <a:t>2,045 funders - $229/year  </a:t>
            </a:r>
            <a:endParaRPr b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 b="0" u="sng">
                <a:solidFill>
                  <a:schemeClr val="hlink"/>
                </a:solidFill>
                <a:hlinkClick r:id="rId6"/>
              </a:rPr>
              <a:t>Altum - Proposal Central </a:t>
            </a:r>
            <a:endParaRPr b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b="0" u="sng">
                <a:solidFill>
                  <a:schemeClr val="hlink"/>
                </a:solidFill>
                <a:hlinkClick r:id="rId7"/>
              </a:rPr>
              <a:t>Duke Research Funding</a:t>
            </a:r>
            <a:r>
              <a:rPr lang="en-US" b="0">
                <a:solidFill>
                  <a:schemeClr val="dk1"/>
                </a:solidFill>
              </a:rPr>
              <a:t> </a:t>
            </a:r>
            <a:endParaRPr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6df1752d47_0_23"/>
          <p:cNvSpPr txBox="1">
            <a:spLocks noGrp="1"/>
          </p:cNvSpPr>
          <p:nvPr>
            <p:ph type="title"/>
          </p:nvPr>
        </p:nvSpPr>
        <p:spPr>
          <a:xfrm>
            <a:off x="984256" y="1288220"/>
            <a:ext cx="91440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Identifying Foundations: Research Methods</a:t>
            </a:r>
            <a:endParaRPr u="sng"/>
          </a:p>
        </p:txBody>
      </p:sp>
      <p:sp>
        <p:nvSpPr>
          <p:cNvPr id="163" name="Google Shape;163;g36df1752d47_0_23"/>
          <p:cNvSpPr txBox="1">
            <a:spLocks noGrp="1"/>
          </p:cNvSpPr>
          <p:nvPr>
            <p:ph type="subTitle" idx="1"/>
          </p:nvPr>
        </p:nvSpPr>
        <p:spPr>
          <a:xfrm>
            <a:off x="1098650" y="2257725"/>
            <a:ext cx="9144000" cy="3879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457200" lvl="0" indent="-387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Analyze past funders at your own University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457200" lvl="0" indent="-387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Subscribe to industry publication for leads and trends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	</a:t>
            </a:r>
            <a:r>
              <a:rPr lang="en-US" sz="2500" b="0" u="sng">
                <a:solidFill>
                  <a:schemeClr val="hlink"/>
                </a:solidFill>
                <a:hlinkClick r:id="rId3"/>
              </a:rPr>
              <a:t>Candid’s Philanthropy News Digest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500" b="0" u="sng">
                <a:solidFill>
                  <a:schemeClr val="hlink"/>
                </a:solidFill>
                <a:hlinkClick r:id="rId4"/>
              </a:rPr>
              <a:t>Chronicle of Philanthropy</a:t>
            </a:r>
            <a:r>
              <a:rPr lang="en-US" sz="2500" b="0">
                <a:solidFill>
                  <a:schemeClr val="dk1"/>
                </a:solidFill>
              </a:rPr>
              <a:t>, </a:t>
            </a:r>
            <a:r>
              <a:rPr lang="en-US" sz="2500" b="0" u="sng">
                <a:solidFill>
                  <a:schemeClr val="hlink"/>
                </a:solidFill>
                <a:hlinkClick r:id="rId5"/>
              </a:rPr>
              <a:t>Chronicle of Higher Education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500" b="0" u="sng">
                <a:solidFill>
                  <a:schemeClr val="hlink"/>
                </a:solidFill>
                <a:hlinkClick r:id="rId6"/>
              </a:rPr>
              <a:t>Inside Philanthropy</a:t>
            </a:r>
            <a:r>
              <a:rPr lang="en-US" sz="2500" b="0">
                <a:solidFill>
                  <a:schemeClr val="dk1"/>
                </a:solidFill>
              </a:rPr>
              <a:t>, </a:t>
            </a:r>
            <a:r>
              <a:rPr lang="en-US" sz="2500" b="0" u="sng">
                <a:solidFill>
                  <a:schemeClr val="hlink"/>
                </a:solidFill>
                <a:hlinkClick r:id="rId7"/>
              </a:rPr>
              <a:t>Inside Higher Ed 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spcBef>
                <a:spcPts val="100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457200" lvl="0" indent="-387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Sideways research - following the breadcrumbs</a:t>
            </a:r>
            <a:endParaRPr sz="2500" b="0">
              <a:solidFill>
                <a:schemeClr val="dk1"/>
              </a:solidFill>
            </a:endParaRPr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457200" lvl="0" indent="-387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Sign up for specific Foundation Newsletters</a:t>
            </a: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6df1752d47_0_28"/>
          <p:cNvSpPr txBox="1">
            <a:spLocks noGrp="1"/>
          </p:cNvSpPr>
          <p:nvPr>
            <p:ph type="title"/>
          </p:nvPr>
        </p:nvSpPr>
        <p:spPr>
          <a:xfrm>
            <a:off x="984256" y="1288220"/>
            <a:ext cx="91440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Cultivating Relationships - Top 5 Tips </a:t>
            </a:r>
            <a:endParaRPr u="sng"/>
          </a:p>
        </p:txBody>
      </p:sp>
      <p:sp>
        <p:nvSpPr>
          <p:cNvPr id="169" name="Google Shape;169;g36df1752d47_0_28"/>
          <p:cNvSpPr txBox="1">
            <a:spLocks noGrp="1"/>
          </p:cNvSpPr>
          <p:nvPr>
            <p:ph type="subTitle" idx="1"/>
          </p:nvPr>
        </p:nvSpPr>
        <p:spPr>
          <a:xfrm>
            <a:off x="1098650" y="2257725"/>
            <a:ext cx="11235900" cy="3879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arenR"/>
            </a:pPr>
            <a:r>
              <a:rPr lang="en-US" sz="2500" b="0">
                <a:solidFill>
                  <a:schemeClr val="dk1"/>
                </a:solidFill>
              </a:rPr>
              <a:t>Subscribe to a foundation’s online newsletter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Reach out by email or phone to invite conversation with program officers, linking the foundation newsletter update with university programming / faculty research in those areas. </a:t>
            </a:r>
            <a:endParaRPr sz="2500" b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Example: </a:t>
            </a:r>
            <a:r>
              <a:rPr lang="en-US" sz="2500" b="0" u="sng">
                <a:solidFill>
                  <a:schemeClr val="hlink"/>
                </a:solidFill>
                <a:hlinkClick r:id="rId3"/>
              </a:rPr>
              <a:t>Haas Jr. Fund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6df1752d47_0_68"/>
          <p:cNvSpPr txBox="1">
            <a:spLocks noGrp="1"/>
          </p:cNvSpPr>
          <p:nvPr>
            <p:ph type="title"/>
          </p:nvPr>
        </p:nvSpPr>
        <p:spPr>
          <a:xfrm>
            <a:off x="984256" y="1288220"/>
            <a:ext cx="91440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Cultivating Relationships </a:t>
            </a:r>
            <a:endParaRPr u="sng"/>
          </a:p>
        </p:txBody>
      </p:sp>
      <p:sp>
        <p:nvSpPr>
          <p:cNvPr id="175" name="Google Shape;175;g36df1752d47_0_68"/>
          <p:cNvSpPr txBox="1">
            <a:spLocks noGrp="1"/>
          </p:cNvSpPr>
          <p:nvPr>
            <p:ph type="subTitle" idx="1"/>
          </p:nvPr>
        </p:nvSpPr>
        <p:spPr>
          <a:xfrm>
            <a:off x="1098650" y="2257725"/>
            <a:ext cx="11544000" cy="3879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2) Search </a:t>
            </a:r>
            <a:r>
              <a:rPr lang="en-US" sz="2500" b="0" u="sng">
                <a:solidFill>
                  <a:schemeClr val="hlink"/>
                </a:solidFill>
                <a:hlinkClick r:id="rId3"/>
              </a:rPr>
              <a:t>LinkedIn Live Alumni </a:t>
            </a:r>
            <a:r>
              <a:rPr lang="en-US" sz="2500" b="0">
                <a:solidFill>
                  <a:schemeClr val="dk1"/>
                </a:solidFill>
              </a:rPr>
              <a:t>for alumni that work at the foundation or corporation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Reach out to alums for assistance with connections and to serve as interna</a:t>
            </a:r>
            <a:r>
              <a:rPr lang="en-US" sz="2500">
                <a:solidFill>
                  <a:schemeClr val="dk1"/>
                </a:solidFill>
              </a:rPr>
              <a:t>l </a:t>
            </a:r>
            <a:r>
              <a:rPr lang="en-US" sz="2500" b="0">
                <a:solidFill>
                  <a:schemeClr val="dk1"/>
                </a:solidFill>
              </a:rPr>
              <a:t>“champions” - tell them who you are trying to reach and ask for their support.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Set google alert with the company/foundation as a keyword - forward press about     their organization that aligns with a program/project at your school to keep alignment on their radar.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6df1752d47_0_38"/>
          <p:cNvSpPr txBox="1">
            <a:spLocks noGrp="1"/>
          </p:cNvSpPr>
          <p:nvPr>
            <p:ph type="title"/>
          </p:nvPr>
        </p:nvSpPr>
        <p:spPr>
          <a:xfrm>
            <a:off x="984256" y="1288220"/>
            <a:ext cx="91440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Cultivating Relationships </a:t>
            </a:r>
            <a:endParaRPr u="sng"/>
          </a:p>
        </p:txBody>
      </p:sp>
      <p:sp>
        <p:nvSpPr>
          <p:cNvPr id="181" name="Google Shape;181;g36df1752d47_0_38"/>
          <p:cNvSpPr txBox="1">
            <a:spLocks noGrp="1"/>
          </p:cNvSpPr>
          <p:nvPr>
            <p:ph type="subTitle" idx="1"/>
          </p:nvPr>
        </p:nvSpPr>
        <p:spPr>
          <a:xfrm>
            <a:off x="1098650" y="2257725"/>
            <a:ext cx="11093400" cy="3879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3) Leverage faculty connections in their area(s) of expertise 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Example: </a:t>
            </a:r>
            <a:r>
              <a:rPr lang="en-US" sz="2500" b="0" u="sng">
                <a:solidFill>
                  <a:schemeClr val="hlink"/>
                </a:solidFill>
                <a:hlinkClick r:id="rId3"/>
              </a:rPr>
              <a:t>San Francisco Foundation 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	</a:t>
            </a:r>
            <a:endParaRPr sz="1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4) Tap school/college/unit advisory board connections </a:t>
            </a:r>
            <a:endParaRPr sz="2500" b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     USF example: </a:t>
            </a:r>
            <a:r>
              <a:rPr lang="en-US" sz="2500" b="0" u="sng">
                <a:solidFill>
                  <a:schemeClr val="hlink"/>
                </a:solidFill>
                <a:hlinkClick r:id="rId4"/>
              </a:rPr>
              <a:t>Genentech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5)  Be in the places foundation officers &amp; corporate reps are speaking/gathering 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     CASE conference panels, Grantmaker Association events, Common Wealth Club </a:t>
            </a: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df1752d47_0_33"/>
          <p:cNvSpPr txBox="1">
            <a:spLocks noGrp="1"/>
          </p:cNvSpPr>
          <p:nvPr>
            <p:ph type="title"/>
          </p:nvPr>
        </p:nvSpPr>
        <p:spPr>
          <a:xfrm>
            <a:off x="912800" y="706451"/>
            <a:ext cx="9144000" cy="141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Stewardship to Advance Relationships </a:t>
            </a:r>
            <a:endParaRPr u="sng"/>
          </a:p>
        </p:txBody>
      </p:sp>
      <p:sp>
        <p:nvSpPr>
          <p:cNvPr id="187" name="Google Shape;187;g36df1752d47_0_33"/>
          <p:cNvSpPr txBox="1">
            <a:spLocks noGrp="1"/>
          </p:cNvSpPr>
          <p:nvPr>
            <p:ph type="subTitle" idx="1"/>
          </p:nvPr>
        </p:nvSpPr>
        <p:spPr>
          <a:xfrm>
            <a:off x="912800" y="1924350"/>
            <a:ext cx="11093400" cy="421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Extend thoughtful, curated invitations to campus 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-Popular sporting events at your school 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-University or school speaker series [VIP receptions] 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-Plays and productions aligned with fdn priorities   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-Tour of facilities projects [photo opps of projects they’ve funded in the past]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-School/College/Unit events [end of year open house/poster sessions/summits]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b="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Attend events to which the foundation/company invites you/the university!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b="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Forward news stories or results of the funded program  to foundation for them to share with their board.</a:t>
            </a:r>
            <a:endParaRPr sz="2500" b="0">
              <a:solidFill>
                <a:schemeClr val="dk1"/>
              </a:solidFill>
            </a:endParaRPr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6df1752d47_0_63"/>
          <p:cNvSpPr txBox="1">
            <a:spLocks noGrp="1"/>
          </p:cNvSpPr>
          <p:nvPr>
            <p:ph type="title"/>
          </p:nvPr>
        </p:nvSpPr>
        <p:spPr>
          <a:xfrm>
            <a:off x="960431" y="978645"/>
            <a:ext cx="91440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Stewardship to Advance Relationships </a:t>
            </a:r>
            <a:endParaRPr u="sng"/>
          </a:p>
        </p:txBody>
      </p:sp>
      <p:sp>
        <p:nvSpPr>
          <p:cNvPr id="193" name="Google Shape;193;g36df1752d47_0_63"/>
          <p:cNvSpPr txBox="1">
            <a:spLocks noGrp="1"/>
          </p:cNvSpPr>
          <p:nvPr>
            <p:ph type="subTitle" idx="1"/>
          </p:nvPr>
        </p:nvSpPr>
        <p:spPr>
          <a:xfrm>
            <a:off x="960425" y="1937325"/>
            <a:ext cx="10947000" cy="4507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Organize a special meeting and/or meal with student scholarship recipients / program participants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Invite program officers / executive directors / board members to speak on a topic on which they are published to various audiences: students / faculty / university leadership / trustees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Commemorate a milestone anniversary of support with a hardbound book detailing the impact of the foundation’s support [student profiles, photos, quotes, outcome and impact data for university and community]</a:t>
            </a: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7092a96e82_0_0"/>
          <p:cNvSpPr txBox="1">
            <a:spLocks noGrp="1"/>
          </p:cNvSpPr>
          <p:nvPr>
            <p:ph type="title"/>
          </p:nvPr>
        </p:nvSpPr>
        <p:spPr>
          <a:xfrm>
            <a:off x="957749" y="1076325"/>
            <a:ext cx="113961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CFR Teams’ Responses to Increased Demand </a:t>
            </a:r>
            <a:endParaRPr u="sng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for Private Foundation Funding</a:t>
            </a:r>
            <a:endParaRPr u="sng"/>
          </a:p>
        </p:txBody>
      </p:sp>
      <p:sp>
        <p:nvSpPr>
          <p:cNvPr id="199" name="Google Shape;199;g37092a96e82_0_0"/>
          <p:cNvSpPr txBox="1">
            <a:spLocks noGrp="1"/>
          </p:cNvSpPr>
          <p:nvPr>
            <p:ph type="subTitle" idx="1"/>
          </p:nvPr>
        </p:nvSpPr>
        <p:spPr>
          <a:xfrm>
            <a:off x="1053350" y="2220525"/>
            <a:ext cx="10761000" cy="387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  <a:highlight>
                  <a:schemeClr val="lt1"/>
                </a:highlight>
              </a:rPr>
              <a:t>Response rate to RFPs for Private grants had been ~2%, now at ~30%</a:t>
            </a:r>
            <a:endParaRPr sz="2500" b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  <a:highlight>
                  <a:schemeClr val="lt1"/>
                </a:highlight>
              </a:rPr>
              <a:t>Need to educate faculty and internal reviewers on how private grants work	</a:t>
            </a:r>
            <a:endParaRPr sz="2500" b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  <a:highlight>
                  <a:schemeClr val="lt1"/>
                </a:highlight>
              </a:rPr>
              <a:t>Refine processes with sponsored programs for efficiency &amp; increased activity</a:t>
            </a:r>
            <a:endParaRPr sz="2500" b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  <a:highlight>
                  <a:schemeClr val="lt1"/>
                </a:highlight>
              </a:rPr>
              <a:t>Required coordination among applications and beware of limitations</a:t>
            </a:r>
            <a:endParaRPr sz="2500" b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6df1752d47_0_18"/>
          <p:cNvSpPr txBox="1">
            <a:spLocks noGrp="1"/>
          </p:cNvSpPr>
          <p:nvPr>
            <p:ph type="title"/>
          </p:nvPr>
        </p:nvSpPr>
        <p:spPr>
          <a:xfrm>
            <a:off x="957756" y="1076320"/>
            <a:ext cx="91440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Presentation Overview</a:t>
            </a:r>
            <a:endParaRPr u="sng"/>
          </a:p>
        </p:txBody>
      </p:sp>
      <p:sp>
        <p:nvSpPr>
          <p:cNvPr id="95" name="Google Shape;95;g36df1752d47_0_18"/>
          <p:cNvSpPr txBox="1">
            <a:spLocks noGrp="1"/>
          </p:cNvSpPr>
          <p:nvPr>
            <p:ph type="subTitle" idx="1"/>
          </p:nvPr>
        </p:nvSpPr>
        <p:spPr>
          <a:xfrm>
            <a:off x="1053350" y="2072175"/>
            <a:ext cx="10086900" cy="401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0">
                <a:solidFill>
                  <a:schemeClr val="dk1"/>
                </a:solidFill>
              </a:rPr>
              <a:t>USF and SLU Reference Points</a:t>
            </a:r>
            <a:endParaRPr sz="20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0">
                <a:solidFill>
                  <a:schemeClr val="dk1"/>
                </a:solidFill>
              </a:rPr>
              <a:t>Changing Government Funding Landscape &amp; Responses by Private Foundations</a:t>
            </a:r>
            <a:endParaRPr sz="20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0">
                <a:solidFill>
                  <a:schemeClr val="dk1"/>
                </a:solidFill>
              </a:rPr>
              <a:t>Why / How Relationships with Foundations are Beneficial</a:t>
            </a:r>
            <a:endParaRPr sz="20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0">
                <a:solidFill>
                  <a:schemeClr val="dk1"/>
                </a:solidFill>
              </a:rPr>
              <a:t>Tools for Identifying Foundations</a:t>
            </a:r>
            <a:endParaRPr sz="20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0">
                <a:solidFill>
                  <a:schemeClr val="dk1"/>
                </a:solidFill>
              </a:rPr>
              <a:t>Cultivating Engagement with New or Lapsed Foundations</a:t>
            </a:r>
            <a:endParaRPr sz="20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0">
                <a:solidFill>
                  <a:schemeClr val="dk1"/>
                </a:solidFill>
              </a:rPr>
              <a:t>Stewarding Relationships</a:t>
            </a:r>
            <a:endParaRPr sz="20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0">
                <a:solidFill>
                  <a:schemeClr val="dk1"/>
                </a:solidFill>
              </a:rPr>
              <a:t>Impact of Changes on CFR Offices</a:t>
            </a:r>
            <a:endParaRPr sz="20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df1752d47_0_58"/>
          <p:cNvSpPr txBox="1">
            <a:spLocks noGrp="1"/>
          </p:cNvSpPr>
          <p:nvPr>
            <p:ph type="title"/>
          </p:nvPr>
        </p:nvSpPr>
        <p:spPr>
          <a:xfrm>
            <a:off x="957750" y="1076325"/>
            <a:ext cx="9951300" cy="4791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                 </a:t>
            </a:r>
            <a:r>
              <a:rPr lang="en-US" sz="4850" b="1"/>
              <a:t>DISCUSSION / Q &amp; A </a:t>
            </a:r>
            <a:endParaRPr sz="485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5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/>
              <a:t>        Thank you for attending - </a:t>
            </a:r>
            <a:r>
              <a:rPr lang="en-US" sz="3800" i="1"/>
              <a:t>see you next year</a:t>
            </a:r>
            <a:r>
              <a:rPr lang="en-US" sz="3800"/>
              <a:t>!</a:t>
            </a:r>
            <a:endParaRPr sz="3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uFill>
                  <a:noFill/>
                </a:uFill>
                <a:hlinkClick r:id="rId3"/>
              </a:rPr>
              <a:t>mebussi@usfca.</a:t>
            </a:r>
            <a:r>
              <a:rPr lang="en-US" sz="3000"/>
              <a:t>edu</a:t>
            </a:r>
            <a:endParaRPr sz="3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wendy.schlesinger@slu.edu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df1752d47_0_5"/>
          <p:cNvSpPr txBox="1">
            <a:spLocks noGrp="1"/>
          </p:cNvSpPr>
          <p:nvPr>
            <p:ph type="title"/>
          </p:nvPr>
        </p:nvSpPr>
        <p:spPr>
          <a:xfrm>
            <a:off x="957750" y="1076325"/>
            <a:ext cx="114153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Presenters’ School &amp; CFR Team Reference Points</a:t>
            </a:r>
            <a:endParaRPr u="sng"/>
          </a:p>
        </p:txBody>
      </p:sp>
      <p:sp>
        <p:nvSpPr>
          <p:cNvPr id="101" name="Google Shape;101;g36df1752d47_0_5"/>
          <p:cNvSpPr txBox="1">
            <a:spLocks noGrp="1"/>
          </p:cNvSpPr>
          <p:nvPr>
            <p:ph type="subTitle" idx="1"/>
          </p:nvPr>
        </p:nvSpPr>
        <p:spPr>
          <a:xfrm>
            <a:off x="1053350" y="2033650"/>
            <a:ext cx="10818900" cy="4057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5527">
                <a:solidFill>
                  <a:schemeClr val="accent6"/>
                </a:solidFill>
              </a:rPr>
              <a:t>USF </a:t>
            </a:r>
            <a:r>
              <a:rPr lang="en-US" sz="5527">
                <a:solidFill>
                  <a:srgbClr val="38761D"/>
                </a:solidFill>
              </a:rPr>
              <a:t>				                 </a:t>
            </a:r>
            <a:r>
              <a:rPr lang="en-US" sz="5527">
                <a:solidFill>
                  <a:srgbClr val="0000FF"/>
                </a:solidFill>
              </a:rPr>
              <a:t>SLU </a:t>
            </a:r>
            <a:endParaRPr sz="5527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r>
              <a:rPr lang="en-US" sz="3863" b="0">
                <a:solidFill>
                  <a:schemeClr val="accent6"/>
                </a:solidFill>
              </a:rPr>
              <a:t>9,000 students </a:t>
            </a:r>
            <a:r>
              <a:rPr lang="en-US" sz="3863" b="0">
                <a:solidFill>
                  <a:srgbClr val="38761D"/>
                </a:solidFill>
              </a:rPr>
              <a:t>  </a:t>
            </a:r>
            <a:r>
              <a:rPr lang="en-US" sz="3863" b="0">
                <a:solidFill>
                  <a:schemeClr val="dk1"/>
                </a:solidFill>
              </a:rPr>
              <a:t>                                       </a:t>
            </a:r>
            <a:r>
              <a:rPr lang="en-US" sz="3863" b="0">
                <a:solidFill>
                  <a:srgbClr val="0000FF"/>
                </a:solidFill>
              </a:rPr>
              <a:t>15,000 students</a:t>
            </a:r>
            <a:endParaRPr sz="3863" b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endParaRPr sz="3863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r>
              <a:rPr lang="en-US" sz="3863" b="0">
                <a:solidFill>
                  <a:schemeClr val="accent6"/>
                </a:solidFill>
              </a:rPr>
              <a:t>3 UG Schools + Law, Education</a:t>
            </a:r>
            <a:r>
              <a:rPr lang="en-US" sz="3863" b="0">
                <a:solidFill>
                  <a:schemeClr val="dk1"/>
                </a:solidFill>
              </a:rPr>
              <a:t>              </a:t>
            </a:r>
            <a:r>
              <a:rPr lang="en-US" sz="3863" b="0">
                <a:solidFill>
                  <a:srgbClr val="0000FF"/>
                </a:solidFill>
              </a:rPr>
              <a:t>Med, Law, Business, Dental,</a:t>
            </a:r>
            <a:endParaRPr sz="3863" b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r>
              <a:rPr lang="en-US" sz="3863" b="0">
                <a:solidFill>
                  <a:srgbClr val="0000FF"/>
                </a:solidFill>
              </a:rPr>
              <a:t>                                                                     Education, Social Work, Public Health</a:t>
            </a:r>
            <a:endParaRPr sz="3863" b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endParaRPr sz="3863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r>
              <a:rPr lang="en-US" sz="3863" b="0">
                <a:solidFill>
                  <a:schemeClr val="accent6"/>
                </a:solidFill>
              </a:rPr>
              <a:t>Recent R2 Classification</a:t>
            </a:r>
            <a:r>
              <a:rPr lang="en-US" sz="3863" b="0">
                <a:solidFill>
                  <a:schemeClr val="dk1"/>
                </a:solidFill>
              </a:rPr>
              <a:t>     		       </a:t>
            </a:r>
            <a:r>
              <a:rPr lang="en-US" sz="3863" b="0">
                <a:solidFill>
                  <a:srgbClr val="0000FF"/>
                </a:solidFill>
              </a:rPr>
              <a:t>R1 Research Institute</a:t>
            </a:r>
            <a:endParaRPr sz="3863" b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endParaRPr sz="3863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r>
              <a:rPr lang="en-US" sz="3863" b="0">
                <a:solidFill>
                  <a:schemeClr val="accent6"/>
                </a:solidFill>
              </a:rPr>
              <a:t>3 FTE (via 4 people) CFR staff </a:t>
            </a:r>
            <a:r>
              <a:rPr lang="en-US" sz="3863" b="0">
                <a:solidFill>
                  <a:srgbClr val="38761D"/>
                </a:solidFill>
              </a:rPr>
              <a:t> </a:t>
            </a:r>
            <a:r>
              <a:rPr lang="en-US" sz="3863" b="0">
                <a:solidFill>
                  <a:schemeClr val="dk1"/>
                </a:solidFill>
              </a:rPr>
              <a:t>             </a:t>
            </a:r>
            <a:r>
              <a:rPr lang="en-US" sz="3863" b="0">
                <a:solidFill>
                  <a:srgbClr val="0000FF"/>
                </a:solidFill>
              </a:rPr>
              <a:t> 3.5 FTE CFR staff</a:t>
            </a:r>
            <a:endParaRPr sz="3863" b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r>
              <a:rPr lang="en-US" sz="3863" b="0">
                <a:solidFill>
                  <a:schemeClr val="dk1"/>
                </a:solidFill>
              </a:rPr>
              <a:t>        </a:t>
            </a:r>
            <a:endParaRPr sz="3863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8472"/>
              <a:buFont typeface="Arial"/>
              <a:buNone/>
            </a:pPr>
            <a:r>
              <a:rPr lang="en-US" sz="3863" i="1">
                <a:solidFill>
                  <a:schemeClr val="dk1"/>
                </a:solidFill>
              </a:rPr>
              <a:t>Both are part of their university’s Development Division and focus on philanthropy,                                                        but work closely with sponsored programs (no official reporting)</a:t>
            </a:r>
            <a:endParaRPr sz="3863" i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44000"/>
              <a:buFont typeface="Arial"/>
              <a:buNone/>
            </a:pP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6df1752d47_0_0"/>
          <p:cNvSpPr txBox="1">
            <a:spLocks noGrp="1"/>
          </p:cNvSpPr>
          <p:nvPr>
            <p:ph type="title"/>
          </p:nvPr>
        </p:nvSpPr>
        <p:spPr>
          <a:xfrm>
            <a:off x="957756" y="1076320"/>
            <a:ext cx="91440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Audience At A Glance</a:t>
            </a:r>
            <a:endParaRPr u="sng"/>
          </a:p>
        </p:txBody>
      </p:sp>
      <p:sp>
        <p:nvSpPr>
          <p:cNvPr id="107" name="Google Shape;107;g36df1752d47_0_0"/>
          <p:cNvSpPr txBox="1">
            <a:spLocks noGrp="1"/>
          </p:cNvSpPr>
          <p:nvPr>
            <p:ph type="subTitle" idx="1"/>
          </p:nvPr>
        </p:nvSpPr>
        <p:spPr>
          <a:xfrm>
            <a:off x="1053350" y="2220525"/>
            <a:ext cx="11262000" cy="387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>
                <a:solidFill>
                  <a:schemeClr val="dk1"/>
                </a:solidFill>
              </a:rPr>
              <a:t>Raise Your Hand If: </a:t>
            </a:r>
            <a:endParaRPr sz="2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*You have a formal CFR role…keep raised if it’s a full-time role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*You have 0-3 years of experience with CFR work…if you have 4+ years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*Your school is in a campaign…keep raised if CFR has a $ goal for the campaign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*You are a gift officer that collaborates with CFR staff on occasion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55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*You are new to CFR and are here to learn! 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6df1752d47_0_73"/>
          <p:cNvSpPr txBox="1">
            <a:spLocks noGrp="1"/>
          </p:cNvSpPr>
          <p:nvPr>
            <p:ph type="title"/>
          </p:nvPr>
        </p:nvSpPr>
        <p:spPr>
          <a:xfrm>
            <a:off x="957749" y="1076325"/>
            <a:ext cx="113961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Implications of the OBBB </a:t>
            </a:r>
            <a:r>
              <a:rPr lang="en-US" i="1" u="sng"/>
              <a:t>Specific to CFR Work</a:t>
            </a:r>
            <a:r>
              <a:rPr lang="en-US" u="sng"/>
              <a:t> </a:t>
            </a:r>
            <a:endParaRPr u="sng"/>
          </a:p>
        </p:txBody>
      </p:sp>
      <p:sp>
        <p:nvSpPr>
          <p:cNvPr id="113" name="Google Shape;113;g36df1752d47_0_73"/>
          <p:cNvSpPr txBox="1">
            <a:spLocks noGrp="1"/>
          </p:cNvSpPr>
          <p:nvPr>
            <p:ph type="subTitle" idx="1"/>
          </p:nvPr>
        </p:nvSpPr>
        <p:spPr>
          <a:xfrm>
            <a:off x="957750" y="2033650"/>
            <a:ext cx="11569500" cy="4057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A0A0A"/>
              </a:buClr>
              <a:buSzPts val="2500"/>
              <a:buFont typeface="Calibri"/>
              <a:buChar char="●"/>
            </a:pPr>
            <a:r>
              <a:rPr lang="en-US" sz="2500">
                <a:solidFill>
                  <a:srgbClr val="0A0A0A"/>
                </a:solidFill>
                <a:highlight>
                  <a:srgbClr val="FFFFFF"/>
                </a:highlight>
              </a:rPr>
              <a:t>Increased Competition for Limited Philanthropic Dollars</a:t>
            </a:r>
            <a:r>
              <a:rPr lang="en-US" sz="2500" b="0">
                <a:solidFill>
                  <a:srgbClr val="0A0A0A"/>
                </a:solidFill>
                <a:highlight>
                  <a:srgbClr val="FFFFFF"/>
                </a:highlight>
              </a:rPr>
              <a:t>                                                    New tiers for excise taxes levied on endowment funds may reduce universities’    available budgets, leading them to seek more funding from philanthropic foundations.                               </a:t>
            </a:r>
            <a:endParaRPr sz="2500" b="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500"/>
              <a:buFont typeface="Calibri"/>
              <a:buChar char="●"/>
            </a:pPr>
            <a:r>
              <a:rPr lang="en-US" sz="2500">
                <a:solidFill>
                  <a:srgbClr val="0A0A0A"/>
                </a:solidFill>
                <a:highlight>
                  <a:srgbClr val="FFFFFF"/>
                </a:highlight>
              </a:rPr>
              <a:t>Potential Disincentive for Charitable Giving </a:t>
            </a:r>
            <a:r>
              <a:rPr lang="en-US" sz="2500" b="0">
                <a:solidFill>
                  <a:srgbClr val="0A0A0A"/>
                </a:solidFill>
                <a:highlight>
                  <a:srgbClr val="FFFFFF"/>
                </a:highlight>
              </a:rPr>
              <a:t>                                                                         The new 1% floor on the deduction for charitable contributions could deter some corporations from making charitable donations to higher education institutions.</a:t>
            </a:r>
            <a:endParaRPr sz="2500" b="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50000"/>
              </a:lnSpc>
              <a:spcBef>
                <a:spcPts val="2400"/>
              </a:spcBef>
              <a:spcAft>
                <a:spcPts val="2400"/>
              </a:spcAft>
              <a:buNone/>
            </a:pPr>
            <a:endParaRPr sz="2500">
              <a:solidFill>
                <a:srgbClr val="0A0A0A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6df1752d47_0_89"/>
          <p:cNvSpPr txBox="1">
            <a:spLocks noGrp="1"/>
          </p:cNvSpPr>
          <p:nvPr>
            <p:ph type="title"/>
          </p:nvPr>
        </p:nvSpPr>
        <p:spPr>
          <a:xfrm>
            <a:off x="957749" y="1076325"/>
            <a:ext cx="113961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Implications of the OBBB </a:t>
            </a:r>
            <a:r>
              <a:rPr lang="en-US" i="1" u="sng"/>
              <a:t>Specific to CFR Work</a:t>
            </a:r>
            <a:r>
              <a:rPr lang="en-US" u="sng"/>
              <a:t> </a:t>
            </a:r>
            <a:endParaRPr u="sng"/>
          </a:p>
        </p:txBody>
      </p:sp>
      <p:sp>
        <p:nvSpPr>
          <p:cNvPr id="119" name="Google Shape;119;g36df1752d47_0_89"/>
          <p:cNvSpPr txBox="1">
            <a:spLocks noGrp="1"/>
          </p:cNvSpPr>
          <p:nvPr>
            <p:ph type="subTitle" idx="1"/>
          </p:nvPr>
        </p:nvSpPr>
        <p:spPr>
          <a:xfrm>
            <a:off x="957750" y="2033650"/>
            <a:ext cx="11569500" cy="4057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A0A0A"/>
              </a:buClr>
              <a:buSzPts val="2500"/>
              <a:buChar char="●"/>
            </a:pPr>
            <a:r>
              <a:rPr lang="en-US" sz="2500">
                <a:solidFill>
                  <a:srgbClr val="0A0A0A"/>
                </a:solidFill>
                <a:highlight>
                  <a:srgbClr val="FFFFFF"/>
                </a:highlight>
              </a:rPr>
              <a:t>Foundations May Shift Funding Focus and/or $ to Basic Safety Net Needs                                  </a:t>
            </a:r>
            <a:r>
              <a:rPr lang="en-US" sz="2500" b="0">
                <a:solidFill>
                  <a:srgbClr val="0A0A0A"/>
                </a:solidFill>
                <a:highlight>
                  <a:srgbClr val="FFFFFF"/>
                </a:highlight>
              </a:rPr>
              <a:t>Cuts to Medicare and Medicaid coverage will increase the numbers in vulnerable populations who will need to rely on support provided by private sources. </a:t>
            </a:r>
            <a:endParaRPr sz="2500" b="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500"/>
              <a:buChar char="●"/>
            </a:pPr>
            <a:r>
              <a:rPr lang="en-US" sz="2500">
                <a:solidFill>
                  <a:srgbClr val="0A0A0A"/>
                </a:solidFill>
                <a:highlight>
                  <a:srgbClr val="FFFFFF"/>
                </a:highlight>
              </a:rPr>
              <a:t>Increased Need/Demand for Graduate Student Scholarship Support from Fdns                                                         </a:t>
            </a:r>
            <a:r>
              <a:rPr lang="en-US" sz="2500" b="0">
                <a:solidFill>
                  <a:srgbClr val="0A0A0A"/>
                </a:solidFill>
                <a:highlight>
                  <a:srgbClr val="FFFFFF"/>
                </a:highlight>
              </a:rPr>
              <a:t>Elimination of Grad PLUS loans and new federal loan limits may mean students need to seek private loans - at higher rates - to cover tuition if private scholarships are not available.</a:t>
            </a:r>
            <a:endParaRPr sz="2500" b="0">
              <a:solidFill>
                <a:srgbClr val="0A0A0A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6df1752d47_0_48"/>
          <p:cNvSpPr txBox="1">
            <a:spLocks noGrp="1"/>
          </p:cNvSpPr>
          <p:nvPr>
            <p:ph type="title"/>
          </p:nvPr>
        </p:nvSpPr>
        <p:spPr>
          <a:xfrm>
            <a:off x="957749" y="1076325"/>
            <a:ext cx="113961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Fdn Responses to Changing Gov Funding Landscape</a:t>
            </a:r>
            <a:endParaRPr u="sng"/>
          </a:p>
        </p:txBody>
      </p:sp>
      <p:sp>
        <p:nvSpPr>
          <p:cNvPr id="125" name="Google Shape;125;g36df1752d47_0_48"/>
          <p:cNvSpPr txBox="1">
            <a:spLocks noGrp="1"/>
          </p:cNvSpPr>
          <p:nvPr>
            <p:ph type="subTitle" idx="1"/>
          </p:nvPr>
        </p:nvSpPr>
        <p:spPr>
          <a:xfrm>
            <a:off x="1053350" y="2220525"/>
            <a:ext cx="10761000" cy="387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Foundations provide ~10% of what government provided. They cannot fill the gap now left by government cuts, but many are trying to “meet the moment” by: </a:t>
            </a:r>
            <a:endParaRPr sz="2500" b="0">
              <a:solidFill>
                <a:schemeClr val="dk1"/>
              </a:solidFill>
            </a:endParaRPr>
          </a:p>
          <a:p>
            <a:pPr marL="457200" lvl="0" indent="-4572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chemeClr val="dk1"/>
                </a:solidFill>
              </a:rPr>
              <a:t>Increasing their giving 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Spencer Foundation: Offering $25K grants to address immediate needs stemming from NSF terminations. </a:t>
            </a:r>
            <a:endParaRPr sz="2500" b="0">
              <a:solidFill>
                <a:schemeClr val="dk1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Marguerite Casey Foundation: Adding +$130M to support racial and economic justice in wake of attacks on DEI. </a:t>
            </a:r>
            <a:endParaRPr sz="2500" b="0">
              <a:solidFill>
                <a:schemeClr val="dk1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MacArthur Foundation: Increasing grant spending from 5% to 6% of endowment.  </a:t>
            </a:r>
            <a:endParaRPr sz="25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6df1752d47_0_79"/>
          <p:cNvSpPr txBox="1">
            <a:spLocks noGrp="1"/>
          </p:cNvSpPr>
          <p:nvPr>
            <p:ph type="title"/>
          </p:nvPr>
        </p:nvSpPr>
        <p:spPr>
          <a:xfrm>
            <a:off x="957749" y="1076325"/>
            <a:ext cx="113961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Fdn Responses to Changing Gov Funding Landscape</a:t>
            </a:r>
            <a:endParaRPr u="sng"/>
          </a:p>
        </p:txBody>
      </p:sp>
      <p:sp>
        <p:nvSpPr>
          <p:cNvPr id="131" name="Google Shape;131;g36df1752d47_0_79"/>
          <p:cNvSpPr txBox="1">
            <a:spLocks noGrp="1"/>
          </p:cNvSpPr>
          <p:nvPr>
            <p:ph type="subTitle" idx="1"/>
          </p:nvPr>
        </p:nvSpPr>
        <p:spPr>
          <a:xfrm>
            <a:off x="1053350" y="2220525"/>
            <a:ext cx="10761000" cy="387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>
                <a:solidFill>
                  <a:schemeClr val="dk1"/>
                </a:solidFill>
              </a:rPr>
              <a:t>Altering their application process</a:t>
            </a:r>
            <a:r>
              <a:rPr lang="en-US" sz="2500" b="0">
                <a:solidFill>
                  <a:schemeClr val="dk1"/>
                </a:solidFill>
              </a:rPr>
              <a:t> - Competition has grown ten-fold</a:t>
            </a:r>
            <a:endParaRPr sz="2500" b="0">
              <a:solidFill>
                <a:schemeClr val="dk1"/>
              </a:solidFill>
            </a:endParaRPr>
          </a:p>
          <a:p>
            <a:pPr marL="457200" lvl="0" indent="-3873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Arnold &amp; Mabel Beckman Foundation: moved from invite-only to open-call</a:t>
            </a:r>
            <a:endParaRPr sz="2500" b="0">
              <a:solidFill>
                <a:schemeClr val="dk1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-US" sz="2500" b="0">
                <a:solidFill>
                  <a:schemeClr val="dk1"/>
                </a:solidFill>
              </a:rPr>
              <a:t>Spencer Foundation moved from Intent to apply, to pre-proposal due to increase in # of applications</a:t>
            </a:r>
            <a:endParaRPr sz="2500" b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chemeClr val="dk1"/>
                </a:solidFill>
              </a:rPr>
              <a:t>Posting or providing IDC rates</a:t>
            </a:r>
            <a:r>
              <a:rPr lang="en-US" sz="2500" b="0">
                <a:solidFill>
                  <a:schemeClr val="dk1"/>
                </a:solidFill>
              </a:rPr>
              <a:t> - some foundations never offered any before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500" b="0">
              <a:solidFill>
                <a:schemeClr val="dk1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6df1752d47_0_84"/>
          <p:cNvSpPr txBox="1">
            <a:spLocks noGrp="1"/>
          </p:cNvSpPr>
          <p:nvPr>
            <p:ph type="title"/>
          </p:nvPr>
        </p:nvSpPr>
        <p:spPr>
          <a:xfrm>
            <a:off x="957749" y="1076325"/>
            <a:ext cx="11396100" cy="1144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Impact to Foundations on Govt Shifts</a:t>
            </a:r>
            <a:endParaRPr u="sng"/>
          </a:p>
        </p:txBody>
      </p:sp>
      <p:sp>
        <p:nvSpPr>
          <p:cNvPr id="137" name="Google Shape;137;g36df1752d47_0_84"/>
          <p:cNvSpPr txBox="1">
            <a:spLocks noGrp="1"/>
          </p:cNvSpPr>
          <p:nvPr>
            <p:ph type="subTitle" idx="1"/>
          </p:nvPr>
        </p:nvSpPr>
        <p:spPr>
          <a:xfrm>
            <a:off x="1053350" y="2220525"/>
            <a:ext cx="10761000" cy="387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President of Simons Foundation is encouraging incorporation of data to demonstrate impact - building and owning your data is critical</a:t>
            </a:r>
            <a:endParaRPr sz="2500" b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If data is not shared, you must build your own</a:t>
            </a:r>
            <a:endParaRPr sz="2500" b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500" b="0">
                <a:solidFill>
                  <a:schemeClr val="dk1"/>
                </a:solidFill>
              </a:rPr>
              <a:t>Collaborate with other Universities - Partners, not competition</a:t>
            </a:r>
            <a:endParaRPr sz="2500" b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Sloan is pivoting to support the collection and use of data</a:t>
            </a:r>
            <a:endParaRPr sz="2500" b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0">
                <a:solidFill>
                  <a:schemeClr val="dk1"/>
                </a:solidFill>
              </a:rPr>
              <a:t>As support for Grad students goes away,  developing the next generation of scientists by supporting graduate and post-doc students will be critical.</a:t>
            </a:r>
            <a:endParaRPr sz="2500" b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500" b="0">
              <a:solidFill>
                <a:schemeClr val="dk1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1394</Words>
  <Application>Microsoft Office PowerPoint</Application>
  <PresentationFormat>Widescreen</PresentationFormat>
  <Paragraphs>191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BUILDING RELATIONSHIPS WITH FOUNDATIONS    IN A CHANGING FEDERAL FUNDING LANDSCAPE</vt:lpstr>
      <vt:lpstr>Presentation Overview</vt:lpstr>
      <vt:lpstr>Presenters’ School &amp; CFR Team Reference Points</vt:lpstr>
      <vt:lpstr>Audience At A Glance</vt:lpstr>
      <vt:lpstr>Implications of the OBBB Specific to CFR Work </vt:lpstr>
      <vt:lpstr>Implications of the OBBB Specific to CFR Work </vt:lpstr>
      <vt:lpstr>Fdn Responses to Changing Gov Funding Landscape</vt:lpstr>
      <vt:lpstr>Fdn Responses to Changing Gov Funding Landscape</vt:lpstr>
      <vt:lpstr>Impact to Foundations on Govt Shifts</vt:lpstr>
      <vt:lpstr>Benefits of Strengthening Relationships  with Foundations</vt:lpstr>
      <vt:lpstr>Additional Support Foundations Provide</vt:lpstr>
      <vt:lpstr>Identifying Foundations: Databases</vt:lpstr>
      <vt:lpstr>Identifying Foundations: Research Methods</vt:lpstr>
      <vt:lpstr>Cultivating Relationships - Top 5 Tips </vt:lpstr>
      <vt:lpstr>Cultivating Relationships </vt:lpstr>
      <vt:lpstr>Cultivating Relationships </vt:lpstr>
      <vt:lpstr>Stewardship to Advance Relationships </vt:lpstr>
      <vt:lpstr>Stewardship to Advance Relationships </vt:lpstr>
      <vt:lpstr>CFR Teams’ Responses to Increased Demand  for Private Foundation Funding</vt:lpstr>
      <vt:lpstr>                 DISCUSSION / Q &amp; A           Thank you for attending - see you next year!   mebussi@usfca.edu wendy.schlesinger@slu.edu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Mike Wallace</dc:creator>
  <cp:lastModifiedBy>Mary Bussi</cp:lastModifiedBy>
  <cp:revision>1</cp:revision>
  <dcterms:created xsi:type="dcterms:W3CDTF">2025-06-25T22:11:19Z</dcterms:created>
  <dcterms:modified xsi:type="dcterms:W3CDTF">2025-07-22T18:06:24Z</dcterms:modified>
</cp:coreProperties>
</file>