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1"/>
  </p:sldMasterIdLst>
  <p:notesMasterIdLst>
    <p:notesMasterId r:id="rId20"/>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Lst>
  <p:sldSz cx="12192000" cy="6858000"/>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GoogleSlidesCustomDataVersion2">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24" roundtripDataSignature="AMtx7mjK/LgS9Wgg2I6Rr5gKu+m/9zBT4A=="/>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Angie Rochat" initials="" lastIdx="1" clrIdx="0"/>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A3203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3420"/>
    <p:restoredTop sz="94690"/>
  </p:normalViewPr>
  <p:slideViewPr>
    <p:cSldViewPr snapToGrid="0">
      <p:cViewPr varScale="1">
        <p:scale>
          <a:sx n="151" d="100"/>
          <a:sy n="151" d="100"/>
        </p:scale>
        <p:origin x="872" y="18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commentAuthors" Target="commentAuthor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customschemas.google.com/relationships/presentationmetadata" Target="metadata"/><Relationship Id="rId5" Type="http://schemas.openxmlformats.org/officeDocument/2006/relationships/slide" Target="slides/slide4.xml"/><Relationship Id="rId15" Type="http://schemas.openxmlformats.org/officeDocument/2006/relationships/slide" Target="slides/slide14.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7"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0B32CA7-F8B9-4554-9A99-52B441AB0549}" type="doc">
      <dgm:prSet loTypeId="urn:microsoft.com/office/officeart/2005/8/layout/vList5" loCatId="list" qsTypeId="urn:microsoft.com/office/officeart/2005/8/quickstyle/simple1" qsCatId="simple" csTypeId="urn:microsoft.com/office/officeart/2005/8/colors/accent1_2" csCatId="accent1" phldr="1"/>
      <dgm:spPr/>
      <dgm:t>
        <a:bodyPr/>
        <a:lstStyle/>
        <a:p>
          <a:endParaRPr lang="en-US"/>
        </a:p>
      </dgm:t>
    </dgm:pt>
    <dgm:pt modelId="{58B597F6-4805-4220-BB68-1FF5CF6CD573}">
      <dgm:prSet/>
      <dgm:spPr/>
      <dgm:t>
        <a:bodyPr/>
        <a:lstStyle/>
        <a:p>
          <a:r>
            <a:rPr lang="en-US" b="1"/>
            <a:t>Long-Term Collaboration</a:t>
          </a:r>
          <a:endParaRPr lang="en-US"/>
        </a:p>
      </dgm:t>
    </dgm:pt>
    <dgm:pt modelId="{EDA88CA5-6C30-45C1-91A8-1AB074780ED2}" type="parTrans" cxnId="{A13BB0F9-13D9-4C1C-BDA0-A7F63044A136}">
      <dgm:prSet/>
      <dgm:spPr/>
      <dgm:t>
        <a:bodyPr/>
        <a:lstStyle/>
        <a:p>
          <a:endParaRPr lang="en-US"/>
        </a:p>
      </dgm:t>
    </dgm:pt>
    <dgm:pt modelId="{57B3B8DC-ADA4-4F1B-A1CC-6FAB31E73CC6}" type="sibTrans" cxnId="{A13BB0F9-13D9-4C1C-BDA0-A7F63044A136}">
      <dgm:prSet/>
      <dgm:spPr/>
      <dgm:t>
        <a:bodyPr/>
        <a:lstStyle/>
        <a:p>
          <a:endParaRPr lang="en-US"/>
        </a:p>
      </dgm:t>
    </dgm:pt>
    <dgm:pt modelId="{25F8380D-3933-431B-A19C-3BE63827B6F4}">
      <dgm:prSet/>
      <dgm:spPr/>
      <dgm:t>
        <a:bodyPr/>
        <a:lstStyle/>
        <a:p>
          <a:r>
            <a:rPr lang="en-US" dirty="0"/>
            <a:t>Seek partners with whom you can build a lasting working relationship.</a:t>
          </a:r>
        </a:p>
      </dgm:t>
    </dgm:pt>
    <dgm:pt modelId="{5E36C33A-FBCF-4084-AB55-32069616A291}" type="parTrans" cxnId="{2D29FBF5-5FFC-4618-9E3D-7B4018E32CB5}">
      <dgm:prSet/>
      <dgm:spPr/>
      <dgm:t>
        <a:bodyPr/>
        <a:lstStyle/>
        <a:p>
          <a:endParaRPr lang="en-US"/>
        </a:p>
      </dgm:t>
    </dgm:pt>
    <dgm:pt modelId="{A461365A-72FD-4486-81B4-0F72291C79BB}" type="sibTrans" cxnId="{2D29FBF5-5FFC-4618-9E3D-7B4018E32CB5}">
      <dgm:prSet/>
      <dgm:spPr/>
      <dgm:t>
        <a:bodyPr/>
        <a:lstStyle/>
        <a:p>
          <a:endParaRPr lang="en-US"/>
        </a:p>
      </dgm:t>
    </dgm:pt>
    <dgm:pt modelId="{2F04641D-C040-47FC-A18B-74FB978FD2BA}">
      <dgm:prSet/>
      <dgm:spPr/>
      <dgm:t>
        <a:bodyPr/>
        <a:lstStyle/>
        <a:p>
          <a:r>
            <a:rPr lang="en-US" b="1"/>
            <a:t>Aligned Purpose</a:t>
          </a:r>
          <a:endParaRPr lang="en-US"/>
        </a:p>
      </dgm:t>
    </dgm:pt>
    <dgm:pt modelId="{F2541C62-F6A4-4B84-A809-7F07AB56FAF3}" type="parTrans" cxnId="{6EDE3083-290F-4683-807D-D41800CD988C}">
      <dgm:prSet/>
      <dgm:spPr/>
      <dgm:t>
        <a:bodyPr/>
        <a:lstStyle/>
        <a:p>
          <a:endParaRPr lang="en-US"/>
        </a:p>
      </dgm:t>
    </dgm:pt>
    <dgm:pt modelId="{509AB23C-AFEE-4329-ADCD-6BB91554C9C4}" type="sibTrans" cxnId="{6EDE3083-290F-4683-807D-D41800CD988C}">
      <dgm:prSet/>
      <dgm:spPr/>
      <dgm:t>
        <a:bodyPr/>
        <a:lstStyle/>
        <a:p>
          <a:endParaRPr lang="en-US"/>
        </a:p>
      </dgm:t>
    </dgm:pt>
    <dgm:pt modelId="{00DDDDDA-4A97-49E9-94E5-E008FB5CDC5B}">
      <dgm:prSet/>
      <dgm:spPr/>
      <dgm:t>
        <a:bodyPr/>
        <a:lstStyle/>
        <a:p>
          <a:r>
            <a:rPr lang="en-US" dirty="0"/>
            <a:t>Choose partners who share similar goals and values.</a:t>
          </a:r>
        </a:p>
      </dgm:t>
    </dgm:pt>
    <dgm:pt modelId="{9D5474F2-8464-47C1-A05A-5DC0DB0C9B31}" type="parTrans" cxnId="{F5DF48B0-0B2E-40E2-AEAF-182A5EEC8ED2}">
      <dgm:prSet/>
      <dgm:spPr/>
      <dgm:t>
        <a:bodyPr/>
        <a:lstStyle/>
        <a:p>
          <a:endParaRPr lang="en-US"/>
        </a:p>
      </dgm:t>
    </dgm:pt>
    <dgm:pt modelId="{36EED321-FDF9-40C1-A8AC-484F9C0AB679}" type="sibTrans" cxnId="{F5DF48B0-0B2E-40E2-AEAF-182A5EEC8ED2}">
      <dgm:prSet/>
      <dgm:spPr/>
      <dgm:t>
        <a:bodyPr/>
        <a:lstStyle/>
        <a:p>
          <a:endParaRPr lang="en-US"/>
        </a:p>
      </dgm:t>
    </dgm:pt>
    <dgm:pt modelId="{129ECF7A-F71B-451B-8FEA-D801EA6986B9}">
      <dgm:prSet/>
      <dgm:spPr/>
      <dgm:t>
        <a:bodyPr/>
        <a:lstStyle/>
        <a:p>
          <a:r>
            <a:rPr lang="en-US" b="1"/>
            <a:t>Open and Honest Communication</a:t>
          </a:r>
          <a:endParaRPr lang="en-US"/>
        </a:p>
      </dgm:t>
    </dgm:pt>
    <dgm:pt modelId="{63B4FF6E-4B98-4DB2-9793-8BB83481C84E}" type="parTrans" cxnId="{7E83DCBD-9173-42BF-88DD-72B076D95517}">
      <dgm:prSet/>
      <dgm:spPr/>
      <dgm:t>
        <a:bodyPr/>
        <a:lstStyle/>
        <a:p>
          <a:endParaRPr lang="en-US"/>
        </a:p>
      </dgm:t>
    </dgm:pt>
    <dgm:pt modelId="{3B7D6101-402B-4933-997A-1E3888445E8B}" type="sibTrans" cxnId="{7E83DCBD-9173-42BF-88DD-72B076D95517}">
      <dgm:prSet/>
      <dgm:spPr/>
      <dgm:t>
        <a:bodyPr/>
        <a:lstStyle/>
        <a:p>
          <a:endParaRPr lang="en-US"/>
        </a:p>
      </dgm:t>
    </dgm:pt>
    <dgm:pt modelId="{46569F6F-D656-4316-A9F6-A5A710378882}">
      <dgm:prSet/>
      <dgm:spPr/>
      <dgm:t>
        <a:bodyPr/>
        <a:lstStyle/>
        <a:p>
          <a:r>
            <a:rPr lang="en-US" dirty="0"/>
            <a:t>Share successes, challenges, and setbacks to foster trust.</a:t>
          </a:r>
        </a:p>
      </dgm:t>
    </dgm:pt>
    <dgm:pt modelId="{BAE4C05A-8FCB-4FAC-9413-E71B476A5716}" type="parTrans" cxnId="{BF7351DD-3112-4A16-BE99-BB76FE7886E7}">
      <dgm:prSet/>
      <dgm:spPr/>
      <dgm:t>
        <a:bodyPr/>
        <a:lstStyle/>
        <a:p>
          <a:endParaRPr lang="en-US"/>
        </a:p>
      </dgm:t>
    </dgm:pt>
    <dgm:pt modelId="{2DC15768-1274-48A7-AF3D-F0F53F8D494B}" type="sibTrans" cxnId="{BF7351DD-3112-4A16-BE99-BB76FE7886E7}">
      <dgm:prSet/>
      <dgm:spPr/>
      <dgm:t>
        <a:bodyPr/>
        <a:lstStyle/>
        <a:p>
          <a:endParaRPr lang="en-US"/>
        </a:p>
      </dgm:t>
    </dgm:pt>
    <dgm:pt modelId="{BBD7A35F-A7FB-4F4F-B3ED-C745E8B6872A}">
      <dgm:prSet/>
      <dgm:spPr/>
      <dgm:t>
        <a:bodyPr/>
        <a:lstStyle/>
        <a:p>
          <a:r>
            <a:rPr lang="en-US" b="1"/>
            <a:t>Transparency</a:t>
          </a:r>
          <a:endParaRPr lang="en-US"/>
        </a:p>
      </dgm:t>
    </dgm:pt>
    <dgm:pt modelId="{AD913E38-88E2-4088-86C3-131C9F35B459}" type="parTrans" cxnId="{41E5316B-E855-48BC-B089-25078E6CEA80}">
      <dgm:prSet/>
      <dgm:spPr/>
      <dgm:t>
        <a:bodyPr/>
        <a:lstStyle/>
        <a:p>
          <a:endParaRPr lang="en-US"/>
        </a:p>
      </dgm:t>
    </dgm:pt>
    <dgm:pt modelId="{1EBB213A-8AD1-43B3-A43C-040B832F798B}" type="sibTrans" cxnId="{41E5316B-E855-48BC-B089-25078E6CEA80}">
      <dgm:prSet/>
      <dgm:spPr/>
      <dgm:t>
        <a:bodyPr/>
        <a:lstStyle/>
        <a:p>
          <a:endParaRPr lang="en-US"/>
        </a:p>
      </dgm:t>
    </dgm:pt>
    <dgm:pt modelId="{2320B050-47C1-4667-9964-604927A593D3}">
      <dgm:prSet/>
      <dgm:spPr/>
      <dgm:t>
        <a:bodyPr/>
        <a:lstStyle/>
        <a:p>
          <a:r>
            <a:rPr lang="en-US" dirty="0"/>
            <a:t>Maintain honesty and clarity in all interactions.</a:t>
          </a:r>
        </a:p>
      </dgm:t>
    </dgm:pt>
    <dgm:pt modelId="{4E772100-5B5E-4FE2-8459-A086C471522D}" type="parTrans" cxnId="{5C9553E8-F580-4031-9661-1CDF557A9538}">
      <dgm:prSet/>
      <dgm:spPr/>
      <dgm:t>
        <a:bodyPr/>
        <a:lstStyle/>
        <a:p>
          <a:endParaRPr lang="en-US"/>
        </a:p>
      </dgm:t>
    </dgm:pt>
    <dgm:pt modelId="{107C038D-3482-46B0-A298-27136097C8E2}" type="sibTrans" cxnId="{5C9553E8-F580-4031-9661-1CDF557A9538}">
      <dgm:prSet/>
      <dgm:spPr/>
      <dgm:t>
        <a:bodyPr/>
        <a:lstStyle/>
        <a:p>
          <a:endParaRPr lang="en-US"/>
        </a:p>
      </dgm:t>
    </dgm:pt>
    <dgm:pt modelId="{DE0E5EDF-693D-483C-A5C4-F889DF1E70B3}">
      <dgm:prSet/>
      <dgm:spPr/>
      <dgm:t>
        <a:bodyPr/>
        <a:lstStyle/>
        <a:p>
          <a:r>
            <a:rPr lang="en-US" b="1"/>
            <a:t>Frequent Communication</a:t>
          </a:r>
          <a:endParaRPr lang="en-US"/>
        </a:p>
      </dgm:t>
    </dgm:pt>
    <dgm:pt modelId="{5166701F-E2D4-499E-8369-14165897DB7F}" type="parTrans" cxnId="{DFDD578C-B676-4C4D-BC75-FB3C4C668864}">
      <dgm:prSet/>
      <dgm:spPr/>
      <dgm:t>
        <a:bodyPr/>
        <a:lstStyle/>
        <a:p>
          <a:endParaRPr lang="en-US"/>
        </a:p>
      </dgm:t>
    </dgm:pt>
    <dgm:pt modelId="{3A64A728-B450-4488-A125-473640735644}" type="sibTrans" cxnId="{DFDD578C-B676-4C4D-BC75-FB3C4C668864}">
      <dgm:prSet/>
      <dgm:spPr/>
      <dgm:t>
        <a:bodyPr/>
        <a:lstStyle/>
        <a:p>
          <a:endParaRPr lang="en-US"/>
        </a:p>
      </dgm:t>
    </dgm:pt>
    <dgm:pt modelId="{BAB91DFB-63BF-45C7-9D0D-05F45EFBCB95}">
      <dgm:prSet/>
      <dgm:spPr/>
      <dgm:t>
        <a:bodyPr/>
        <a:lstStyle/>
        <a:p>
          <a:r>
            <a:rPr lang="en-US" dirty="0"/>
            <a:t>Engage in regular discussions to ensure alignment and collaboration.</a:t>
          </a:r>
        </a:p>
      </dgm:t>
    </dgm:pt>
    <dgm:pt modelId="{71C1A3B9-3921-4B05-AFBB-3D5A4492643C}" type="parTrans" cxnId="{569B8011-1185-4EEE-806A-BD20F054965F}">
      <dgm:prSet/>
      <dgm:spPr/>
      <dgm:t>
        <a:bodyPr/>
        <a:lstStyle/>
        <a:p>
          <a:endParaRPr lang="en-US"/>
        </a:p>
      </dgm:t>
    </dgm:pt>
    <dgm:pt modelId="{9DE9B66D-02B8-4B52-9E96-CC4496C1D551}" type="sibTrans" cxnId="{569B8011-1185-4EEE-806A-BD20F054965F}">
      <dgm:prSet/>
      <dgm:spPr/>
      <dgm:t>
        <a:bodyPr/>
        <a:lstStyle/>
        <a:p>
          <a:endParaRPr lang="en-US"/>
        </a:p>
      </dgm:t>
    </dgm:pt>
    <dgm:pt modelId="{80F9CEBD-68B7-AE4A-A3A0-048987CC7293}" type="pres">
      <dgm:prSet presAssocID="{70B32CA7-F8B9-4554-9A99-52B441AB0549}" presName="Name0" presStyleCnt="0">
        <dgm:presLayoutVars>
          <dgm:dir/>
          <dgm:animLvl val="lvl"/>
          <dgm:resizeHandles val="exact"/>
        </dgm:presLayoutVars>
      </dgm:prSet>
      <dgm:spPr/>
    </dgm:pt>
    <dgm:pt modelId="{79456FBD-4E0C-A54A-B1BD-D7F14D32DEC8}" type="pres">
      <dgm:prSet presAssocID="{58B597F6-4805-4220-BB68-1FF5CF6CD573}" presName="linNode" presStyleCnt="0"/>
      <dgm:spPr/>
    </dgm:pt>
    <dgm:pt modelId="{642548AB-8429-3943-B2CC-F70C84A73B96}" type="pres">
      <dgm:prSet presAssocID="{58B597F6-4805-4220-BB68-1FF5CF6CD573}" presName="parentText" presStyleLbl="node1" presStyleIdx="0" presStyleCnt="5">
        <dgm:presLayoutVars>
          <dgm:chMax val="1"/>
          <dgm:bulletEnabled val="1"/>
        </dgm:presLayoutVars>
      </dgm:prSet>
      <dgm:spPr/>
    </dgm:pt>
    <dgm:pt modelId="{4FBA5898-6629-1A43-AADD-4682B5DA37EB}" type="pres">
      <dgm:prSet presAssocID="{58B597F6-4805-4220-BB68-1FF5CF6CD573}" presName="descendantText" presStyleLbl="alignAccFollowNode1" presStyleIdx="0" presStyleCnt="5">
        <dgm:presLayoutVars>
          <dgm:bulletEnabled val="1"/>
        </dgm:presLayoutVars>
      </dgm:prSet>
      <dgm:spPr/>
    </dgm:pt>
    <dgm:pt modelId="{309B963F-8586-A24A-A7C2-B9C5598DC0A4}" type="pres">
      <dgm:prSet presAssocID="{57B3B8DC-ADA4-4F1B-A1CC-6FAB31E73CC6}" presName="sp" presStyleCnt="0"/>
      <dgm:spPr/>
    </dgm:pt>
    <dgm:pt modelId="{F55DED43-BDC4-A64B-9EA7-E4B94BD0E0CF}" type="pres">
      <dgm:prSet presAssocID="{2F04641D-C040-47FC-A18B-74FB978FD2BA}" presName="linNode" presStyleCnt="0"/>
      <dgm:spPr/>
    </dgm:pt>
    <dgm:pt modelId="{0E7BF0CC-1D6B-8141-B619-0B82C71B922F}" type="pres">
      <dgm:prSet presAssocID="{2F04641D-C040-47FC-A18B-74FB978FD2BA}" presName="parentText" presStyleLbl="node1" presStyleIdx="1" presStyleCnt="5">
        <dgm:presLayoutVars>
          <dgm:chMax val="1"/>
          <dgm:bulletEnabled val="1"/>
        </dgm:presLayoutVars>
      </dgm:prSet>
      <dgm:spPr/>
    </dgm:pt>
    <dgm:pt modelId="{14B14820-ADE0-2245-B4A8-4ACBFFF49F0D}" type="pres">
      <dgm:prSet presAssocID="{2F04641D-C040-47FC-A18B-74FB978FD2BA}" presName="descendantText" presStyleLbl="alignAccFollowNode1" presStyleIdx="1" presStyleCnt="5">
        <dgm:presLayoutVars>
          <dgm:bulletEnabled val="1"/>
        </dgm:presLayoutVars>
      </dgm:prSet>
      <dgm:spPr/>
    </dgm:pt>
    <dgm:pt modelId="{C97A5BE3-C981-B949-908D-29AAD27A6301}" type="pres">
      <dgm:prSet presAssocID="{509AB23C-AFEE-4329-ADCD-6BB91554C9C4}" presName="sp" presStyleCnt="0"/>
      <dgm:spPr/>
    </dgm:pt>
    <dgm:pt modelId="{9DA11670-93B9-2D44-AA74-81F4FFD70780}" type="pres">
      <dgm:prSet presAssocID="{129ECF7A-F71B-451B-8FEA-D801EA6986B9}" presName="linNode" presStyleCnt="0"/>
      <dgm:spPr/>
    </dgm:pt>
    <dgm:pt modelId="{D1A24325-B512-0047-A491-376E72451CB5}" type="pres">
      <dgm:prSet presAssocID="{129ECF7A-F71B-451B-8FEA-D801EA6986B9}" presName="parentText" presStyleLbl="node1" presStyleIdx="2" presStyleCnt="5">
        <dgm:presLayoutVars>
          <dgm:chMax val="1"/>
          <dgm:bulletEnabled val="1"/>
        </dgm:presLayoutVars>
      </dgm:prSet>
      <dgm:spPr/>
    </dgm:pt>
    <dgm:pt modelId="{48A81D1F-222C-5C4A-B28C-772CFC3FD04B}" type="pres">
      <dgm:prSet presAssocID="{129ECF7A-F71B-451B-8FEA-D801EA6986B9}" presName="descendantText" presStyleLbl="alignAccFollowNode1" presStyleIdx="2" presStyleCnt="5">
        <dgm:presLayoutVars>
          <dgm:bulletEnabled val="1"/>
        </dgm:presLayoutVars>
      </dgm:prSet>
      <dgm:spPr/>
    </dgm:pt>
    <dgm:pt modelId="{D42D8C9F-A2E4-CC4F-AC73-B5242AF74825}" type="pres">
      <dgm:prSet presAssocID="{3B7D6101-402B-4933-997A-1E3888445E8B}" presName="sp" presStyleCnt="0"/>
      <dgm:spPr/>
    </dgm:pt>
    <dgm:pt modelId="{BB688CEB-6FB0-9945-93DD-6F5479666108}" type="pres">
      <dgm:prSet presAssocID="{BBD7A35F-A7FB-4F4F-B3ED-C745E8B6872A}" presName="linNode" presStyleCnt="0"/>
      <dgm:spPr/>
    </dgm:pt>
    <dgm:pt modelId="{C412EE34-2891-184F-809B-6B726208F909}" type="pres">
      <dgm:prSet presAssocID="{BBD7A35F-A7FB-4F4F-B3ED-C745E8B6872A}" presName="parentText" presStyleLbl="node1" presStyleIdx="3" presStyleCnt="5">
        <dgm:presLayoutVars>
          <dgm:chMax val="1"/>
          <dgm:bulletEnabled val="1"/>
        </dgm:presLayoutVars>
      </dgm:prSet>
      <dgm:spPr/>
    </dgm:pt>
    <dgm:pt modelId="{BCDA269E-E599-9A47-840D-787A15A9651C}" type="pres">
      <dgm:prSet presAssocID="{BBD7A35F-A7FB-4F4F-B3ED-C745E8B6872A}" presName="descendantText" presStyleLbl="alignAccFollowNode1" presStyleIdx="3" presStyleCnt="5">
        <dgm:presLayoutVars>
          <dgm:bulletEnabled val="1"/>
        </dgm:presLayoutVars>
      </dgm:prSet>
      <dgm:spPr/>
    </dgm:pt>
    <dgm:pt modelId="{C6A7E3B9-8B31-9248-8CF0-69FDADB2A481}" type="pres">
      <dgm:prSet presAssocID="{1EBB213A-8AD1-43B3-A43C-040B832F798B}" presName="sp" presStyleCnt="0"/>
      <dgm:spPr/>
    </dgm:pt>
    <dgm:pt modelId="{CE42193A-308C-F841-9463-B5772D682AE6}" type="pres">
      <dgm:prSet presAssocID="{DE0E5EDF-693D-483C-A5C4-F889DF1E70B3}" presName="linNode" presStyleCnt="0"/>
      <dgm:spPr/>
    </dgm:pt>
    <dgm:pt modelId="{6E022C16-3BFF-3A41-A150-58B4137A86C0}" type="pres">
      <dgm:prSet presAssocID="{DE0E5EDF-693D-483C-A5C4-F889DF1E70B3}" presName="parentText" presStyleLbl="node1" presStyleIdx="4" presStyleCnt="5">
        <dgm:presLayoutVars>
          <dgm:chMax val="1"/>
          <dgm:bulletEnabled val="1"/>
        </dgm:presLayoutVars>
      </dgm:prSet>
      <dgm:spPr/>
    </dgm:pt>
    <dgm:pt modelId="{D59EEE1F-8EBA-3D41-BB60-FB4E24C0E6B1}" type="pres">
      <dgm:prSet presAssocID="{DE0E5EDF-693D-483C-A5C4-F889DF1E70B3}" presName="descendantText" presStyleLbl="alignAccFollowNode1" presStyleIdx="4" presStyleCnt="5">
        <dgm:presLayoutVars>
          <dgm:bulletEnabled val="1"/>
        </dgm:presLayoutVars>
      </dgm:prSet>
      <dgm:spPr/>
    </dgm:pt>
  </dgm:ptLst>
  <dgm:cxnLst>
    <dgm:cxn modelId="{569B8011-1185-4EEE-806A-BD20F054965F}" srcId="{DE0E5EDF-693D-483C-A5C4-F889DF1E70B3}" destId="{BAB91DFB-63BF-45C7-9D0D-05F45EFBCB95}" srcOrd="0" destOrd="0" parTransId="{71C1A3B9-3921-4B05-AFBB-3D5A4492643C}" sibTransId="{9DE9B66D-02B8-4B52-9E96-CC4496C1D551}"/>
    <dgm:cxn modelId="{6143C221-E20D-E04A-B3CF-9F3C55E673D5}" type="presOf" srcId="{129ECF7A-F71B-451B-8FEA-D801EA6986B9}" destId="{D1A24325-B512-0047-A491-376E72451CB5}" srcOrd="0" destOrd="0" presId="urn:microsoft.com/office/officeart/2005/8/layout/vList5"/>
    <dgm:cxn modelId="{2D9A2835-87D0-3A40-B511-D49CB32FE02B}" type="presOf" srcId="{00DDDDDA-4A97-49E9-94E5-E008FB5CDC5B}" destId="{14B14820-ADE0-2245-B4A8-4ACBFFF49F0D}" srcOrd="0" destOrd="0" presId="urn:microsoft.com/office/officeart/2005/8/layout/vList5"/>
    <dgm:cxn modelId="{A69C9951-0E74-8445-B23A-6582486B9A33}" type="presOf" srcId="{2F04641D-C040-47FC-A18B-74FB978FD2BA}" destId="{0E7BF0CC-1D6B-8141-B619-0B82C71B922F}" srcOrd="0" destOrd="0" presId="urn:microsoft.com/office/officeart/2005/8/layout/vList5"/>
    <dgm:cxn modelId="{41E5316B-E855-48BC-B089-25078E6CEA80}" srcId="{70B32CA7-F8B9-4554-9A99-52B441AB0549}" destId="{BBD7A35F-A7FB-4F4F-B3ED-C745E8B6872A}" srcOrd="3" destOrd="0" parTransId="{AD913E38-88E2-4088-86C3-131C9F35B459}" sibTransId="{1EBB213A-8AD1-43B3-A43C-040B832F798B}"/>
    <dgm:cxn modelId="{8EDEA578-D6FF-9843-B15B-F0827B377ED5}" type="presOf" srcId="{46569F6F-D656-4316-A9F6-A5A710378882}" destId="{48A81D1F-222C-5C4A-B28C-772CFC3FD04B}" srcOrd="0" destOrd="0" presId="urn:microsoft.com/office/officeart/2005/8/layout/vList5"/>
    <dgm:cxn modelId="{EA32FD80-BB18-FA49-B48F-DA0DA4D6AFE1}" type="presOf" srcId="{BBD7A35F-A7FB-4F4F-B3ED-C745E8B6872A}" destId="{C412EE34-2891-184F-809B-6B726208F909}" srcOrd="0" destOrd="0" presId="urn:microsoft.com/office/officeart/2005/8/layout/vList5"/>
    <dgm:cxn modelId="{6EDE3083-290F-4683-807D-D41800CD988C}" srcId="{70B32CA7-F8B9-4554-9A99-52B441AB0549}" destId="{2F04641D-C040-47FC-A18B-74FB978FD2BA}" srcOrd="1" destOrd="0" parTransId="{F2541C62-F6A4-4B84-A809-7F07AB56FAF3}" sibTransId="{509AB23C-AFEE-4329-ADCD-6BB91554C9C4}"/>
    <dgm:cxn modelId="{2FFF378A-36F4-B745-99ED-870E5BF0F071}" type="presOf" srcId="{BAB91DFB-63BF-45C7-9D0D-05F45EFBCB95}" destId="{D59EEE1F-8EBA-3D41-BB60-FB4E24C0E6B1}" srcOrd="0" destOrd="0" presId="urn:microsoft.com/office/officeart/2005/8/layout/vList5"/>
    <dgm:cxn modelId="{6DD68B8A-D3A8-104C-8818-8CA3E76EA296}" type="presOf" srcId="{25F8380D-3933-431B-A19C-3BE63827B6F4}" destId="{4FBA5898-6629-1A43-AADD-4682B5DA37EB}" srcOrd="0" destOrd="0" presId="urn:microsoft.com/office/officeart/2005/8/layout/vList5"/>
    <dgm:cxn modelId="{DFDD578C-B676-4C4D-BC75-FB3C4C668864}" srcId="{70B32CA7-F8B9-4554-9A99-52B441AB0549}" destId="{DE0E5EDF-693D-483C-A5C4-F889DF1E70B3}" srcOrd="4" destOrd="0" parTransId="{5166701F-E2D4-499E-8369-14165897DB7F}" sibTransId="{3A64A728-B450-4488-A125-473640735644}"/>
    <dgm:cxn modelId="{2952BB97-EBF8-F244-AB9D-3A0933BA9ED3}" type="presOf" srcId="{2320B050-47C1-4667-9964-604927A593D3}" destId="{BCDA269E-E599-9A47-840D-787A15A9651C}" srcOrd="0" destOrd="0" presId="urn:microsoft.com/office/officeart/2005/8/layout/vList5"/>
    <dgm:cxn modelId="{F5DF48B0-0B2E-40E2-AEAF-182A5EEC8ED2}" srcId="{2F04641D-C040-47FC-A18B-74FB978FD2BA}" destId="{00DDDDDA-4A97-49E9-94E5-E008FB5CDC5B}" srcOrd="0" destOrd="0" parTransId="{9D5474F2-8464-47C1-A05A-5DC0DB0C9B31}" sibTransId="{36EED321-FDF9-40C1-A8AC-484F9C0AB679}"/>
    <dgm:cxn modelId="{7E83DCBD-9173-42BF-88DD-72B076D95517}" srcId="{70B32CA7-F8B9-4554-9A99-52B441AB0549}" destId="{129ECF7A-F71B-451B-8FEA-D801EA6986B9}" srcOrd="2" destOrd="0" parTransId="{63B4FF6E-4B98-4DB2-9793-8BB83481C84E}" sibTransId="{3B7D6101-402B-4933-997A-1E3888445E8B}"/>
    <dgm:cxn modelId="{BF7351DD-3112-4A16-BE99-BB76FE7886E7}" srcId="{129ECF7A-F71B-451B-8FEA-D801EA6986B9}" destId="{46569F6F-D656-4316-A9F6-A5A710378882}" srcOrd="0" destOrd="0" parTransId="{BAE4C05A-8FCB-4FAC-9413-E71B476A5716}" sibTransId="{2DC15768-1274-48A7-AF3D-F0F53F8D494B}"/>
    <dgm:cxn modelId="{5C9553E8-F580-4031-9661-1CDF557A9538}" srcId="{BBD7A35F-A7FB-4F4F-B3ED-C745E8B6872A}" destId="{2320B050-47C1-4667-9964-604927A593D3}" srcOrd="0" destOrd="0" parTransId="{4E772100-5B5E-4FE2-8459-A086C471522D}" sibTransId="{107C038D-3482-46B0-A298-27136097C8E2}"/>
    <dgm:cxn modelId="{C108B0F3-2EB6-A04C-8897-4DBEC2D50611}" type="presOf" srcId="{58B597F6-4805-4220-BB68-1FF5CF6CD573}" destId="{642548AB-8429-3943-B2CC-F70C84A73B96}" srcOrd="0" destOrd="0" presId="urn:microsoft.com/office/officeart/2005/8/layout/vList5"/>
    <dgm:cxn modelId="{2D29FBF5-5FFC-4618-9E3D-7B4018E32CB5}" srcId="{58B597F6-4805-4220-BB68-1FF5CF6CD573}" destId="{25F8380D-3933-431B-A19C-3BE63827B6F4}" srcOrd="0" destOrd="0" parTransId="{5E36C33A-FBCF-4084-AB55-32069616A291}" sibTransId="{A461365A-72FD-4486-81B4-0F72291C79BB}"/>
    <dgm:cxn modelId="{A13BB0F9-13D9-4C1C-BDA0-A7F63044A136}" srcId="{70B32CA7-F8B9-4554-9A99-52B441AB0549}" destId="{58B597F6-4805-4220-BB68-1FF5CF6CD573}" srcOrd="0" destOrd="0" parTransId="{EDA88CA5-6C30-45C1-91A8-1AB074780ED2}" sibTransId="{57B3B8DC-ADA4-4F1B-A1CC-6FAB31E73CC6}"/>
    <dgm:cxn modelId="{CACA02FE-6FB9-514A-BC20-8D368AE2228B}" type="presOf" srcId="{70B32CA7-F8B9-4554-9A99-52B441AB0549}" destId="{80F9CEBD-68B7-AE4A-A3A0-048987CC7293}" srcOrd="0" destOrd="0" presId="urn:microsoft.com/office/officeart/2005/8/layout/vList5"/>
    <dgm:cxn modelId="{27E163FE-9498-EE43-84DA-1F7733CA823F}" type="presOf" srcId="{DE0E5EDF-693D-483C-A5C4-F889DF1E70B3}" destId="{6E022C16-3BFF-3A41-A150-58B4137A86C0}" srcOrd="0" destOrd="0" presId="urn:microsoft.com/office/officeart/2005/8/layout/vList5"/>
    <dgm:cxn modelId="{0926EB1A-C59F-7745-BBB8-FEE5392575A0}" type="presParOf" srcId="{80F9CEBD-68B7-AE4A-A3A0-048987CC7293}" destId="{79456FBD-4E0C-A54A-B1BD-D7F14D32DEC8}" srcOrd="0" destOrd="0" presId="urn:microsoft.com/office/officeart/2005/8/layout/vList5"/>
    <dgm:cxn modelId="{75E391B4-0D5D-7F43-AB9E-7314F5B79B0B}" type="presParOf" srcId="{79456FBD-4E0C-A54A-B1BD-D7F14D32DEC8}" destId="{642548AB-8429-3943-B2CC-F70C84A73B96}" srcOrd="0" destOrd="0" presId="urn:microsoft.com/office/officeart/2005/8/layout/vList5"/>
    <dgm:cxn modelId="{F09A7BC4-7CC1-C74B-90F9-84651A90BBFA}" type="presParOf" srcId="{79456FBD-4E0C-A54A-B1BD-D7F14D32DEC8}" destId="{4FBA5898-6629-1A43-AADD-4682B5DA37EB}" srcOrd="1" destOrd="0" presId="urn:microsoft.com/office/officeart/2005/8/layout/vList5"/>
    <dgm:cxn modelId="{15A89371-C75F-9647-914D-CFC585FEDF31}" type="presParOf" srcId="{80F9CEBD-68B7-AE4A-A3A0-048987CC7293}" destId="{309B963F-8586-A24A-A7C2-B9C5598DC0A4}" srcOrd="1" destOrd="0" presId="urn:microsoft.com/office/officeart/2005/8/layout/vList5"/>
    <dgm:cxn modelId="{4762693A-94EF-0C4D-BDD6-AB39E6DFA1AC}" type="presParOf" srcId="{80F9CEBD-68B7-AE4A-A3A0-048987CC7293}" destId="{F55DED43-BDC4-A64B-9EA7-E4B94BD0E0CF}" srcOrd="2" destOrd="0" presId="urn:microsoft.com/office/officeart/2005/8/layout/vList5"/>
    <dgm:cxn modelId="{6AE7199B-F1D2-E142-81A5-4E005B8A5EDB}" type="presParOf" srcId="{F55DED43-BDC4-A64B-9EA7-E4B94BD0E0CF}" destId="{0E7BF0CC-1D6B-8141-B619-0B82C71B922F}" srcOrd="0" destOrd="0" presId="urn:microsoft.com/office/officeart/2005/8/layout/vList5"/>
    <dgm:cxn modelId="{9295958F-68D6-1D46-B9B7-76CCF4F68BEA}" type="presParOf" srcId="{F55DED43-BDC4-A64B-9EA7-E4B94BD0E0CF}" destId="{14B14820-ADE0-2245-B4A8-4ACBFFF49F0D}" srcOrd="1" destOrd="0" presId="urn:microsoft.com/office/officeart/2005/8/layout/vList5"/>
    <dgm:cxn modelId="{0BDC8448-854E-C343-81CA-7FB09B379C3B}" type="presParOf" srcId="{80F9CEBD-68B7-AE4A-A3A0-048987CC7293}" destId="{C97A5BE3-C981-B949-908D-29AAD27A6301}" srcOrd="3" destOrd="0" presId="urn:microsoft.com/office/officeart/2005/8/layout/vList5"/>
    <dgm:cxn modelId="{A5EE0DE8-D7FA-B748-8239-4FBE1345EFE9}" type="presParOf" srcId="{80F9CEBD-68B7-AE4A-A3A0-048987CC7293}" destId="{9DA11670-93B9-2D44-AA74-81F4FFD70780}" srcOrd="4" destOrd="0" presId="urn:microsoft.com/office/officeart/2005/8/layout/vList5"/>
    <dgm:cxn modelId="{00ACE289-B318-9D4A-8E20-FB29B22FD945}" type="presParOf" srcId="{9DA11670-93B9-2D44-AA74-81F4FFD70780}" destId="{D1A24325-B512-0047-A491-376E72451CB5}" srcOrd="0" destOrd="0" presId="urn:microsoft.com/office/officeart/2005/8/layout/vList5"/>
    <dgm:cxn modelId="{74F6272E-703D-C744-B0E9-F15B00D637B7}" type="presParOf" srcId="{9DA11670-93B9-2D44-AA74-81F4FFD70780}" destId="{48A81D1F-222C-5C4A-B28C-772CFC3FD04B}" srcOrd="1" destOrd="0" presId="urn:microsoft.com/office/officeart/2005/8/layout/vList5"/>
    <dgm:cxn modelId="{A6EA4741-8E30-CE43-B886-B3B9AADF2354}" type="presParOf" srcId="{80F9CEBD-68B7-AE4A-A3A0-048987CC7293}" destId="{D42D8C9F-A2E4-CC4F-AC73-B5242AF74825}" srcOrd="5" destOrd="0" presId="urn:microsoft.com/office/officeart/2005/8/layout/vList5"/>
    <dgm:cxn modelId="{ACC6E300-C73A-DE48-B070-5DEEA591E0A5}" type="presParOf" srcId="{80F9CEBD-68B7-AE4A-A3A0-048987CC7293}" destId="{BB688CEB-6FB0-9945-93DD-6F5479666108}" srcOrd="6" destOrd="0" presId="urn:microsoft.com/office/officeart/2005/8/layout/vList5"/>
    <dgm:cxn modelId="{9F5B37E6-068C-DC48-9EDF-1745C5A4FE63}" type="presParOf" srcId="{BB688CEB-6FB0-9945-93DD-6F5479666108}" destId="{C412EE34-2891-184F-809B-6B726208F909}" srcOrd="0" destOrd="0" presId="urn:microsoft.com/office/officeart/2005/8/layout/vList5"/>
    <dgm:cxn modelId="{B4683B90-2070-FA4C-A82B-8372776DC948}" type="presParOf" srcId="{BB688CEB-6FB0-9945-93DD-6F5479666108}" destId="{BCDA269E-E599-9A47-840D-787A15A9651C}" srcOrd="1" destOrd="0" presId="urn:microsoft.com/office/officeart/2005/8/layout/vList5"/>
    <dgm:cxn modelId="{F4302341-13FF-524B-B84B-533A74607DF5}" type="presParOf" srcId="{80F9CEBD-68B7-AE4A-A3A0-048987CC7293}" destId="{C6A7E3B9-8B31-9248-8CF0-69FDADB2A481}" srcOrd="7" destOrd="0" presId="urn:microsoft.com/office/officeart/2005/8/layout/vList5"/>
    <dgm:cxn modelId="{7F0C460B-1F2B-8641-94DA-8D36274BE8F6}" type="presParOf" srcId="{80F9CEBD-68B7-AE4A-A3A0-048987CC7293}" destId="{CE42193A-308C-F841-9463-B5772D682AE6}" srcOrd="8" destOrd="0" presId="urn:microsoft.com/office/officeart/2005/8/layout/vList5"/>
    <dgm:cxn modelId="{73CA41A4-17B8-4940-BB0D-524A46285588}" type="presParOf" srcId="{CE42193A-308C-F841-9463-B5772D682AE6}" destId="{6E022C16-3BFF-3A41-A150-58B4137A86C0}" srcOrd="0" destOrd="0" presId="urn:microsoft.com/office/officeart/2005/8/layout/vList5"/>
    <dgm:cxn modelId="{D9029825-567D-D746-9DA0-06DFE965A50E}" type="presParOf" srcId="{CE42193A-308C-F841-9463-B5772D682AE6}" destId="{D59EEE1F-8EBA-3D41-BB60-FB4E24C0E6B1}" srcOrd="1" destOrd="0" presId="urn:microsoft.com/office/officeart/2005/8/layout/vList5"/>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C7CEADDF-4F01-40B1-B9D7-3AB144167B98}" type="doc">
      <dgm:prSet loTypeId="urn:microsoft.com/office/officeart/2005/8/layout/vList2" loCatId="list" qsTypeId="urn:microsoft.com/office/officeart/2005/8/quickstyle/simple1" qsCatId="simple" csTypeId="urn:microsoft.com/office/officeart/2005/8/colors/accent1_2" csCatId="accent1"/>
      <dgm:spPr/>
      <dgm:t>
        <a:bodyPr/>
        <a:lstStyle/>
        <a:p>
          <a:endParaRPr lang="en-US"/>
        </a:p>
      </dgm:t>
    </dgm:pt>
    <dgm:pt modelId="{91AAE936-D859-44B5-AE1C-DD70BE3B8E63}">
      <dgm:prSet/>
      <dgm:spPr/>
      <dgm:t>
        <a:bodyPr/>
        <a:lstStyle/>
        <a:p>
          <a:r>
            <a:rPr lang="en-US"/>
            <a:t>USF’s Office of Sponsored Programs handles the Post-award Functions for Corporate and Foundation Relations.</a:t>
          </a:r>
        </a:p>
      </dgm:t>
    </dgm:pt>
    <dgm:pt modelId="{0E50747F-B2F8-4D55-8299-9EE99CA4DD5D}" type="parTrans" cxnId="{BA6E5217-80C8-4118-A130-CF36342B2B4E}">
      <dgm:prSet/>
      <dgm:spPr/>
      <dgm:t>
        <a:bodyPr/>
        <a:lstStyle/>
        <a:p>
          <a:endParaRPr lang="en-US"/>
        </a:p>
      </dgm:t>
    </dgm:pt>
    <dgm:pt modelId="{8A8F70AE-DB00-4D1A-B68F-BB9ADA4D73F0}" type="sibTrans" cxnId="{BA6E5217-80C8-4118-A130-CF36342B2B4E}">
      <dgm:prSet/>
      <dgm:spPr/>
      <dgm:t>
        <a:bodyPr/>
        <a:lstStyle/>
        <a:p>
          <a:endParaRPr lang="en-US"/>
        </a:p>
      </dgm:t>
    </dgm:pt>
    <dgm:pt modelId="{9821A520-27FE-4E7B-85D5-3DE74B88C81B}">
      <dgm:prSet/>
      <dgm:spPr/>
      <dgm:t>
        <a:bodyPr/>
        <a:lstStyle/>
        <a:p>
          <a:r>
            <a:rPr lang="en-US"/>
            <a:t>OSP and CFR have a joint Intent to Apply Form.</a:t>
          </a:r>
        </a:p>
      </dgm:t>
    </dgm:pt>
    <dgm:pt modelId="{C8AF543B-AE24-49D1-A45A-ABF96B5C6BDC}" type="parTrans" cxnId="{6B5120AA-C5A1-468A-8605-3EC8F6533C16}">
      <dgm:prSet/>
      <dgm:spPr/>
      <dgm:t>
        <a:bodyPr/>
        <a:lstStyle/>
        <a:p>
          <a:endParaRPr lang="en-US"/>
        </a:p>
      </dgm:t>
    </dgm:pt>
    <dgm:pt modelId="{FE0EAE6E-1919-4460-B634-99145FC1EAA9}" type="sibTrans" cxnId="{6B5120AA-C5A1-468A-8605-3EC8F6533C16}">
      <dgm:prSet/>
      <dgm:spPr/>
      <dgm:t>
        <a:bodyPr/>
        <a:lstStyle/>
        <a:p>
          <a:endParaRPr lang="en-US"/>
        </a:p>
      </dgm:t>
    </dgm:pt>
    <dgm:pt modelId="{CA47B224-3484-45F2-ABB2-0E79C67CBB4B}">
      <dgm:prSet/>
      <dgm:spPr/>
      <dgm:t>
        <a:bodyPr/>
        <a:lstStyle/>
        <a:p>
          <a:r>
            <a:rPr lang="en-US"/>
            <a:t>OSP and CFR meet bi-weekly to review the submissions and awards.</a:t>
          </a:r>
        </a:p>
      </dgm:t>
    </dgm:pt>
    <dgm:pt modelId="{9CDA1AAA-8612-4FE1-8CD2-87EE231675EC}" type="parTrans" cxnId="{F8BA6F5C-90CC-49F8-BD9F-F814306D950A}">
      <dgm:prSet/>
      <dgm:spPr/>
      <dgm:t>
        <a:bodyPr/>
        <a:lstStyle/>
        <a:p>
          <a:endParaRPr lang="en-US"/>
        </a:p>
      </dgm:t>
    </dgm:pt>
    <dgm:pt modelId="{85AFCE61-E6DA-4C5E-A1DE-5AB691F9224F}" type="sibTrans" cxnId="{F8BA6F5C-90CC-49F8-BD9F-F814306D950A}">
      <dgm:prSet/>
      <dgm:spPr/>
      <dgm:t>
        <a:bodyPr/>
        <a:lstStyle/>
        <a:p>
          <a:endParaRPr lang="en-US"/>
        </a:p>
      </dgm:t>
    </dgm:pt>
    <dgm:pt modelId="{8AB15586-8B86-624B-BFC9-B095C8D66FE1}" type="pres">
      <dgm:prSet presAssocID="{C7CEADDF-4F01-40B1-B9D7-3AB144167B98}" presName="linear" presStyleCnt="0">
        <dgm:presLayoutVars>
          <dgm:animLvl val="lvl"/>
          <dgm:resizeHandles val="exact"/>
        </dgm:presLayoutVars>
      </dgm:prSet>
      <dgm:spPr/>
    </dgm:pt>
    <dgm:pt modelId="{4E0A618F-FE6B-594B-B979-EB16E0751B1D}" type="pres">
      <dgm:prSet presAssocID="{91AAE936-D859-44B5-AE1C-DD70BE3B8E63}" presName="parentText" presStyleLbl="node1" presStyleIdx="0" presStyleCnt="3">
        <dgm:presLayoutVars>
          <dgm:chMax val="0"/>
          <dgm:bulletEnabled val="1"/>
        </dgm:presLayoutVars>
      </dgm:prSet>
      <dgm:spPr/>
    </dgm:pt>
    <dgm:pt modelId="{529A72FE-BC3D-9E48-B8D3-B2258565164F}" type="pres">
      <dgm:prSet presAssocID="{8A8F70AE-DB00-4D1A-B68F-BB9ADA4D73F0}" presName="spacer" presStyleCnt="0"/>
      <dgm:spPr/>
    </dgm:pt>
    <dgm:pt modelId="{8956C5B6-1E01-404B-8777-E52F3B900C4F}" type="pres">
      <dgm:prSet presAssocID="{9821A520-27FE-4E7B-85D5-3DE74B88C81B}" presName="parentText" presStyleLbl="node1" presStyleIdx="1" presStyleCnt="3">
        <dgm:presLayoutVars>
          <dgm:chMax val="0"/>
          <dgm:bulletEnabled val="1"/>
        </dgm:presLayoutVars>
      </dgm:prSet>
      <dgm:spPr/>
    </dgm:pt>
    <dgm:pt modelId="{F9628609-039F-9C40-8C13-F7A409C35F5F}" type="pres">
      <dgm:prSet presAssocID="{FE0EAE6E-1919-4460-B634-99145FC1EAA9}" presName="spacer" presStyleCnt="0"/>
      <dgm:spPr/>
    </dgm:pt>
    <dgm:pt modelId="{024C15B1-CCF1-F444-9D92-10D2E0B0BCD5}" type="pres">
      <dgm:prSet presAssocID="{CA47B224-3484-45F2-ABB2-0E79C67CBB4B}" presName="parentText" presStyleLbl="node1" presStyleIdx="2" presStyleCnt="3">
        <dgm:presLayoutVars>
          <dgm:chMax val="0"/>
          <dgm:bulletEnabled val="1"/>
        </dgm:presLayoutVars>
      </dgm:prSet>
      <dgm:spPr/>
    </dgm:pt>
  </dgm:ptLst>
  <dgm:cxnLst>
    <dgm:cxn modelId="{BA6E5217-80C8-4118-A130-CF36342B2B4E}" srcId="{C7CEADDF-4F01-40B1-B9D7-3AB144167B98}" destId="{91AAE936-D859-44B5-AE1C-DD70BE3B8E63}" srcOrd="0" destOrd="0" parTransId="{0E50747F-B2F8-4D55-8299-9EE99CA4DD5D}" sibTransId="{8A8F70AE-DB00-4D1A-B68F-BB9ADA4D73F0}"/>
    <dgm:cxn modelId="{F8BA6F5C-90CC-49F8-BD9F-F814306D950A}" srcId="{C7CEADDF-4F01-40B1-B9D7-3AB144167B98}" destId="{CA47B224-3484-45F2-ABB2-0E79C67CBB4B}" srcOrd="2" destOrd="0" parTransId="{9CDA1AAA-8612-4FE1-8CD2-87EE231675EC}" sibTransId="{85AFCE61-E6DA-4C5E-A1DE-5AB691F9224F}"/>
    <dgm:cxn modelId="{F65287A3-3E20-384D-A8DF-0B23983908B6}" type="presOf" srcId="{C7CEADDF-4F01-40B1-B9D7-3AB144167B98}" destId="{8AB15586-8B86-624B-BFC9-B095C8D66FE1}" srcOrd="0" destOrd="0" presId="urn:microsoft.com/office/officeart/2005/8/layout/vList2"/>
    <dgm:cxn modelId="{6B5120AA-C5A1-468A-8605-3EC8F6533C16}" srcId="{C7CEADDF-4F01-40B1-B9D7-3AB144167B98}" destId="{9821A520-27FE-4E7B-85D5-3DE74B88C81B}" srcOrd="1" destOrd="0" parTransId="{C8AF543B-AE24-49D1-A45A-ABF96B5C6BDC}" sibTransId="{FE0EAE6E-1919-4460-B634-99145FC1EAA9}"/>
    <dgm:cxn modelId="{DAD920B6-4E96-6F45-B5C0-7557CBE7013E}" type="presOf" srcId="{CA47B224-3484-45F2-ABB2-0E79C67CBB4B}" destId="{024C15B1-CCF1-F444-9D92-10D2E0B0BCD5}" srcOrd="0" destOrd="0" presId="urn:microsoft.com/office/officeart/2005/8/layout/vList2"/>
    <dgm:cxn modelId="{A7A1D1E5-D1E7-9A42-9D54-D2533C641B92}" type="presOf" srcId="{9821A520-27FE-4E7B-85D5-3DE74B88C81B}" destId="{8956C5B6-1E01-404B-8777-E52F3B900C4F}" srcOrd="0" destOrd="0" presId="urn:microsoft.com/office/officeart/2005/8/layout/vList2"/>
    <dgm:cxn modelId="{001882EA-E338-9F43-B62B-3B3F9A5EAE3F}" type="presOf" srcId="{91AAE936-D859-44B5-AE1C-DD70BE3B8E63}" destId="{4E0A618F-FE6B-594B-B979-EB16E0751B1D}" srcOrd="0" destOrd="0" presId="urn:microsoft.com/office/officeart/2005/8/layout/vList2"/>
    <dgm:cxn modelId="{5E786AAE-43C1-3643-9207-DC03762AB466}" type="presParOf" srcId="{8AB15586-8B86-624B-BFC9-B095C8D66FE1}" destId="{4E0A618F-FE6B-594B-B979-EB16E0751B1D}" srcOrd="0" destOrd="0" presId="urn:microsoft.com/office/officeart/2005/8/layout/vList2"/>
    <dgm:cxn modelId="{26C44A6A-218A-CA40-B5F2-7A6FE72E046A}" type="presParOf" srcId="{8AB15586-8B86-624B-BFC9-B095C8D66FE1}" destId="{529A72FE-BC3D-9E48-B8D3-B2258565164F}" srcOrd="1" destOrd="0" presId="urn:microsoft.com/office/officeart/2005/8/layout/vList2"/>
    <dgm:cxn modelId="{89105846-608D-604F-9898-05CFD66324D4}" type="presParOf" srcId="{8AB15586-8B86-624B-BFC9-B095C8D66FE1}" destId="{8956C5B6-1E01-404B-8777-E52F3B900C4F}" srcOrd="2" destOrd="0" presId="urn:microsoft.com/office/officeart/2005/8/layout/vList2"/>
    <dgm:cxn modelId="{05D589D6-FDD2-0E4E-939F-B459EEAC47EC}" type="presParOf" srcId="{8AB15586-8B86-624B-BFC9-B095C8D66FE1}" destId="{F9628609-039F-9C40-8C13-F7A409C35F5F}" srcOrd="3" destOrd="0" presId="urn:microsoft.com/office/officeart/2005/8/layout/vList2"/>
    <dgm:cxn modelId="{B9CB5A5E-58CE-E543-87B2-E811E86DB8F1}" type="presParOf" srcId="{8AB15586-8B86-624B-BFC9-B095C8D66FE1}" destId="{024C15B1-CCF1-F444-9D92-10D2E0B0BCD5}" srcOrd="4" destOrd="0" presId="urn:microsoft.com/office/officeart/2005/8/layout/vList2"/>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FBA5898-6629-1A43-AADD-4682B5DA37EB}">
      <dsp:nvSpPr>
        <dsp:cNvPr id="0" name=""/>
        <dsp:cNvSpPr/>
      </dsp:nvSpPr>
      <dsp:spPr>
        <a:xfrm rot="5400000">
          <a:off x="7419119" y="-3205349"/>
          <a:ext cx="728544" cy="7325544"/>
        </a:xfrm>
        <a:prstGeom prst="round2Same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0010" tIns="40005" rIns="80010" bIns="40005" numCol="1" spcCol="1270" anchor="ctr" anchorCtr="0">
          <a:noAutofit/>
        </a:bodyPr>
        <a:lstStyle/>
        <a:p>
          <a:pPr marL="228600" lvl="1" indent="-228600" algn="l" defTabSz="933450">
            <a:lnSpc>
              <a:spcPct val="90000"/>
            </a:lnSpc>
            <a:spcBef>
              <a:spcPct val="0"/>
            </a:spcBef>
            <a:spcAft>
              <a:spcPct val="15000"/>
            </a:spcAft>
            <a:buChar char="•"/>
          </a:pPr>
          <a:r>
            <a:rPr lang="en-US" sz="2100" kern="1200" dirty="0"/>
            <a:t>Seek partners with whom you can build a lasting working relationship.</a:t>
          </a:r>
        </a:p>
      </dsp:txBody>
      <dsp:txXfrm rot="-5400000">
        <a:off x="4120620" y="128715"/>
        <a:ext cx="7289979" cy="657414"/>
      </dsp:txXfrm>
    </dsp:sp>
    <dsp:sp modelId="{642548AB-8429-3943-B2CC-F70C84A73B96}">
      <dsp:nvSpPr>
        <dsp:cNvPr id="0" name=""/>
        <dsp:cNvSpPr/>
      </dsp:nvSpPr>
      <dsp:spPr>
        <a:xfrm>
          <a:off x="0" y="2082"/>
          <a:ext cx="4120619" cy="91068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2870" tIns="51435" rIns="102870" bIns="51435" numCol="1" spcCol="1270" anchor="ctr" anchorCtr="0">
          <a:noAutofit/>
        </a:bodyPr>
        <a:lstStyle/>
        <a:p>
          <a:pPr marL="0" lvl="0" indent="0" algn="ctr" defTabSz="1200150">
            <a:lnSpc>
              <a:spcPct val="90000"/>
            </a:lnSpc>
            <a:spcBef>
              <a:spcPct val="0"/>
            </a:spcBef>
            <a:spcAft>
              <a:spcPct val="35000"/>
            </a:spcAft>
            <a:buNone/>
          </a:pPr>
          <a:r>
            <a:rPr lang="en-US" sz="2700" b="1" kern="1200"/>
            <a:t>Long-Term Collaboration</a:t>
          </a:r>
          <a:endParaRPr lang="en-US" sz="2700" kern="1200"/>
        </a:p>
      </dsp:txBody>
      <dsp:txXfrm>
        <a:off x="44456" y="46538"/>
        <a:ext cx="4031707" cy="821768"/>
      </dsp:txXfrm>
    </dsp:sp>
    <dsp:sp modelId="{14B14820-ADE0-2245-B4A8-4ACBFFF49F0D}">
      <dsp:nvSpPr>
        <dsp:cNvPr id="0" name=""/>
        <dsp:cNvSpPr/>
      </dsp:nvSpPr>
      <dsp:spPr>
        <a:xfrm rot="5400000">
          <a:off x="7419119" y="-2249134"/>
          <a:ext cx="728544" cy="7325544"/>
        </a:xfrm>
        <a:prstGeom prst="round2Same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0010" tIns="40005" rIns="80010" bIns="40005" numCol="1" spcCol="1270" anchor="ctr" anchorCtr="0">
          <a:noAutofit/>
        </a:bodyPr>
        <a:lstStyle/>
        <a:p>
          <a:pPr marL="228600" lvl="1" indent="-228600" algn="l" defTabSz="933450">
            <a:lnSpc>
              <a:spcPct val="90000"/>
            </a:lnSpc>
            <a:spcBef>
              <a:spcPct val="0"/>
            </a:spcBef>
            <a:spcAft>
              <a:spcPct val="15000"/>
            </a:spcAft>
            <a:buChar char="•"/>
          </a:pPr>
          <a:r>
            <a:rPr lang="en-US" sz="2100" kern="1200" dirty="0"/>
            <a:t>Choose partners who share similar goals and values.</a:t>
          </a:r>
        </a:p>
      </dsp:txBody>
      <dsp:txXfrm rot="-5400000">
        <a:off x="4120620" y="1084930"/>
        <a:ext cx="7289979" cy="657414"/>
      </dsp:txXfrm>
    </dsp:sp>
    <dsp:sp modelId="{0E7BF0CC-1D6B-8141-B619-0B82C71B922F}">
      <dsp:nvSpPr>
        <dsp:cNvPr id="0" name=""/>
        <dsp:cNvSpPr/>
      </dsp:nvSpPr>
      <dsp:spPr>
        <a:xfrm>
          <a:off x="0" y="958297"/>
          <a:ext cx="4120619" cy="91068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2870" tIns="51435" rIns="102870" bIns="51435" numCol="1" spcCol="1270" anchor="ctr" anchorCtr="0">
          <a:noAutofit/>
        </a:bodyPr>
        <a:lstStyle/>
        <a:p>
          <a:pPr marL="0" lvl="0" indent="0" algn="ctr" defTabSz="1200150">
            <a:lnSpc>
              <a:spcPct val="90000"/>
            </a:lnSpc>
            <a:spcBef>
              <a:spcPct val="0"/>
            </a:spcBef>
            <a:spcAft>
              <a:spcPct val="35000"/>
            </a:spcAft>
            <a:buNone/>
          </a:pPr>
          <a:r>
            <a:rPr lang="en-US" sz="2700" b="1" kern="1200"/>
            <a:t>Aligned Purpose</a:t>
          </a:r>
          <a:endParaRPr lang="en-US" sz="2700" kern="1200"/>
        </a:p>
      </dsp:txBody>
      <dsp:txXfrm>
        <a:off x="44456" y="1002753"/>
        <a:ext cx="4031707" cy="821768"/>
      </dsp:txXfrm>
    </dsp:sp>
    <dsp:sp modelId="{48A81D1F-222C-5C4A-B28C-772CFC3FD04B}">
      <dsp:nvSpPr>
        <dsp:cNvPr id="0" name=""/>
        <dsp:cNvSpPr/>
      </dsp:nvSpPr>
      <dsp:spPr>
        <a:xfrm rot="5400000">
          <a:off x="7419119" y="-1292919"/>
          <a:ext cx="728544" cy="7325544"/>
        </a:xfrm>
        <a:prstGeom prst="round2Same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0010" tIns="40005" rIns="80010" bIns="40005" numCol="1" spcCol="1270" anchor="ctr" anchorCtr="0">
          <a:noAutofit/>
        </a:bodyPr>
        <a:lstStyle/>
        <a:p>
          <a:pPr marL="228600" lvl="1" indent="-228600" algn="l" defTabSz="933450">
            <a:lnSpc>
              <a:spcPct val="90000"/>
            </a:lnSpc>
            <a:spcBef>
              <a:spcPct val="0"/>
            </a:spcBef>
            <a:spcAft>
              <a:spcPct val="15000"/>
            </a:spcAft>
            <a:buChar char="•"/>
          </a:pPr>
          <a:r>
            <a:rPr lang="en-US" sz="2100" kern="1200" dirty="0"/>
            <a:t>Share successes, challenges, and setbacks to foster trust.</a:t>
          </a:r>
        </a:p>
      </dsp:txBody>
      <dsp:txXfrm rot="-5400000">
        <a:off x="4120620" y="2041145"/>
        <a:ext cx="7289979" cy="657414"/>
      </dsp:txXfrm>
    </dsp:sp>
    <dsp:sp modelId="{D1A24325-B512-0047-A491-376E72451CB5}">
      <dsp:nvSpPr>
        <dsp:cNvPr id="0" name=""/>
        <dsp:cNvSpPr/>
      </dsp:nvSpPr>
      <dsp:spPr>
        <a:xfrm>
          <a:off x="0" y="1914512"/>
          <a:ext cx="4120619" cy="91068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2870" tIns="51435" rIns="102870" bIns="51435" numCol="1" spcCol="1270" anchor="ctr" anchorCtr="0">
          <a:noAutofit/>
        </a:bodyPr>
        <a:lstStyle/>
        <a:p>
          <a:pPr marL="0" lvl="0" indent="0" algn="ctr" defTabSz="1200150">
            <a:lnSpc>
              <a:spcPct val="90000"/>
            </a:lnSpc>
            <a:spcBef>
              <a:spcPct val="0"/>
            </a:spcBef>
            <a:spcAft>
              <a:spcPct val="35000"/>
            </a:spcAft>
            <a:buNone/>
          </a:pPr>
          <a:r>
            <a:rPr lang="en-US" sz="2700" b="1" kern="1200"/>
            <a:t>Open and Honest Communication</a:t>
          </a:r>
          <a:endParaRPr lang="en-US" sz="2700" kern="1200"/>
        </a:p>
      </dsp:txBody>
      <dsp:txXfrm>
        <a:off x="44456" y="1958968"/>
        <a:ext cx="4031707" cy="821768"/>
      </dsp:txXfrm>
    </dsp:sp>
    <dsp:sp modelId="{BCDA269E-E599-9A47-840D-787A15A9651C}">
      <dsp:nvSpPr>
        <dsp:cNvPr id="0" name=""/>
        <dsp:cNvSpPr/>
      </dsp:nvSpPr>
      <dsp:spPr>
        <a:xfrm rot="5400000">
          <a:off x="7419119" y="-336705"/>
          <a:ext cx="728544" cy="7325544"/>
        </a:xfrm>
        <a:prstGeom prst="round2Same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0010" tIns="40005" rIns="80010" bIns="40005" numCol="1" spcCol="1270" anchor="ctr" anchorCtr="0">
          <a:noAutofit/>
        </a:bodyPr>
        <a:lstStyle/>
        <a:p>
          <a:pPr marL="228600" lvl="1" indent="-228600" algn="l" defTabSz="933450">
            <a:lnSpc>
              <a:spcPct val="90000"/>
            </a:lnSpc>
            <a:spcBef>
              <a:spcPct val="0"/>
            </a:spcBef>
            <a:spcAft>
              <a:spcPct val="15000"/>
            </a:spcAft>
            <a:buChar char="•"/>
          </a:pPr>
          <a:r>
            <a:rPr lang="en-US" sz="2100" kern="1200" dirty="0"/>
            <a:t>Maintain honesty and clarity in all interactions.</a:t>
          </a:r>
        </a:p>
      </dsp:txBody>
      <dsp:txXfrm rot="-5400000">
        <a:off x="4120620" y="2997359"/>
        <a:ext cx="7289979" cy="657414"/>
      </dsp:txXfrm>
    </dsp:sp>
    <dsp:sp modelId="{C412EE34-2891-184F-809B-6B726208F909}">
      <dsp:nvSpPr>
        <dsp:cNvPr id="0" name=""/>
        <dsp:cNvSpPr/>
      </dsp:nvSpPr>
      <dsp:spPr>
        <a:xfrm>
          <a:off x="0" y="2870726"/>
          <a:ext cx="4120619" cy="91068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2870" tIns="51435" rIns="102870" bIns="51435" numCol="1" spcCol="1270" anchor="ctr" anchorCtr="0">
          <a:noAutofit/>
        </a:bodyPr>
        <a:lstStyle/>
        <a:p>
          <a:pPr marL="0" lvl="0" indent="0" algn="ctr" defTabSz="1200150">
            <a:lnSpc>
              <a:spcPct val="90000"/>
            </a:lnSpc>
            <a:spcBef>
              <a:spcPct val="0"/>
            </a:spcBef>
            <a:spcAft>
              <a:spcPct val="35000"/>
            </a:spcAft>
            <a:buNone/>
          </a:pPr>
          <a:r>
            <a:rPr lang="en-US" sz="2700" b="1" kern="1200"/>
            <a:t>Transparency</a:t>
          </a:r>
          <a:endParaRPr lang="en-US" sz="2700" kern="1200"/>
        </a:p>
      </dsp:txBody>
      <dsp:txXfrm>
        <a:off x="44456" y="2915182"/>
        <a:ext cx="4031707" cy="821768"/>
      </dsp:txXfrm>
    </dsp:sp>
    <dsp:sp modelId="{D59EEE1F-8EBA-3D41-BB60-FB4E24C0E6B1}">
      <dsp:nvSpPr>
        <dsp:cNvPr id="0" name=""/>
        <dsp:cNvSpPr/>
      </dsp:nvSpPr>
      <dsp:spPr>
        <a:xfrm rot="5400000">
          <a:off x="7419119" y="619509"/>
          <a:ext cx="728544" cy="7325544"/>
        </a:xfrm>
        <a:prstGeom prst="round2Same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0010" tIns="40005" rIns="80010" bIns="40005" numCol="1" spcCol="1270" anchor="ctr" anchorCtr="0">
          <a:noAutofit/>
        </a:bodyPr>
        <a:lstStyle/>
        <a:p>
          <a:pPr marL="228600" lvl="1" indent="-228600" algn="l" defTabSz="933450">
            <a:lnSpc>
              <a:spcPct val="90000"/>
            </a:lnSpc>
            <a:spcBef>
              <a:spcPct val="0"/>
            </a:spcBef>
            <a:spcAft>
              <a:spcPct val="15000"/>
            </a:spcAft>
            <a:buChar char="•"/>
          </a:pPr>
          <a:r>
            <a:rPr lang="en-US" sz="2100" kern="1200" dirty="0"/>
            <a:t>Engage in regular discussions to ensure alignment and collaboration.</a:t>
          </a:r>
        </a:p>
      </dsp:txBody>
      <dsp:txXfrm rot="-5400000">
        <a:off x="4120620" y="3953574"/>
        <a:ext cx="7289979" cy="657414"/>
      </dsp:txXfrm>
    </dsp:sp>
    <dsp:sp modelId="{6E022C16-3BFF-3A41-A150-58B4137A86C0}">
      <dsp:nvSpPr>
        <dsp:cNvPr id="0" name=""/>
        <dsp:cNvSpPr/>
      </dsp:nvSpPr>
      <dsp:spPr>
        <a:xfrm>
          <a:off x="0" y="3826941"/>
          <a:ext cx="4120619" cy="91068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2870" tIns="51435" rIns="102870" bIns="51435" numCol="1" spcCol="1270" anchor="ctr" anchorCtr="0">
          <a:noAutofit/>
        </a:bodyPr>
        <a:lstStyle/>
        <a:p>
          <a:pPr marL="0" lvl="0" indent="0" algn="ctr" defTabSz="1200150">
            <a:lnSpc>
              <a:spcPct val="90000"/>
            </a:lnSpc>
            <a:spcBef>
              <a:spcPct val="0"/>
            </a:spcBef>
            <a:spcAft>
              <a:spcPct val="35000"/>
            </a:spcAft>
            <a:buNone/>
          </a:pPr>
          <a:r>
            <a:rPr lang="en-US" sz="2700" b="1" kern="1200"/>
            <a:t>Frequent Communication</a:t>
          </a:r>
          <a:endParaRPr lang="en-US" sz="2700" kern="1200"/>
        </a:p>
      </dsp:txBody>
      <dsp:txXfrm>
        <a:off x="44456" y="3871397"/>
        <a:ext cx="4031707" cy="821768"/>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E0A618F-FE6B-594B-B979-EB16E0751B1D}">
      <dsp:nvSpPr>
        <dsp:cNvPr id="0" name=""/>
        <dsp:cNvSpPr/>
      </dsp:nvSpPr>
      <dsp:spPr>
        <a:xfrm>
          <a:off x="0" y="163069"/>
          <a:ext cx="5670697" cy="131625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l" defTabSz="1111250">
            <a:lnSpc>
              <a:spcPct val="90000"/>
            </a:lnSpc>
            <a:spcBef>
              <a:spcPct val="0"/>
            </a:spcBef>
            <a:spcAft>
              <a:spcPct val="35000"/>
            </a:spcAft>
            <a:buNone/>
          </a:pPr>
          <a:r>
            <a:rPr lang="en-US" sz="2500" kern="1200"/>
            <a:t>USF’s Office of Sponsored Programs handles the Post-award Functions for Corporate and Foundation Relations.</a:t>
          </a:r>
        </a:p>
      </dsp:txBody>
      <dsp:txXfrm>
        <a:off x="64254" y="227323"/>
        <a:ext cx="5542189" cy="1187742"/>
      </dsp:txXfrm>
    </dsp:sp>
    <dsp:sp modelId="{8956C5B6-1E01-404B-8777-E52F3B900C4F}">
      <dsp:nvSpPr>
        <dsp:cNvPr id="0" name=""/>
        <dsp:cNvSpPr/>
      </dsp:nvSpPr>
      <dsp:spPr>
        <a:xfrm>
          <a:off x="0" y="1551319"/>
          <a:ext cx="5670697" cy="131625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l" defTabSz="1111250">
            <a:lnSpc>
              <a:spcPct val="90000"/>
            </a:lnSpc>
            <a:spcBef>
              <a:spcPct val="0"/>
            </a:spcBef>
            <a:spcAft>
              <a:spcPct val="35000"/>
            </a:spcAft>
            <a:buNone/>
          </a:pPr>
          <a:r>
            <a:rPr lang="en-US" sz="2500" kern="1200"/>
            <a:t>OSP and CFR have a joint Intent to Apply Form.</a:t>
          </a:r>
        </a:p>
      </dsp:txBody>
      <dsp:txXfrm>
        <a:off x="64254" y="1615573"/>
        <a:ext cx="5542189" cy="1187742"/>
      </dsp:txXfrm>
    </dsp:sp>
    <dsp:sp modelId="{024C15B1-CCF1-F444-9D92-10D2E0B0BCD5}">
      <dsp:nvSpPr>
        <dsp:cNvPr id="0" name=""/>
        <dsp:cNvSpPr/>
      </dsp:nvSpPr>
      <dsp:spPr>
        <a:xfrm>
          <a:off x="0" y="2939569"/>
          <a:ext cx="5670697" cy="131625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l" defTabSz="1111250">
            <a:lnSpc>
              <a:spcPct val="90000"/>
            </a:lnSpc>
            <a:spcBef>
              <a:spcPct val="0"/>
            </a:spcBef>
            <a:spcAft>
              <a:spcPct val="35000"/>
            </a:spcAft>
            <a:buNone/>
          </a:pPr>
          <a:r>
            <a:rPr lang="en-US" sz="2500" kern="1200"/>
            <a:t>OSP and CFR meet bi-weekly to review the submissions and awards.</a:t>
          </a:r>
        </a:p>
      </dsp:txBody>
      <dsp:txXfrm>
        <a:off x="64254" y="3003823"/>
        <a:ext cx="5542189" cy="1187742"/>
      </dsp:txXfrm>
    </dsp:sp>
  </dsp:spTree>
</dsp:drawing>
</file>

<file path=ppt/diagrams/layout1.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p:cNvGrpSpPr/>
        <p:nvPr/>
      </p:nvGrpSpPr>
      <p:grpSpPr>
        <a:xfrm>
          <a:off x="0" y="0"/>
          <a:ext cx="0" cy="0"/>
          <a:chOff x="0" y="0"/>
          <a:chExt cx="0" cy="0"/>
        </a:xfrm>
      </p:grpSpPr>
      <p:sp>
        <p:nvSpPr>
          <p:cNvPr id="85" name="Google Shape;85;p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
        <p:nvSpPr>
          <p:cNvPr id="86" name="Google Shape;86;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7"/>
        <p:cNvGrpSpPr/>
        <p:nvPr/>
      </p:nvGrpSpPr>
      <p:grpSpPr>
        <a:xfrm>
          <a:off x="0" y="0"/>
          <a:ext cx="0" cy="0"/>
          <a:chOff x="0" y="0"/>
          <a:chExt cx="0" cy="0"/>
        </a:xfrm>
      </p:grpSpPr>
      <p:sp>
        <p:nvSpPr>
          <p:cNvPr id="148" name="Google Shape;148;p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49" name="Google Shape;149;p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3"/>
        <p:cNvGrpSpPr/>
        <p:nvPr/>
      </p:nvGrpSpPr>
      <p:grpSpPr>
        <a:xfrm>
          <a:off x="0" y="0"/>
          <a:ext cx="0" cy="0"/>
          <a:chOff x="0" y="0"/>
          <a:chExt cx="0" cy="0"/>
        </a:xfrm>
      </p:grpSpPr>
      <p:sp>
        <p:nvSpPr>
          <p:cNvPr id="154" name="Google Shape;154;g36a064b62ad_0_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55" name="Google Shape;155;g36a064b62ad_0_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0"/>
        <p:cNvGrpSpPr/>
        <p:nvPr/>
      </p:nvGrpSpPr>
      <p:grpSpPr>
        <a:xfrm>
          <a:off x="0" y="0"/>
          <a:ext cx="0" cy="0"/>
          <a:chOff x="0" y="0"/>
          <a:chExt cx="0" cy="0"/>
        </a:xfrm>
      </p:grpSpPr>
      <p:sp>
        <p:nvSpPr>
          <p:cNvPr id="161" name="Google Shape;161;p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62" name="Google Shape;162;p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6"/>
        <p:cNvGrpSpPr/>
        <p:nvPr/>
      </p:nvGrpSpPr>
      <p:grpSpPr>
        <a:xfrm>
          <a:off x="0" y="0"/>
          <a:ext cx="0" cy="0"/>
          <a:chOff x="0" y="0"/>
          <a:chExt cx="0" cy="0"/>
        </a:xfrm>
      </p:grpSpPr>
      <p:sp>
        <p:nvSpPr>
          <p:cNvPr id="167" name="Google Shape;167;p1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68" name="Google Shape;168;p1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2"/>
        <p:cNvGrpSpPr/>
        <p:nvPr/>
      </p:nvGrpSpPr>
      <p:grpSpPr>
        <a:xfrm>
          <a:off x="0" y="0"/>
          <a:ext cx="0" cy="0"/>
          <a:chOff x="0" y="0"/>
          <a:chExt cx="0" cy="0"/>
        </a:xfrm>
      </p:grpSpPr>
      <p:sp>
        <p:nvSpPr>
          <p:cNvPr id="173" name="Google Shape;173;p1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74" name="Google Shape;174;p1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9"/>
        <p:cNvGrpSpPr/>
        <p:nvPr/>
      </p:nvGrpSpPr>
      <p:grpSpPr>
        <a:xfrm>
          <a:off x="0" y="0"/>
          <a:ext cx="0" cy="0"/>
          <a:chOff x="0" y="0"/>
          <a:chExt cx="0" cy="0"/>
        </a:xfrm>
      </p:grpSpPr>
      <p:sp>
        <p:nvSpPr>
          <p:cNvPr id="180" name="Google Shape;180;p1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81" name="Google Shape;181;p1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5"/>
        <p:cNvGrpSpPr/>
        <p:nvPr/>
      </p:nvGrpSpPr>
      <p:grpSpPr>
        <a:xfrm>
          <a:off x="0" y="0"/>
          <a:ext cx="0" cy="0"/>
          <a:chOff x="0" y="0"/>
          <a:chExt cx="0" cy="0"/>
        </a:xfrm>
      </p:grpSpPr>
      <p:sp>
        <p:nvSpPr>
          <p:cNvPr id="186" name="Google Shape;186;p1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87" name="Google Shape;187;p1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1"/>
        <p:cNvGrpSpPr/>
        <p:nvPr/>
      </p:nvGrpSpPr>
      <p:grpSpPr>
        <a:xfrm>
          <a:off x="0" y="0"/>
          <a:ext cx="0" cy="0"/>
          <a:chOff x="0" y="0"/>
          <a:chExt cx="0" cy="0"/>
        </a:xfrm>
      </p:grpSpPr>
      <p:sp>
        <p:nvSpPr>
          <p:cNvPr id="192" name="Google Shape;192;p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93" name="Google Shape;193;p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7"/>
        <p:cNvGrpSpPr/>
        <p:nvPr/>
      </p:nvGrpSpPr>
      <p:grpSpPr>
        <a:xfrm>
          <a:off x="0" y="0"/>
          <a:ext cx="0" cy="0"/>
          <a:chOff x="0" y="0"/>
          <a:chExt cx="0" cy="0"/>
        </a:xfrm>
      </p:grpSpPr>
      <p:sp>
        <p:nvSpPr>
          <p:cNvPr id="198" name="Google Shape;198;p1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99" name="Google Shape;199;p1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1"/>
        <p:cNvGrpSpPr/>
        <p:nvPr/>
      </p:nvGrpSpPr>
      <p:grpSpPr>
        <a:xfrm>
          <a:off x="0" y="0"/>
          <a:ext cx="0" cy="0"/>
          <a:chOff x="0" y="0"/>
          <a:chExt cx="0" cy="0"/>
        </a:xfrm>
      </p:grpSpPr>
      <p:sp>
        <p:nvSpPr>
          <p:cNvPr id="92" name="Google Shape;92;p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93" name="Google Shape;93;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5"/>
        <p:cNvGrpSpPr/>
        <p:nvPr/>
      </p:nvGrpSpPr>
      <p:grpSpPr>
        <a:xfrm>
          <a:off x="0" y="0"/>
          <a:ext cx="0" cy="0"/>
          <a:chOff x="0" y="0"/>
          <a:chExt cx="0" cy="0"/>
        </a:xfrm>
      </p:grpSpPr>
      <p:sp>
        <p:nvSpPr>
          <p:cNvPr id="106" name="Google Shape;106;g36ddd8cdfea_0_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7" name="Google Shape;107;g36ddd8cdfea_0_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1"/>
        <p:cNvGrpSpPr/>
        <p:nvPr/>
      </p:nvGrpSpPr>
      <p:grpSpPr>
        <a:xfrm>
          <a:off x="0" y="0"/>
          <a:ext cx="0" cy="0"/>
          <a:chOff x="0" y="0"/>
          <a:chExt cx="0" cy="0"/>
        </a:xfrm>
      </p:grpSpPr>
      <p:sp>
        <p:nvSpPr>
          <p:cNvPr id="112" name="Google Shape;112;p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13" name="Google Shape;113;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7"/>
        <p:cNvGrpSpPr/>
        <p:nvPr/>
      </p:nvGrpSpPr>
      <p:grpSpPr>
        <a:xfrm>
          <a:off x="0" y="0"/>
          <a:ext cx="0" cy="0"/>
          <a:chOff x="0" y="0"/>
          <a:chExt cx="0" cy="0"/>
        </a:xfrm>
      </p:grpSpPr>
      <p:sp>
        <p:nvSpPr>
          <p:cNvPr id="118" name="Google Shape;118;p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15000"/>
              </a:lnSpc>
              <a:spcBef>
                <a:spcPts val="0"/>
              </a:spcBef>
              <a:spcAft>
                <a:spcPts val="0"/>
              </a:spcAft>
              <a:buClr>
                <a:schemeClr val="dk1"/>
              </a:buClr>
              <a:buSzPts val="1100"/>
              <a:buFont typeface="Arial"/>
              <a:buNone/>
            </a:pPr>
            <a:r>
              <a:rPr lang="en-US" sz="1200" dirty="0">
                <a:solidFill>
                  <a:schemeClr val="dk1"/>
                </a:solidFill>
                <a:latin typeface="Times New Roman"/>
                <a:ea typeface="Times New Roman"/>
                <a:cs typeface="Times New Roman"/>
                <a:sym typeface="Times New Roman"/>
              </a:rPr>
              <a:t>So why should CFR leaders care about post-award infrastructure?</a:t>
            </a:r>
            <a:endParaRPr sz="1200" dirty="0">
              <a:solidFill>
                <a:schemeClr val="dk1"/>
              </a:solidFill>
              <a:latin typeface="Times New Roman"/>
              <a:ea typeface="Times New Roman"/>
              <a:cs typeface="Times New Roman"/>
              <a:sym typeface="Times New Roman"/>
            </a:endParaRPr>
          </a:p>
          <a:p>
            <a:pPr marL="0" lvl="0" indent="0" algn="l" rtl="0">
              <a:lnSpc>
                <a:spcPct val="115000"/>
              </a:lnSpc>
              <a:spcBef>
                <a:spcPts val="800"/>
              </a:spcBef>
              <a:spcAft>
                <a:spcPts val="0"/>
              </a:spcAft>
              <a:buClr>
                <a:schemeClr val="dk1"/>
              </a:buClr>
              <a:buSzPts val="1100"/>
              <a:buFont typeface="Arial"/>
              <a:buNone/>
            </a:pPr>
            <a:r>
              <a:rPr lang="en-US" sz="1200" dirty="0">
                <a:solidFill>
                  <a:schemeClr val="dk1"/>
                </a:solidFill>
                <a:latin typeface="Times New Roman"/>
                <a:ea typeface="Times New Roman"/>
                <a:cs typeface="Times New Roman"/>
                <a:sym typeface="Times New Roman"/>
              </a:rPr>
              <a:t>Because your funders care about it.</a:t>
            </a:r>
            <a:br>
              <a:rPr lang="en-US" sz="1200" dirty="0">
                <a:solidFill>
                  <a:schemeClr val="dk1"/>
                </a:solidFill>
                <a:latin typeface="Times New Roman"/>
                <a:ea typeface="Times New Roman"/>
                <a:cs typeface="Times New Roman"/>
                <a:sym typeface="Times New Roman"/>
              </a:rPr>
            </a:br>
            <a:r>
              <a:rPr lang="en-US" sz="1200" dirty="0">
                <a:solidFill>
                  <a:schemeClr val="dk1"/>
                </a:solidFill>
                <a:latin typeface="Times New Roman"/>
                <a:ea typeface="Times New Roman"/>
                <a:cs typeface="Times New Roman"/>
                <a:sym typeface="Times New Roman"/>
              </a:rPr>
              <a:t>When funders assess whether to invest in an institution, they look beyond mission alignment—they look at </a:t>
            </a:r>
            <a:r>
              <a:rPr lang="en-US" sz="1200" b="1" dirty="0">
                <a:solidFill>
                  <a:schemeClr val="dk1"/>
                </a:solidFill>
                <a:latin typeface="Times New Roman"/>
                <a:ea typeface="Times New Roman"/>
                <a:cs typeface="Times New Roman"/>
                <a:sym typeface="Times New Roman"/>
              </a:rPr>
              <a:t>capacity</a:t>
            </a:r>
            <a:r>
              <a:rPr lang="en-US" sz="1200" dirty="0">
                <a:solidFill>
                  <a:schemeClr val="dk1"/>
                </a:solidFill>
                <a:latin typeface="Times New Roman"/>
                <a:ea typeface="Times New Roman"/>
                <a:cs typeface="Times New Roman"/>
                <a:sym typeface="Times New Roman"/>
              </a:rPr>
              <a:t>. Can we administer complex grants? Can we report impact clearly and efficiently?</a:t>
            </a:r>
            <a:endParaRPr sz="1200" dirty="0">
              <a:solidFill>
                <a:schemeClr val="dk1"/>
              </a:solidFill>
              <a:latin typeface="Times New Roman"/>
              <a:ea typeface="Times New Roman"/>
              <a:cs typeface="Times New Roman"/>
              <a:sym typeface="Times New Roman"/>
            </a:endParaRPr>
          </a:p>
          <a:p>
            <a:pPr marL="0" lvl="0" indent="0" algn="l" rtl="0">
              <a:lnSpc>
                <a:spcPct val="115000"/>
              </a:lnSpc>
              <a:spcBef>
                <a:spcPts val="800"/>
              </a:spcBef>
              <a:spcAft>
                <a:spcPts val="0"/>
              </a:spcAft>
              <a:buClr>
                <a:schemeClr val="dk1"/>
              </a:buClr>
              <a:buSzPts val="1100"/>
              <a:buFont typeface="Arial"/>
              <a:buNone/>
            </a:pPr>
            <a:r>
              <a:rPr lang="en-US" sz="1200" dirty="0">
                <a:solidFill>
                  <a:schemeClr val="dk1"/>
                </a:solidFill>
                <a:latin typeface="Times New Roman"/>
                <a:ea typeface="Times New Roman"/>
                <a:cs typeface="Times New Roman"/>
                <a:sym typeface="Times New Roman"/>
              </a:rPr>
              <a:t>This work:</a:t>
            </a:r>
            <a:endParaRPr sz="1200" dirty="0">
              <a:solidFill>
                <a:schemeClr val="dk1"/>
              </a:solidFill>
              <a:latin typeface="Times New Roman"/>
              <a:ea typeface="Times New Roman"/>
              <a:cs typeface="Times New Roman"/>
              <a:sym typeface="Times New Roman"/>
            </a:endParaRPr>
          </a:p>
          <a:p>
            <a:pPr marL="457200" lvl="0" indent="-304800" algn="l" rtl="0">
              <a:lnSpc>
                <a:spcPct val="115000"/>
              </a:lnSpc>
              <a:spcBef>
                <a:spcPts val="1200"/>
              </a:spcBef>
              <a:spcAft>
                <a:spcPts val="0"/>
              </a:spcAft>
              <a:buClr>
                <a:schemeClr val="dk1"/>
              </a:buClr>
              <a:buSzPts val="1200"/>
              <a:buChar char="●"/>
            </a:pPr>
            <a:r>
              <a:rPr lang="en-US" sz="1200" dirty="0">
                <a:solidFill>
                  <a:schemeClr val="dk1"/>
                </a:solidFill>
                <a:latin typeface="Times New Roman"/>
                <a:ea typeface="Times New Roman"/>
                <a:cs typeface="Times New Roman"/>
                <a:sym typeface="Times New Roman"/>
              </a:rPr>
              <a:t>Demonstrates a </a:t>
            </a:r>
            <a:r>
              <a:rPr lang="en-US" sz="1200" b="1" dirty="0">
                <a:solidFill>
                  <a:schemeClr val="dk1"/>
                </a:solidFill>
                <a:latin typeface="Times New Roman"/>
                <a:ea typeface="Times New Roman"/>
                <a:cs typeface="Times New Roman"/>
                <a:sym typeface="Times New Roman"/>
              </a:rPr>
              <a:t>scalable innovation model</a:t>
            </a:r>
            <a:endParaRPr sz="1200" b="1" dirty="0">
              <a:solidFill>
                <a:schemeClr val="dk1"/>
              </a:solidFill>
              <a:latin typeface="Times New Roman"/>
              <a:ea typeface="Times New Roman"/>
              <a:cs typeface="Times New Roman"/>
              <a:sym typeface="Times New Roman"/>
            </a:endParaRPr>
          </a:p>
          <a:p>
            <a:pPr marL="457200" lvl="0" indent="-304800" algn="l" rtl="0">
              <a:lnSpc>
                <a:spcPct val="115000"/>
              </a:lnSpc>
              <a:spcBef>
                <a:spcPts val="0"/>
              </a:spcBef>
              <a:spcAft>
                <a:spcPts val="0"/>
              </a:spcAft>
              <a:buClr>
                <a:schemeClr val="dk1"/>
              </a:buClr>
              <a:buSzPts val="1200"/>
              <a:buChar char="●"/>
            </a:pPr>
            <a:r>
              <a:rPr lang="en-US" sz="1200" b="1" dirty="0">
                <a:solidFill>
                  <a:schemeClr val="dk1"/>
                </a:solidFill>
                <a:latin typeface="Times New Roman"/>
                <a:ea typeface="Times New Roman"/>
                <a:cs typeface="Times New Roman"/>
                <a:sym typeface="Times New Roman"/>
              </a:rPr>
              <a:t>Addresses funder concerns</a:t>
            </a:r>
            <a:r>
              <a:rPr lang="en-US" sz="1200" dirty="0">
                <a:solidFill>
                  <a:schemeClr val="dk1"/>
                </a:solidFill>
                <a:latin typeface="Times New Roman"/>
                <a:ea typeface="Times New Roman"/>
                <a:cs typeface="Times New Roman"/>
                <a:sym typeface="Times New Roman"/>
              </a:rPr>
              <a:t> about overhead, accountability, and results</a:t>
            </a:r>
            <a:endParaRPr sz="1200" dirty="0">
              <a:solidFill>
                <a:schemeClr val="dk1"/>
              </a:solidFill>
              <a:latin typeface="Times New Roman"/>
              <a:ea typeface="Times New Roman"/>
              <a:cs typeface="Times New Roman"/>
              <a:sym typeface="Times New Roman"/>
            </a:endParaRPr>
          </a:p>
          <a:p>
            <a:pPr marL="457200" lvl="0" indent="-304800" algn="l" rtl="0">
              <a:lnSpc>
                <a:spcPct val="115000"/>
              </a:lnSpc>
              <a:spcBef>
                <a:spcPts val="0"/>
              </a:spcBef>
              <a:spcAft>
                <a:spcPts val="0"/>
              </a:spcAft>
              <a:buClr>
                <a:schemeClr val="dk1"/>
              </a:buClr>
              <a:buSzPts val="1200"/>
              <a:buChar char="●"/>
            </a:pPr>
            <a:r>
              <a:rPr lang="en-US" sz="1200" dirty="0">
                <a:solidFill>
                  <a:schemeClr val="dk1"/>
                </a:solidFill>
                <a:latin typeface="Times New Roman"/>
                <a:ea typeface="Times New Roman"/>
                <a:cs typeface="Times New Roman"/>
                <a:sym typeface="Times New Roman"/>
              </a:rPr>
              <a:t>Shows how </a:t>
            </a:r>
            <a:r>
              <a:rPr lang="en-US" sz="1200" b="1" dirty="0">
                <a:solidFill>
                  <a:schemeClr val="dk1"/>
                </a:solidFill>
                <a:latin typeface="Times New Roman"/>
                <a:ea typeface="Times New Roman"/>
                <a:cs typeface="Times New Roman"/>
                <a:sym typeface="Times New Roman"/>
              </a:rPr>
              <a:t>cross-institutional collaboration</a:t>
            </a:r>
            <a:r>
              <a:rPr lang="en-US" sz="1200" dirty="0">
                <a:solidFill>
                  <a:schemeClr val="dk1"/>
                </a:solidFill>
                <a:latin typeface="Times New Roman"/>
                <a:ea typeface="Times New Roman"/>
                <a:cs typeface="Times New Roman"/>
                <a:sym typeface="Times New Roman"/>
              </a:rPr>
              <a:t> can amplify impact without multiplying costs</a:t>
            </a:r>
            <a:endParaRPr sz="1200" dirty="0">
              <a:solidFill>
                <a:schemeClr val="dk1"/>
              </a:solidFill>
              <a:latin typeface="Times New Roman"/>
              <a:ea typeface="Times New Roman"/>
              <a:cs typeface="Times New Roman"/>
              <a:sym typeface="Times New Roman"/>
            </a:endParaRPr>
          </a:p>
          <a:p>
            <a:pPr marL="0" lvl="0" indent="0" algn="l" rtl="0">
              <a:lnSpc>
                <a:spcPct val="115000"/>
              </a:lnSpc>
              <a:spcBef>
                <a:spcPts val="800"/>
              </a:spcBef>
              <a:spcAft>
                <a:spcPts val="0"/>
              </a:spcAft>
              <a:buClr>
                <a:schemeClr val="dk1"/>
              </a:buClr>
              <a:buSzPts val="1100"/>
              <a:buFont typeface="Arial"/>
              <a:buNone/>
            </a:pPr>
            <a:r>
              <a:rPr lang="en-US" sz="1200" dirty="0">
                <a:solidFill>
                  <a:schemeClr val="dk1"/>
                </a:solidFill>
                <a:latin typeface="Times New Roman"/>
                <a:ea typeface="Times New Roman"/>
                <a:cs typeface="Times New Roman"/>
                <a:sym typeface="Times New Roman"/>
              </a:rPr>
              <a:t>We believe this collaboration model can help CFR offices build confidence with funders—and even open the door to joint proposals and shared initiatives.</a:t>
            </a:r>
            <a:endParaRPr sz="1200" dirty="0">
              <a:solidFill>
                <a:schemeClr val="dk1"/>
              </a:solidFill>
              <a:latin typeface="Times New Roman"/>
              <a:ea typeface="Times New Roman"/>
              <a:cs typeface="Times New Roman"/>
              <a:sym typeface="Times New Roman"/>
            </a:endParaRPr>
          </a:p>
          <a:p>
            <a:pPr marL="0" lvl="0" indent="0" algn="l" rtl="0">
              <a:spcBef>
                <a:spcPts val="800"/>
              </a:spcBef>
              <a:spcAft>
                <a:spcPts val="0"/>
              </a:spcAft>
              <a:buNone/>
            </a:pPr>
            <a:endParaRPr dirty="0"/>
          </a:p>
        </p:txBody>
      </p:sp>
      <p:sp>
        <p:nvSpPr>
          <p:cNvPr id="119" name="Google Shape;119;p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3"/>
        <p:cNvGrpSpPr/>
        <p:nvPr/>
      </p:nvGrpSpPr>
      <p:grpSpPr>
        <a:xfrm>
          <a:off x="0" y="0"/>
          <a:ext cx="0" cy="0"/>
          <a:chOff x="0" y="0"/>
          <a:chExt cx="0" cy="0"/>
        </a:xfrm>
      </p:grpSpPr>
      <p:sp>
        <p:nvSpPr>
          <p:cNvPr id="124" name="Google Shape;124;p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a:t>Talk about Kim (LMU) and Stephen (USF)</a:t>
            </a:r>
            <a:endParaRPr/>
          </a:p>
          <a:p>
            <a:pPr marL="0" lvl="0" indent="0" algn="l" rtl="0">
              <a:spcBef>
                <a:spcPts val="0"/>
              </a:spcBef>
              <a:spcAft>
                <a:spcPts val="0"/>
              </a:spcAft>
              <a:buNone/>
            </a:pPr>
            <a:r>
              <a:rPr lang="en-US"/>
              <a:t>SCU collaborates with Giving</a:t>
            </a:r>
            <a:endParaRPr/>
          </a:p>
        </p:txBody>
      </p:sp>
      <p:sp>
        <p:nvSpPr>
          <p:cNvPr id="125" name="Google Shape;125;p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9"/>
        <p:cNvGrpSpPr/>
        <p:nvPr/>
      </p:nvGrpSpPr>
      <p:grpSpPr>
        <a:xfrm>
          <a:off x="0" y="0"/>
          <a:ext cx="0" cy="0"/>
          <a:chOff x="0" y="0"/>
          <a:chExt cx="0" cy="0"/>
        </a:xfrm>
      </p:grpSpPr>
      <p:sp>
        <p:nvSpPr>
          <p:cNvPr id="130" name="Google Shape;130;p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a:t>Research Advisory Board, ITS Working Group, Compliance Committee, AJCU JRA</a:t>
            </a:r>
            <a:endParaRPr/>
          </a:p>
        </p:txBody>
      </p:sp>
      <p:sp>
        <p:nvSpPr>
          <p:cNvPr id="131" name="Google Shape;131;p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5"/>
        <p:cNvGrpSpPr/>
        <p:nvPr/>
      </p:nvGrpSpPr>
      <p:grpSpPr>
        <a:xfrm>
          <a:off x="0" y="0"/>
          <a:ext cx="0" cy="0"/>
          <a:chOff x="0" y="0"/>
          <a:chExt cx="0" cy="0"/>
        </a:xfrm>
      </p:grpSpPr>
      <p:sp>
        <p:nvSpPr>
          <p:cNvPr id="136" name="Google Shape;136;p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37" name="Google Shape;137;p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1"/>
        <p:cNvGrpSpPr/>
        <p:nvPr/>
      </p:nvGrpSpPr>
      <p:grpSpPr>
        <a:xfrm>
          <a:off x="0" y="0"/>
          <a:ext cx="0" cy="0"/>
          <a:chOff x="0" y="0"/>
          <a:chExt cx="0" cy="0"/>
        </a:xfrm>
      </p:grpSpPr>
      <p:sp>
        <p:nvSpPr>
          <p:cNvPr id="142" name="Google Shape;142;p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43" name="Google Shape;143;p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p:cSld name="Title Slide">
    <p:spTree>
      <p:nvGrpSpPr>
        <p:cNvPr id="1" name="Shape 11"/>
        <p:cNvGrpSpPr/>
        <p:nvPr/>
      </p:nvGrpSpPr>
      <p:grpSpPr>
        <a:xfrm>
          <a:off x="0" y="0"/>
          <a:ext cx="0" cy="0"/>
          <a:chOff x="0" y="0"/>
          <a:chExt cx="0" cy="0"/>
        </a:xfrm>
      </p:grpSpPr>
      <p:sp>
        <p:nvSpPr>
          <p:cNvPr id="12" name="Google Shape;12;p18"/>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3" name="Google Shape;13;p18"/>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4" name="Google Shape;14;p18"/>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pic>
        <p:nvPicPr>
          <p:cNvPr id="15" name="Google Shape;15;p18"/>
          <p:cNvPicPr preferRelativeResize="0"/>
          <p:nvPr/>
        </p:nvPicPr>
        <p:blipFill rotWithShape="1">
          <a:blip r:embed="rId2">
            <a:alphaModFix/>
          </a:blip>
          <a:srcRect/>
          <a:stretch/>
        </p:blipFill>
        <p:spPr>
          <a:xfrm>
            <a:off x="106017" y="0"/>
            <a:ext cx="2325737" cy="1253706"/>
          </a:xfrm>
          <a:prstGeom prst="rect">
            <a:avLst/>
          </a:prstGeom>
          <a:noFill/>
          <a:ln>
            <a:noFill/>
          </a:ln>
        </p:spPr>
      </p:pic>
      <p:sp>
        <p:nvSpPr>
          <p:cNvPr id="16" name="Google Shape;16;p18"/>
          <p:cNvSpPr/>
          <p:nvPr/>
        </p:nvSpPr>
        <p:spPr>
          <a:xfrm>
            <a:off x="0" y="6229944"/>
            <a:ext cx="12228900" cy="628005"/>
          </a:xfrm>
          <a:prstGeom prst="rect">
            <a:avLst/>
          </a:prstGeom>
          <a:solidFill>
            <a:srgbClr val="A32035"/>
          </a:solidFill>
          <a:ln w="9525" cap="flat" cmpd="sng">
            <a:solidFill>
              <a:srgbClr val="A32035"/>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A32035"/>
              </a:solidFill>
              <a:latin typeface="Arial"/>
              <a:ea typeface="Arial"/>
              <a:cs typeface="Arial"/>
              <a:sym typeface="Arial"/>
            </a:endParaRPr>
          </a:p>
        </p:txBody>
      </p:sp>
      <p:pic>
        <p:nvPicPr>
          <p:cNvPr id="17" name="Google Shape;17;p18"/>
          <p:cNvPicPr preferRelativeResize="0"/>
          <p:nvPr/>
        </p:nvPicPr>
        <p:blipFill rotWithShape="1">
          <a:blip r:embed="rId3">
            <a:alphaModFix/>
          </a:blip>
          <a:srcRect/>
          <a:stretch/>
        </p:blipFill>
        <p:spPr>
          <a:xfrm>
            <a:off x="-36874" y="6229978"/>
            <a:ext cx="12228874" cy="628022"/>
          </a:xfrm>
          <a:prstGeom prst="rect">
            <a:avLst/>
          </a:prstGeom>
          <a:noFill/>
          <a:ln>
            <a:noFill/>
          </a:ln>
        </p:spPr>
      </p:pic>
      <p:sp>
        <p:nvSpPr>
          <p:cNvPr id="18" name="Google Shape;18;p18"/>
          <p:cNvSpPr txBox="1">
            <a:spLocks noGrp="1"/>
          </p:cNvSpPr>
          <p:nvPr>
            <p:ph type="subTitle" idx="1"/>
          </p:nvPr>
        </p:nvSpPr>
        <p:spPr>
          <a:xfrm>
            <a:off x="1145775" y="3391828"/>
            <a:ext cx="9144000" cy="859800"/>
          </a:xfrm>
          <a:prstGeom prst="rect">
            <a:avLst/>
          </a:prstGeom>
          <a:noFill/>
          <a:ln>
            <a:noFill/>
          </a:ln>
        </p:spPr>
        <p:txBody>
          <a:bodyPr spcFirstLastPara="1" wrap="square" lIns="91425" tIns="45700" rIns="91425" bIns="45700" anchor="t" anchorCtr="0">
            <a:normAutofit/>
          </a:bodyPr>
          <a:lstStyle>
            <a:lvl1pPr lvl="0" algn="l">
              <a:lnSpc>
                <a:spcPct val="90000"/>
              </a:lnSpc>
              <a:spcBef>
                <a:spcPts val="1000"/>
              </a:spcBef>
              <a:spcAft>
                <a:spcPts val="0"/>
              </a:spcAft>
              <a:buClr>
                <a:srgbClr val="A32035"/>
              </a:buClr>
              <a:buSzPts val="2400"/>
              <a:buNone/>
              <a:defRPr sz="2400" b="1">
                <a:solidFill>
                  <a:srgbClr val="A32035"/>
                </a:solidFill>
              </a:defRPr>
            </a:lvl1pPr>
            <a:lvl2pPr lvl="1" algn="ctr">
              <a:lnSpc>
                <a:spcPct val="90000"/>
              </a:lnSpc>
              <a:spcBef>
                <a:spcPts val="500"/>
              </a:spcBef>
              <a:spcAft>
                <a:spcPts val="0"/>
              </a:spcAft>
              <a:buClr>
                <a:srgbClr val="A32035"/>
              </a:buClr>
              <a:buSzPts val="2000"/>
              <a:buNone/>
              <a:defRPr sz="2000">
                <a:solidFill>
                  <a:srgbClr val="A32035"/>
                </a:solidFill>
              </a:defRPr>
            </a:lvl2pPr>
            <a:lvl3pPr lvl="2" algn="ctr">
              <a:lnSpc>
                <a:spcPct val="90000"/>
              </a:lnSpc>
              <a:spcBef>
                <a:spcPts val="500"/>
              </a:spcBef>
              <a:spcAft>
                <a:spcPts val="0"/>
              </a:spcAft>
              <a:buClr>
                <a:srgbClr val="A32035"/>
              </a:buClr>
              <a:buSzPts val="1800"/>
              <a:buNone/>
              <a:defRPr sz="1800">
                <a:solidFill>
                  <a:srgbClr val="A32035"/>
                </a:solidFill>
              </a:defRPr>
            </a:lvl3pPr>
            <a:lvl4pPr lvl="3" algn="ctr">
              <a:lnSpc>
                <a:spcPct val="90000"/>
              </a:lnSpc>
              <a:spcBef>
                <a:spcPts val="500"/>
              </a:spcBef>
              <a:spcAft>
                <a:spcPts val="0"/>
              </a:spcAft>
              <a:buClr>
                <a:srgbClr val="A32035"/>
              </a:buClr>
              <a:buSzPts val="1600"/>
              <a:buNone/>
              <a:defRPr sz="1600">
                <a:solidFill>
                  <a:srgbClr val="A32035"/>
                </a:solidFill>
              </a:defRPr>
            </a:lvl4pPr>
            <a:lvl5pPr lvl="4" algn="ctr">
              <a:lnSpc>
                <a:spcPct val="90000"/>
              </a:lnSpc>
              <a:spcBef>
                <a:spcPts val="500"/>
              </a:spcBef>
              <a:spcAft>
                <a:spcPts val="0"/>
              </a:spcAft>
              <a:buClr>
                <a:srgbClr val="A32035"/>
              </a:buClr>
              <a:buSzPts val="1600"/>
              <a:buNone/>
              <a:defRPr sz="1600">
                <a:solidFill>
                  <a:srgbClr val="A32035"/>
                </a:solidFill>
              </a:defRPr>
            </a:lvl5pPr>
            <a:lvl6pPr lvl="5" algn="ctr">
              <a:lnSpc>
                <a:spcPct val="90000"/>
              </a:lnSpc>
              <a:spcBef>
                <a:spcPts val="500"/>
              </a:spcBef>
              <a:spcAft>
                <a:spcPts val="0"/>
              </a:spcAft>
              <a:buClr>
                <a:srgbClr val="A32035"/>
              </a:buClr>
              <a:buSzPts val="1600"/>
              <a:buNone/>
              <a:defRPr sz="1600">
                <a:solidFill>
                  <a:srgbClr val="A32035"/>
                </a:solidFill>
              </a:defRPr>
            </a:lvl6pPr>
            <a:lvl7pPr lvl="6" algn="ctr">
              <a:lnSpc>
                <a:spcPct val="90000"/>
              </a:lnSpc>
              <a:spcBef>
                <a:spcPts val="500"/>
              </a:spcBef>
              <a:spcAft>
                <a:spcPts val="0"/>
              </a:spcAft>
              <a:buClr>
                <a:srgbClr val="A32035"/>
              </a:buClr>
              <a:buSzPts val="1600"/>
              <a:buNone/>
              <a:defRPr sz="1600">
                <a:solidFill>
                  <a:srgbClr val="A32035"/>
                </a:solidFill>
              </a:defRPr>
            </a:lvl7pPr>
            <a:lvl8pPr lvl="7" algn="ctr">
              <a:lnSpc>
                <a:spcPct val="90000"/>
              </a:lnSpc>
              <a:spcBef>
                <a:spcPts val="500"/>
              </a:spcBef>
              <a:spcAft>
                <a:spcPts val="0"/>
              </a:spcAft>
              <a:buClr>
                <a:srgbClr val="A32035"/>
              </a:buClr>
              <a:buSzPts val="1600"/>
              <a:buNone/>
              <a:defRPr sz="1600">
                <a:solidFill>
                  <a:srgbClr val="A32035"/>
                </a:solidFill>
              </a:defRPr>
            </a:lvl8pPr>
            <a:lvl9pPr lvl="8" algn="ctr">
              <a:lnSpc>
                <a:spcPct val="90000"/>
              </a:lnSpc>
              <a:spcBef>
                <a:spcPts val="500"/>
              </a:spcBef>
              <a:spcAft>
                <a:spcPts val="0"/>
              </a:spcAft>
              <a:buClr>
                <a:srgbClr val="A32035"/>
              </a:buClr>
              <a:buSzPts val="1600"/>
              <a:buNone/>
              <a:defRPr sz="1600">
                <a:solidFill>
                  <a:srgbClr val="A32035"/>
                </a:solidFill>
              </a:defRPr>
            </a:lvl9pPr>
          </a:lstStyle>
          <a:p>
            <a:endParaRPr/>
          </a:p>
        </p:txBody>
      </p:sp>
      <p:sp>
        <p:nvSpPr>
          <p:cNvPr id="19" name="Google Shape;19;p18"/>
          <p:cNvSpPr txBox="1">
            <a:spLocks noGrp="1"/>
          </p:cNvSpPr>
          <p:nvPr>
            <p:ph type="title"/>
          </p:nvPr>
        </p:nvSpPr>
        <p:spPr>
          <a:xfrm>
            <a:off x="1077256" y="2032145"/>
            <a:ext cx="9144000" cy="11442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rgbClr val="A32035"/>
              </a:buClr>
              <a:buSzPts val="1800"/>
              <a:buFont typeface="Calibri"/>
              <a:buNone/>
              <a:defRPr>
                <a:solidFill>
                  <a:srgbClr val="A32035"/>
                </a:solidFill>
              </a:defRPr>
            </a:lvl1pPr>
            <a:lvl2pPr lvl="1" algn="l">
              <a:lnSpc>
                <a:spcPct val="100000"/>
              </a:lnSpc>
              <a:spcBef>
                <a:spcPts val="0"/>
              </a:spcBef>
              <a:spcAft>
                <a:spcPts val="0"/>
              </a:spcAft>
              <a:buClr>
                <a:srgbClr val="A32035"/>
              </a:buClr>
              <a:buSzPts val="1400"/>
              <a:buNone/>
              <a:defRPr>
                <a:solidFill>
                  <a:srgbClr val="A32035"/>
                </a:solidFill>
              </a:defRPr>
            </a:lvl2pPr>
            <a:lvl3pPr lvl="2" algn="l">
              <a:lnSpc>
                <a:spcPct val="100000"/>
              </a:lnSpc>
              <a:spcBef>
                <a:spcPts val="0"/>
              </a:spcBef>
              <a:spcAft>
                <a:spcPts val="0"/>
              </a:spcAft>
              <a:buClr>
                <a:srgbClr val="A32035"/>
              </a:buClr>
              <a:buSzPts val="1400"/>
              <a:buNone/>
              <a:defRPr>
                <a:solidFill>
                  <a:srgbClr val="A32035"/>
                </a:solidFill>
              </a:defRPr>
            </a:lvl3pPr>
            <a:lvl4pPr lvl="3" algn="l">
              <a:lnSpc>
                <a:spcPct val="100000"/>
              </a:lnSpc>
              <a:spcBef>
                <a:spcPts val="0"/>
              </a:spcBef>
              <a:spcAft>
                <a:spcPts val="0"/>
              </a:spcAft>
              <a:buClr>
                <a:srgbClr val="A32035"/>
              </a:buClr>
              <a:buSzPts val="1400"/>
              <a:buNone/>
              <a:defRPr>
                <a:solidFill>
                  <a:srgbClr val="A32035"/>
                </a:solidFill>
              </a:defRPr>
            </a:lvl4pPr>
            <a:lvl5pPr lvl="4" algn="l">
              <a:lnSpc>
                <a:spcPct val="100000"/>
              </a:lnSpc>
              <a:spcBef>
                <a:spcPts val="0"/>
              </a:spcBef>
              <a:spcAft>
                <a:spcPts val="0"/>
              </a:spcAft>
              <a:buClr>
                <a:srgbClr val="A32035"/>
              </a:buClr>
              <a:buSzPts val="1400"/>
              <a:buNone/>
              <a:defRPr>
                <a:solidFill>
                  <a:srgbClr val="A32035"/>
                </a:solidFill>
              </a:defRPr>
            </a:lvl5pPr>
            <a:lvl6pPr lvl="5" algn="l">
              <a:lnSpc>
                <a:spcPct val="100000"/>
              </a:lnSpc>
              <a:spcBef>
                <a:spcPts val="0"/>
              </a:spcBef>
              <a:spcAft>
                <a:spcPts val="0"/>
              </a:spcAft>
              <a:buClr>
                <a:srgbClr val="A32035"/>
              </a:buClr>
              <a:buSzPts val="1400"/>
              <a:buNone/>
              <a:defRPr>
                <a:solidFill>
                  <a:srgbClr val="A32035"/>
                </a:solidFill>
              </a:defRPr>
            </a:lvl6pPr>
            <a:lvl7pPr lvl="6" algn="l">
              <a:lnSpc>
                <a:spcPct val="100000"/>
              </a:lnSpc>
              <a:spcBef>
                <a:spcPts val="0"/>
              </a:spcBef>
              <a:spcAft>
                <a:spcPts val="0"/>
              </a:spcAft>
              <a:buClr>
                <a:srgbClr val="A32035"/>
              </a:buClr>
              <a:buSzPts val="1400"/>
              <a:buNone/>
              <a:defRPr>
                <a:solidFill>
                  <a:srgbClr val="A32035"/>
                </a:solidFill>
              </a:defRPr>
            </a:lvl7pPr>
            <a:lvl8pPr lvl="7" algn="l">
              <a:lnSpc>
                <a:spcPct val="100000"/>
              </a:lnSpc>
              <a:spcBef>
                <a:spcPts val="0"/>
              </a:spcBef>
              <a:spcAft>
                <a:spcPts val="0"/>
              </a:spcAft>
              <a:buClr>
                <a:srgbClr val="A32035"/>
              </a:buClr>
              <a:buSzPts val="1400"/>
              <a:buNone/>
              <a:defRPr>
                <a:solidFill>
                  <a:srgbClr val="A32035"/>
                </a:solidFill>
              </a:defRPr>
            </a:lvl8pPr>
            <a:lvl9pPr lvl="8" algn="l">
              <a:lnSpc>
                <a:spcPct val="100000"/>
              </a:lnSpc>
              <a:spcBef>
                <a:spcPts val="0"/>
              </a:spcBef>
              <a:spcAft>
                <a:spcPts val="0"/>
              </a:spcAft>
              <a:buClr>
                <a:srgbClr val="A32035"/>
              </a:buClr>
              <a:buSzPts val="1400"/>
              <a:buNone/>
              <a:defRPr>
                <a:solidFill>
                  <a:srgbClr val="A32035"/>
                </a:solidFill>
              </a:defRPr>
            </a:lvl9pPr>
          </a:lstStyle>
          <a:p>
            <a:endParaRPr/>
          </a:p>
        </p:txBody>
      </p:sp>
      <p:sp>
        <p:nvSpPr>
          <p:cNvPr id="20" name="Google Shape;20;p18"/>
          <p:cNvSpPr txBox="1">
            <a:spLocks noGrp="1"/>
          </p:cNvSpPr>
          <p:nvPr>
            <p:ph type="body" idx="2"/>
          </p:nvPr>
        </p:nvSpPr>
        <p:spPr>
          <a:xfrm>
            <a:off x="1145161" y="4251750"/>
            <a:ext cx="3536700" cy="504600"/>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1800"/>
              <a:buNone/>
              <a:defRPr sz="1800"/>
            </a:lvl1pPr>
            <a:lvl2pPr marL="914400" lvl="1" indent="-228600" algn="l">
              <a:lnSpc>
                <a:spcPct val="90000"/>
              </a:lnSpc>
              <a:spcBef>
                <a:spcPts val="500"/>
              </a:spcBef>
              <a:spcAft>
                <a:spcPts val="0"/>
              </a:spcAft>
              <a:buClr>
                <a:schemeClr val="dk1"/>
              </a:buClr>
              <a:buSzPts val="1800"/>
              <a:buNone/>
              <a:defRPr sz="1800"/>
            </a:lvl2pPr>
            <a:lvl3pPr marL="1371600" lvl="2" indent="-228600" algn="l">
              <a:lnSpc>
                <a:spcPct val="90000"/>
              </a:lnSpc>
              <a:spcBef>
                <a:spcPts val="500"/>
              </a:spcBef>
              <a:spcAft>
                <a:spcPts val="0"/>
              </a:spcAft>
              <a:buClr>
                <a:schemeClr val="dk1"/>
              </a:buClr>
              <a:buSzPts val="1800"/>
              <a:buNone/>
              <a:defRPr/>
            </a:lvl3pPr>
            <a:lvl4pPr marL="1828800" lvl="3" indent="-228600" algn="l">
              <a:lnSpc>
                <a:spcPct val="90000"/>
              </a:lnSpc>
              <a:spcBef>
                <a:spcPts val="500"/>
              </a:spcBef>
              <a:spcAft>
                <a:spcPts val="0"/>
              </a:spcAft>
              <a:buClr>
                <a:schemeClr val="dk1"/>
              </a:buClr>
              <a:buSzPts val="1800"/>
              <a:buNone/>
              <a:defRPr sz="1800"/>
            </a:lvl4pPr>
            <a:lvl5pPr marL="2286000" lvl="4" indent="-228600" algn="l">
              <a:lnSpc>
                <a:spcPct val="90000"/>
              </a:lnSpc>
              <a:spcBef>
                <a:spcPts val="500"/>
              </a:spcBef>
              <a:spcAft>
                <a:spcPts val="0"/>
              </a:spcAft>
              <a:buClr>
                <a:schemeClr val="dk1"/>
              </a:buClr>
              <a:buSzPts val="1800"/>
              <a:buNone/>
              <a:defRPr sz="1800"/>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72"/>
        <p:cNvGrpSpPr/>
        <p:nvPr/>
      </p:nvGrpSpPr>
      <p:grpSpPr>
        <a:xfrm>
          <a:off x="0" y="0"/>
          <a:ext cx="0" cy="0"/>
          <a:chOff x="0" y="0"/>
          <a:chExt cx="0" cy="0"/>
        </a:xfrm>
      </p:grpSpPr>
      <p:sp>
        <p:nvSpPr>
          <p:cNvPr id="73" name="Google Shape;73;p27"/>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4" name="Google Shape;74;p27"/>
          <p:cNvSpPr txBox="1">
            <a:spLocks noGrp="1"/>
          </p:cNvSpPr>
          <p:nvPr>
            <p:ph type="body" idx="1"/>
          </p:nvPr>
        </p:nvSpPr>
        <p:spPr>
          <a:xfrm rot="5400000">
            <a:off x="3920331" y="-1256506"/>
            <a:ext cx="4351338" cy="105156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5" name="Google Shape;75;p27"/>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6" name="Google Shape;76;p27"/>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7" name="Google Shape;77;p27"/>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78"/>
        <p:cNvGrpSpPr/>
        <p:nvPr/>
      </p:nvGrpSpPr>
      <p:grpSpPr>
        <a:xfrm>
          <a:off x="0" y="0"/>
          <a:ext cx="0" cy="0"/>
          <a:chOff x="0" y="0"/>
          <a:chExt cx="0" cy="0"/>
        </a:xfrm>
      </p:grpSpPr>
      <p:sp>
        <p:nvSpPr>
          <p:cNvPr id="79" name="Google Shape;79;p28"/>
          <p:cNvSpPr txBox="1">
            <a:spLocks noGrp="1"/>
          </p:cNvSpPr>
          <p:nvPr>
            <p:ph type="title"/>
          </p:nvPr>
        </p:nvSpPr>
        <p:spPr>
          <a:xfrm rot="5400000">
            <a:off x="7133431" y="1956594"/>
            <a:ext cx="5811838" cy="26289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80" name="Google Shape;80;p28"/>
          <p:cNvSpPr txBox="1">
            <a:spLocks noGrp="1"/>
          </p:cNvSpPr>
          <p:nvPr>
            <p:ph type="body" idx="1"/>
          </p:nvPr>
        </p:nvSpPr>
        <p:spPr>
          <a:xfrm rot="5400000">
            <a:off x="1799431" y="-596106"/>
            <a:ext cx="5811838" cy="77343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81" name="Google Shape;81;p28"/>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2" name="Google Shape;82;p28"/>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3" name="Google Shape;83;p28"/>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21"/>
        <p:cNvGrpSpPr/>
        <p:nvPr/>
      </p:nvGrpSpPr>
      <p:grpSpPr>
        <a:xfrm>
          <a:off x="0" y="0"/>
          <a:ext cx="0" cy="0"/>
          <a:chOff x="0" y="0"/>
          <a:chExt cx="0" cy="0"/>
        </a:xfrm>
      </p:grpSpPr>
      <p:sp>
        <p:nvSpPr>
          <p:cNvPr id="22" name="Google Shape;22;p19"/>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3" name="Google Shape;23;p19"/>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4" name="Google Shape;24;p19"/>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5" name="Google Shape;25;p19"/>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6" name="Google Shape;26;p19"/>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27"/>
        <p:cNvGrpSpPr/>
        <p:nvPr/>
      </p:nvGrpSpPr>
      <p:grpSpPr>
        <a:xfrm>
          <a:off x="0" y="0"/>
          <a:ext cx="0" cy="0"/>
          <a:chOff x="0" y="0"/>
          <a:chExt cx="0" cy="0"/>
        </a:xfrm>
      </p:grpSpPr>
      <p:sp>
        <p:nvSpPr>
          <p:cNvPr id="28" name="Google Shape;28;p20"/>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9" name="Google Shape;29;p20"/>
          <p:cNvSpPr txBox="1">
            <a:spLocks noGrp="1"/>
          </p:cNvSpPr>
          <p:nvPr>
            <p:ph type="body" idx="1"/>
          </p:nvPr>
        </p:nvSpPr>
        <p:spPr>
          <a:xfrm>
            <a:off x="838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0" name="Google Shape;30;p20"/>
          <p:cNvSpPr txBox="1">
            <a:spLocks noGrp="1"/>
          </p:cNvSpPr>
          <p:nvPr>
            <p:ph type="body" idx="2"/>
          </p:nvPr>
        </p:nvSpPr>
        <p:spPr>
          <a:xfrm>
            <a:off x="6172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1" name="Google Shape;31;p20"/>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2" name="Google Shape;32;p20"/>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3" name="Google Shape;33;p20"/>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34"/>
        <p:cNvGrpSpPr/>
        <p:nvPr/>
      </p:nvGrpSpPr>
      <p:grpSpPr>
        <a:xfrm>
          <a:off x="0" y="0"/>
          <a:ext cx="0" cy="0"/>
          <a:chOff x="0" y="0"/>
          <a:chExt cx="0" cy="0"/>
        </a:xfrm>
      </p:grpSpPr>
      <p:sp>
        <p:nvSpPr>
          <p:cNvPr id="35" name="Google Shape;35;p21"/>
          <p:cNvSpPr txBox="1">
            <a:spLocks noGrp="1"/>
          </p:cNvSpPr>
          <p:nvPr>
            <p:ph type="title"/>
          </p:nvPr>
        </p:nvSpPr>
        <p:spPr>
          <a:xfrm>
            <a:off x="831850" y="1709738"/>
            <a:ext cx="10515600" cy="2852737"/>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6" name="Google Shape;36;p21"/>
          <p:cNvSpPr txBox="1">
            <a:spLocks noGrp="1"/>
          </p:cNvSpPr>
          <p:nvPr>
            <p:ph type="body" idx="1"/>
          </p:nvPr>
        </p:nvSpPr>
        <p:spPr>
          <a:xfrm>
            <a:off x="831850" y="4589463"/>
            <a:ext cx="10515600" cy="1500187"/>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888888"/>
              </a:buClr>
              <a:buSzPts val="2400"/>
              <a:buNone/>
              <a:defRPr sz="2400">
                <a:solidFill>
                  <a:srgbClr val="888888"/>
                </a:solidFill>
              </a:defRPr>
            </a:lvl1pPr>
            <a:lvl2pPr marL="914400" lvl="1" indent="-228600" algn="l">
              <a:lnSpc>
                <a:spcPct val="90000"/>
              </a:lnSpc>
              <a:spcBef>
                <a:spcPts val="500"/>
              </a:spcBef>
              <a:spcAft>
                <a:spcPts val="0"/>
              </a:spcAft>
              <a:buClr>
                <a:srgbClr val="888888"/>
              </a:buClr>
              <a:buSzPts val="2000"/>
              <a:buNone/>
              <a:defRPr sz="2000">
                <a:solidFill>
                  <a:srgbClr val="888888"/>
                </a:solidFill>
              </a:defRPr>
            </a:lvl2pPr>
            <a:lvl3pPr marL="1371600" lvl="2" indent="-228600" algn="l">
              <a:lnSpc>
                <a:spcPct val="90000"/>
              </a:lnSpc>
              <a:spcBef>
                <a:spcPts val="500"/>
              </a:spcBef>
              <a:spcAft>
                <a:spcPts val="0"/>
              </a:spcAft>
              <a:buClr>
                <a:srgbClr val="888888"/>
              </a:buClr>
              <a:buSzPts val="1800"/>
              <a:buNone/>
              <a:defRPr sz="1800">
                <a:solidFill>
                  <a:srgbClr val="888888"/>
                </a:solidFill>
              </a:defRPr>
            </a:lvl3pPr>
            <a:lvl4pPr marL="1828800" lvl="3" indent="-228600" algn="l">
              <a:lnSpc>
                <a:spcPct val="90000"/>
              </a:lnSpc>
              <a:spcBef>
                <a:spcPts val="500"/>
              </a:spcBef>
              <a:spcAft>
                <a:spcPts val="0"/>
              </a:spcAft>
              <a:buClr>
                <a:srgbClr val="888888"/>
              </a:buClr>
              <a:buSzPts val="1600"/>
              <a:buNone/>
              <a:defRPr sz="1600">
                <a:solidFill>
                  <a:srgbClr val="888888"/>
                </a:solidFill>
              </a:defRPr>
            </a:lvl4pPr>
            <a:lvl5pPr marL="2286000" lvl="4" indent="-228600" algn="l">
              <a:lnSpc>
                <a:spcPct val="90000"/>
              </a:lnSpc>
              <a:spcBef>
                <a:spcPts val="500"/>
              </a:spcBef>
              <a:spcAft>
                <a:spcPts val="0"/>
              </a:spcAft>
              <a:buClr>
                <a:srgbClr val="888888"/>
              </a:buClr>
              <a:buSzPts val="1600"/>
              <a:buNone/>
              <a:defRPr sz="1600">
                <a:solidFill>
                  <a:srgbClr val="888888"/>
                </a:solidFill>
              </a:defRPr>
            </a:lvl5pPr>
            <a:lvl6pPr marL="2743200" lvl="5" indent="-228600" algn="l">
              <a:lnSpc>
                <a:spcPct val="90000"/>
              </a:lnSpc>
              <a:spcBef>
                <a:spcPts val="500"/>
              </a:spcBef>
              <a:spcAft>
                <a:spcPts val="0"/>
              </a:spcAft>
              <a:buClr>
                <a:srgbClr val="888888"/>
              </a:buClr>
              <a:buSzPts val="1600"/>
              <a:buNone/>
              <a:defRPr sz="1600">
                <a:solidFill>
                  <a:srgbClr val="888888"/>
                </a:solidFill>
              </a:defRPr>
            </a:lvl6pPr>
            <a:lvl7pPr marL="3200400" lvl="6" indent="-228600" algn="l">
              <a:lnSpc>
                <a:spcPct val="90000"/>
              </a:lnSpc>
              <a:spcBef>
                <a:spcPts val="500"/>
              </a:spcBef>
              <a:spcAft>
                <a:spcPts val="0"/>
              </a:spcAft>
              <a:buClr>
                <a:srgbClr val="888888"/>
              </a:buClr>
              <a:buSzPts val="1600"/>
              <a:buNone/>
              <a:defRPr sz="1600">
                <a:solidFill>
                  <a:srgbClr val="888888"/>
                </a:solidFill>
              </a:defRPr>
            </a:lvl7pPr>
            <a:lvl8pPr marL="3657600" lvl="7" indent="-228600" algn="l">
              <a:lnSpc>
                <a:spcPct val="90000"/>
              </a:lnSpc>
              <a:spcBef>
                <a:spcPts val="500"/>
              </a:spcBef>
              <a:spcAft>
                <a:spcPts val="0"/>
              </a:spcAft>
              <a:buClr>
                <a:srgbClr val="888888"/>
              </a:buClr>
              <a:buSzPts val="1600"/>
              <a:buNone/>
              <a:defRPr sz="1600">
                <a:solidFill>
                  <a:srgbClr val="888888"/>
                </a:solidFill>
              </a:defRPr>
            </a:lvl8pPr>
            <a:lvl9pPr marL="4114800" lvl="8" indent="-228600" algn="l">
              <a:lnSpc>
                <a:spcPct val="90000"/>
              </a:lnSpc>
              <a:spcBef>
                <a:spcPts val="500"/>
              </a:spcBef>
              <a:spcAft>
                <a:spcPts val="0"/>
              </a:spcAft>
              <a:buClr>
                <a:srgbClr val="888888"/>
              </a:buClr>
              <a:buSzPts val="1600"/>
              <a:buNone/>
              <a:defRPr sz="1600">
                <a:solidFill>
                  <a:srgbClr val="888888"/>
                </a:solidFill>
              </a:defRPr>
            </a:lvl9pPr>
          </a:lstStyle>
          <a:p>
            <a:endParaRPr/>
          </a:p>
        </p:txBody>
      </p:sp>
      <p:sp>
        <p:nvSpPr>
          <p:cNvPr id="37" name="Google Shape;37;p2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8" name="Google Shape;38;p2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9" name="Google Shape;39;p2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40"/>
        <p:cNvGrpSpPr/>
        <p:nvPr/>
      </p:nvGrpSpPr>
      <p:grpSpPr>
        <a:xfrm>
          <a:off x="0" y="0"/>
          <a:ext cx="0" cy="0"/>
          <a:chOff x="0" y="0"/>
          <a:chExt cx="0" cy="0"/>
        </a:xfrm>
      </p:grpSpPr>
      <p:sp>
        <p:nvSpPr>
          <p:cNvPr id="41" name="Google Shape;41;p22"/>
          <p:cNvSpPr txBox="1">
            <a:spLocks noGrp="1"/>
          </p:cNvSpPr>
          <p:nvPr>
            <p:ph type="title"/>
          </p:nvPr>
        </p:nvSpPr>
        <p:spPr>
          <a:xfrm>
            <a:off x="839788"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2" name="Google Shape;42;p22"/>
          <p:cNvSpPr txBox="1">
            <a:spLocks noGrp="1"/>
          </p:cNvSpPr>
          <p:nvPr>
            <p:ph type="body" idx="1"/>
          </p:nvPr>
        </p:nvSpPr>
        <p:spPr>
          <a:xfrm>
            <a:off x="839788" y="1681163"/>
            <a:ext cx="5157787"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43" name="Google Shape;43;p22"/>
          <p:cNvSpPr txBox="1">
            <a:spLocks noGrp="1"/>
          </p:cNvSpPr>
          <p:nvPr>
            <p:ph type="body" idx="2"/>
          </p:nvPr>
        </p:nvSpPr>
        <p:spPr>
          <a:xfrm>
            <a:off x="839788" y="2505075"/>
            <a:ext cx="5157787"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4" name="Google Shape;44;p22"/>
          <p:cNvSpPr txBox="1">
            <a:spLocks noGrp="1"/>
          </p:cNvSpPr>
          <p:nvPr>
            <p:ph type="body" idx="3"/>
          </p:nvPr>
        </p:nvSpPr>
        <p:spPr>
          <a:xfrm>
            <a:off x="6172200" y="1681163"/>
            <a:ext cx="5183188"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45" name="Google Shape;45;p22"/>
          <p:cNvSpPr txBox="1">
            <a:spLocks noGrp="1"/>
          </p:cNvSpPr>
          <p:nvPr>
            <p:ph type="body" idx="4"/>
          </p:nvPr>
        </p:nvSpPr>
        <p:spPr>
          <a:xfrm>
            <a:off x="6172200" y="2505075"/>
            <a:ext cx="5183188"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6" name="Google Shape;46;p2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7" name="Google Shape;47;p2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8" name="Google Shape;48;p2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49"/>
        <p:cNvGrpSpPr/>
        <p:nvPr/>
      </p:nvGrpSpPr>
      <p:grpSpPr>
        <a:xfrm>
          <a:off x="0" y="0"/>
          <a:ext cx="0" cy="0"/>
          <a:chOff x="0" y="0"/>
          <a:chExt cx="0" cy="0"/>
        </a:xfrm>
      </p:grpSpPr>
      <p:sp>
        <p:nvSpPr>
          <p:cNvPr id="50" name="Google Shape;50;p23"/>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1" name="Google Shape;51;p23"/>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2" name="Google Shape;52;p23"/>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3" name="Google Shape;53;p2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54"/>
        <p:cNvGrpSpPr/>
        <p:nvPr/>
      </p:nvGrpSpPr>
      <p:grpSpPr>
        <a:xfrm>
          <a:off x="0" y="0"/>
          <a:ext cx="0" cy="0"/>
          <a:chOff x="0" y="0"/>
          <a:chExt cx="0" cy="0"/>
        </a:xfrm>
      </p:grpSpPr>
      <p:sp>
        <p:nvSpPr>
          <p:cNvPr id="55" name="Google Shape;55;p24"/>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6" name="Google Shape;56;p24"/>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7" name="Google Shape;57;p2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58"/>
        <p:cNvGrpSpPr/>
        <p:nvPr/>
      </p:nvGrpSpPr>
      <p:grpSpPr>
        <a:xfrm>
          <a:off x="0" y="0"/>
          <a:ext cx="0" cy="0"/>
          <a:chOff x="0" y="0"/>
          <a:chExt cx="0" cy="0"/>
        </a:xfrm>
      </p:grpSpPr>
      <p:sp>
        <p:nvSpPr>
          <p:cNvPr id="59" name="Google Shape;59;p25"/>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0" name="Google Shape;60;p25"/>
          <p:cNvSpPr txBox="1">
            <a:spLocks noGrp="1"/>
          </p:cNvSpPr>
          <p:nvPr>
            <p:ph type="body" idx="1"/>
          </p:nvPr>
        </p:nvSpPr>
        <p:spPr>
          <a:xfrm>
            <a:off x="5183188" y="987425"/>
            <a:ext cx="6172200" cy="4873625"/>
          </a:xfrm>
          <a:prstGeom prst="rect">
            <a:avLst/>
          </a:prstGeom>
          <a:noFill/>
          <a:ln>
            <a:noFill/>
          </a:ln>
        </p:spPr>
        <p:txBody>
          <a:bodyPr spcFirstLastPara="1" wrap="square" lIns="91425" tIns="45700" rIns="91425" bIns="45700" anchor="t" anchorCtr="0">
            <a:normAutofit/>
          </a:bodyPr>
          <a:lstStyle>
            <a:lvl1pPr marL="457200" lvl="0" indent="-431800" algn="l">
              <a:lnSpc>
                <a:spcPct val="90000"/>
              </a:lnSpc>
              <a:spcBef>
                <a:spcPts val="1000"/>
              </a:spcBef>
              <a:spcAft>
                <a:spcPts val="0"/>
              </a:spcAft>
              <a:buClr>
                <a:schemeClr val="dk1"/>
              </a:buClr>
              <a:buSzPts val="3200"/>
              <a:buChar char="•"/>
              <a:defRPr sz="3200"/>
            </a:lvl1pPr>
            <a:lvl2pPr marL="914400" lvl="1" indent="-406400" algn="l">
              <a:lnSpc>
                <a:spcPct val="90000"/>
              </a:lnSpc>
              <a:spcBef>
                <a:spcPts val="500"/>
              </a:spcBef>
              <a:spcAft>
                <a:spcPts val="0"/>
              </a:spcAft>
              <a:buClr>
                <a:schemeClr val="dk1"/>
              </a:buClr>
              <a:buSzPts val="2800"/>
              <a:buChar char="•"/>
              <a:defRPr sz="2800"/>
            </a:lvl2pPr>
            <a:lvl3pPr marL="1371600" lvl="2" indent="-381000" algn="l">
              <a:lnSpc>
                <a:spcPct val="90000"/>
              </a:lnSpc>
              <a:spcBef>
                <a:spcPts val="500"/>
              </a:spcBef>
              <a:spcAft>
                <a:spcPts val="0"/>
              </a:spcAft>
              <a:buClr>
                <a:schemeClr val="dk1"/>
              </a:buClr>
              <a:buSzPts val="2400"/>
              <a:buChar char="•"/>
              <a:defRPr sz="2400"/>
            </a:lvl3pPr>
            <a:lvl4pPr marL="1828800" lvl="3" indent="-355600" algn="l">
              <a:lnSpc>
                <a:spcPct val="90000"/>
              </a:lnSpc>
              <a:spcBef>
                <a:spcPts val="500"/>
              </a:spcBef>
              <a:spcAft>
                <a:spcPts val="0"/>
              </a:spcAft>
              <a:buClr>
                <a:schemeClr val="dk1"/>
              </a:buClr>
              <a:buSzPts val="2000"/>
              <a:buChar char="•"/>
              <a:defRPr sz="2000"/>
            </a:lvl4pPr>
            <a:lvl5pPr marL="2286000" lvl="4" indent="-355600" algn="l">
              <a:lnSpc>
                <a:spcPct val="90000"/>
              </a:lnSpc>
              <a:spcBef>
                <a:spcPts val="500"/>
              </a:spcBef>
              <a:spcAft>
                <a:spcPts val="0"/>
              </a:spcAft>
              <a:buClr>
                <a:schemeClr val="dk1"/>
              </a:buClr>
              <a:buSzPts val="2000"/>
              <a:buChar char="•"/>
              <a:defRPr sz="20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
        <p:nvSpPr>
          <p:cNvPr id="61" name="Google Shape;61;p25"/>
          <p:cNvSpPr txBox="1">
            <a:spLocks noGrp="1"/>
          </p:cNvSpPr>
          <p:nvPr>
            <p:ph type="body" idx="2"/>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62" name="Google Shape;62;p25"/>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3" name="Google Shape;63;p25"/>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4" name="Google Shape;64;p2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65"/>
        <p:cNvGrpSpPr/>
        <p:nvPr/>
      </p:nvGrpSpPr>
      <p:grpSpPr>
        <a:xfrm>
          <a:off x="0" y="0"/>
          <a:ext cx="0" cy="0"/>
          <a:chOff x="0" y="0"/>
          <a:chExt cx="0" cy="0"/>
        </a:xfrm>
      </p:grpSpPr>
      <p:sp>
        <p:nvSpPr>
          <p:cNvPr id="66" name="Google Shape;66;p26"/>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7" name="Google Shape;67;p26"/>
          <p:cNvSpPr>
            <a:spLocks noGrp="1"/>
          </p:cNvSpPr>
          <p:nvPr>
            <p:ph type="pic" idx="2"/>
          </p:nvPr>
        </p:nvSpPr>
        <p:spPr>
          <a:xfrm>
            <a:off x="5183188" y="987425"/>
            <a:ext cx="6172200" cy="4873625"/>
          </a:xfrm>
          <a:prstGeom prst="rect">
            <a:avLst/>
          </a:prstGeom>
          <a:noFill/>
          <a:ln>
            <a:noFill/>
          </a:ln>
        </p:spPr>
      </p:sp>
      <p:sp>
        <p:nvSpPr>
          <p:cNvPr id="68" name="Google Shape;68;p26"/>
          <p:cNvSpPr txBox="1">
            <a:spLocks noGrp="1"/>
          </p:cNvSpPr>
          <p:nvPr>
            <p:ph type="body" idx="1"/>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69" name="Google Shape;69;p26"/>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0" name="Google Shape;70;p26"/>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1" name="Google Shape;71;p26"/>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17"/>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7" name="Google Shape;7;p17"/>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8" name="Google Shape;8;p17"/>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9" name="Google Shape;9;p17"/>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0" name="Google Shape;10;p17"/>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Calibri"/>
                <a:ea typeface="Calibri"/>
                <a:cs typeface="Calibri"/>
                <a:sym typeface="Calibri"/>
              </a:defRPr>
            </a:lvl1pPr>
            <a:lvl2pPr marL="0" marR="0" lvl="1" indent="0" algn="r" rtl="0">
              <a:spcBef>
                <a:spcPts val="0"/>
              </a:spcBef>
              <a:buNone/>
              <a:defRPr sz="1200" b="0" i="0" u="none" strike="noStrike" cap="none">
                <a:solidFill>
                  <a:srgbClr val="888888"/>
                </a:solidFill>
                <a:latin typeface="Calibri"/>
                <a:ea typeface="Calibri"/>
                <a:cs typeface="Calibri"/>
                <a:sym typeface="Calibri"/>
              </a:defRPr>
            </a:lvl2pPr>
            <a:lvl3pPr marL="0" marR="0" lvl="2" indent="0" algn="r" rtl="0">
              <a:spcBef>
                <a:spcPts val="0"/>
              </a:spcBef>
              <a:buNone/>
              <a:defRPr sz="1200" b="0" i="0" u="none" strike="noStrike" cap="none">
                <a:solidFill>
                  <a:srgbClr val="888888"/>
                </a:solidFill>
                <a:latin typeface="Calibri"/>
                <a:ea typeface="Calibri"/>
                <a:cs typeface="Calibri"/>
                <a:sym typeface="Calibri"/>
              </a:defRPr>
            </a:lvl3pPr>
            <a:lvl4pPr marL="0" marR="0" lvl="3" indent="0" algn="r" rtl="0">
              <a:spcBef>
                <a:spcPts val="0"/>
              </a:spcBef>
              <a:buNone/>
              <a:defRPr sz="1200" b="0" i="0" u="none" strike="noStrike" cap="none">
                <a:solidFill>
                  <a:srgbClr val="888888"/>
                </a:solidFill>
                <a:latin typeface="Calibri"/>
                <a:ea typeface="Calibri"/>
                <a:cs typeface="Calibri"/>
                <a:sym typeface="Calibri"/>
              </a:defRPr>
            </a:lvl4pPr>
            <a:lvl5pPr marL="0" marR="0" lvl="4" indent="0" algn="r" rtl="0">
              <a:spcBef>
                <a:spcPts val="0"/>
              </a:spcBef>
              <a:buNone/>
              <a:defRPr sz="1200" b="0" i="0" u="none" strike="noStrike" cap="none">
                <a:solidFill>
                  <a:srgbClr val="888888"/>
                </a:solidFill>
                <a:latin typeface="Calibri"/>
                <a:ea typeface="Calibri"/>
                <a:cs typeface="Calibri"/>
                <a:sym typeface="Calibri"/>
              </a:defRPr>
            </a:lvl5pPr>
            <a:lvl6pPr marL="0" marR="0" lvl="5" indent="0" algn="r" rtl="0">
              <a:spcBef>
                <a:spcPts val="0"/>
              </a:spcBef>
              <a:buNone/>
              <a:defRPr sz="1200" b="0" i="0" u="none" strike="noStrike" cap="none">
                <a:solidFill>
                  <a:srgbClr val="888888"/>
                </a:solidFill>
                <a:latin typeface="Calibri"/>
                <a:ea typeface="Calibri"/>
                <a:cs typeface="Calibri"/>
                <a:sym typeface="Calibri"/>
              </a:defRPr>
            </a:lvl6pPr>
            <a:lvl7pPr marL="0" marR="0" lvl="6" indent="0" algn="r" rtl="0">
              <a:spcBef>
                <a:spcPts val="0"/>
              </a:spcBef>
              <a:buNone/>
              <a:defRPr sz="1200" b="0" i="0" u="none" strike="noStrike" cap="none">
                <a:solidFill>
                  <a:srgbClr val="888888"/>
                </a:solidFill>
                <a:latin typeface="Calibri"/>
                <a:ea typeface="Calibri"/>
                <a:cs typeface="Calibri"/>
                <a:sym typeface="Calibri"/>
              </a:defRPr>
            </a:lvl7pPr>
            <a:lvl8pPr marL="0" marR="0" lvl="7" indent="0" algn="r" rtl="0">
              <a:spcBef>
                <a:spcPts val="0"/>
              </a:spcBef>
              <a:buNone/>
              <a:defRPr sz="1200" b="0" i="0" u="none" strike="noStrike" cap="none">
                <a:solidFill>
                  <a:srgbClr val="888888"/>
                </a:solidFill>
                <a:latin typeface="Calibri"/>
                <a:ea typeface="Calibri"/>
                <a:cs typeface="Calibri"/>
                <a:sym typeface="Calibri"/>
              </a:defRPr>
            </a:lvl8pPr>
            <a:lvl9pPr marL="0" marR="0" lvl="8" indent="0" algn="r" rtl="0">
              <a:spcBef>
                <a:spcPts val="0"/>
              </a:spcBef>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image" Target="../media/image8.png"/><Relationship Id="rId5" Type="http://schemas.openxmlformats.org/officeDocument/2006/relationships/image" Target="../media/image11.jpeg"/><Relationship Id="rId4" Type="http://schemas.openxmlformats.org/officeDocument/2006/relationships/image" Target="../media/image10.jpeg"/></Relationships>
</file>

<file path=ppt/slides/_rels/slide11.xml.rels><?xml version="1.0" encoding="UTF-8" standalone="yes"?>
<Relationships xmlns="http://schemas.openxmlformats.org/package/2006/relationships"><Relationship Id="rId3" Type="http://schemas.openxmlformats.org/officeDocument/2006/relationships/image" Target="../media/image13.png"/><Relationship Id="rId7" Type="http://schemas.openxmlformats.org/officeDocument/2006/relationships/image" Target="../media/image11.jpeg"/><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image" Target="../media/image10.jpeg"/><Relationship Id="rId5" Type="http://schemas.openxmlformats.org/officeDocument/2006/relationships/image" Target="../media/image9.png"/><Relationship Id="rId4" Type="http://schemas.openxmlformats.org/officeDocument/2006/relationships/image" Target="../media/image8.png"/></Relationships>
</file>

<file path=ppt/slides/_rels/slide1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image" Target="../media/image8.png"/><Relationship Id="rId5" Type="http://schemas.openxmlformats.org/officeDocument/2006/relationships/image" Target="../media/image11.jpeg"/><Relationship Id="rId4" Type="http://schemas.openxmlformats.org/officeDocument/2006/relationships/image" Target="../media/image10.jpeg"/></Relationships>
</file>

<file path=ppt/slides/_rels/slide1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image" Target="../media/image8.png"/><Relationship Id="rId5" Type="http://schemas.openxmlformats.org/officeDocument/2006/relationships/image" Target="../media/image11.jpeg"/><Relationship Id="rId4" Type="http://schemas.openxmlformats.org/officeDocument/2006/relationships/image" Target="../media/image10.jpeg"/></Relationships>
</file>

<file path=ppt/slides/_rels/slide14.xml.rels><?xml version="1.0" encoding="UTF-8" standalone="yes"?>
<Relationships xmlns="http://schemas.openxmlformats.org/package/2006/relationships"><Relationship Id="rId8" Type="http://schemas.openxmlformats.org/officeDocument/2006/relationships/diagramLayout" Target="../diagrams/layout2.xml"/><Relationship Id="rId3" Type="http://schemas.openxmlformats.org/officeDocument/2006/relationships/image" Target="../media/image9.png"/><Relationship Id="rId7" Type="http://schemas.openxmlformats.org/officeDocument/2006/relationships/diagramData" Target="../diagrams/data2.xml"/><Relationship Id="rId2" Type="http://schemas.openxmlformats.org/officeDocument/2006/relationships/notesSlide" Target="../notesSlides/notesSlide14.xml"/><Relationship Id="rId1" Type="http://schemas.openxmlformats.org/officeDocument/2006/relationships/slideLayout" Target="../slideLayouts/slideLayout3.xml"/><Relationship Id="rId6" Type="http://schemas.openxmlformats.org/officeDocument/2006/relationships/image" Target="../media/image8.png"/><Relationship Id="rId11" Type="http://schemas.microsoft.com/office/2007/relationships/diagramDrawing" Target="../diagrams/drawing2.xml"/><Relationship Id="rId5" Type="http://schemas.openxmlformats.org/officeDocument/2006/relationships/image" Target="../media/image11.jpeg"/><Relationship Id="rId10" Type="http://schemas.openxmlformats.org/officeDocument/2006/relationships/diagramColors" Target="../diagrams/colors2.xml"/><Relationship Id="rId4" Type="http://schemas.openxmlformats.org/officeDocument/2006/relationships/image" Target="../media/image10.jpeg"/><Relationship Id="rId9" Type="http://schemas.openxmlformats.org/officeDocument/2006/relationships/diagramQuickStyle" Target="../diagrams/quickStyle2.xml"/></Relationships>
</file>

<file path=ppt/slides/_rels/slide1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5.xml"/><Relationship Id="rId1" Type="http://schemas.openxmlformats.org/officeDocument/2006/relationships/slideLayout" Target="../slideLayouts/slideLayout2.xml"/><Relationship Id="rId6" Type="http://schemas.openxmlformats.org/officeDocument/2006/relationships/image" Target="../media/image8.png"/><Relationship Id="rId5" Type="http://schemas.openxmlformats.org/officeDocument/2006/relationships/image" Target="../media/image11.jpeg"/><Relationship Id="rId4" Type="http://schemas.openxmlformats.org/officeDocument/2006/relationships/image" Target="../media/image10.jpeg"/></Relationships>
</file>

<file path=ppt/slides/_rels/slide1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6.xml"/><Relationship Id="rId1" Type="http://schemas.openxmlformats.org/officeDocument/2006/relationships/slideLayout" Target="../slideLayouts/slideLayout2.xml"/><Relationship Id="rId6" Type="http://schemas.openxmlformats.org/officeDocument/2006/relationships/image" Target="../media/image8.png"/><Relationship Id="rId5" Type="http://schemas.openxmlformats.org/officeDocument/2006/relationships/image" Target="../media/image11.jpeg"/><Relationship Id="rId4" Type="http://schemas.openxmlformats.org/officeDocument/2006/relationships/image" Target="../media/image10.jpeg"/></Relationships>
</file>

<file path=ppt/slides/_rels/slide1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7.xml"/><Relationship Id="rId1" Type="http://schemas.openxmlformats.org/officeDocument/2006/relationships/slideLayout" Target="../slideLayouts/slideLayout2.xml"/><Relationship Id="rId6" Type="http://schemas.openxmlformats.org/officeDocument/2006/relationships/image" Target="../media/image11.jpeg"/><Relationship Id="rId5" Type="http://schemas.openxmlformats.org/officeDocument/2006/relationships/image" Target="../media/image10.jpeg"/><Relationship Id="rId4" Type="http://schemas.openxmlformats.org/officeDocument/2006/relationships/image" Target="../media/image9.png"/></Relationships>
</file>

<file path=ppt/slides/_rels/slide18.xml.rels><?xml version="1.0" encoding="UTF-8" standalone="yes"?>
<Relationships xmlns="http://schemas.openxmlformats.org/package/2006/relationships"><Relationship Id="rId8" Type="http://schemas.openxmlformats.org/officeDocument/2006/relationships/image" Target="../media/image10.jpeg"/><Relationship Id="rId3" Type="http://schemas.openxmlformats.org/officeDocument/2006/relationships/hyperlink" Target="mailto:Rita.Barreiro@lmu.edu" TargetMode="External"/><Relationship Id="rId7" Type="http://schemas.openxmlformats.org/officeDocument/2006/relationships/image" Target="../media/image9.png"/><Relationship Id="rId2" Type="http://schemas.openxmlformats.org/officeDocument/2006/relationships/notesSlide" Target="../notesSlides/notesSlide18.xml"/><Relationship Id="rId1" Type="http://schemas.openxmlformats.org/officeDocument/2006/relationships/slideLayout" Target="../slideLayouts/slideLayout3.xml"/><Relationship Id="rId6" Type="http://schemas.openxmlformats.org/officeDocument/2006/relationships/image" Target="../media/image8.png"/><Relationship Id="rId5" Type="http://schemas.openxmlformats.org/officeDocument/2006/relationships/hyperlink" Target="https://academics.lmu.edu/orsp/tri-allianceforpostawardinnovation/" TargetMode="External"/><Relationship Id="rId4" Type="http://schemas.openxmlformats.org/officeDocument/2006/relationships/image" Target="../media/image14.png"/><Relationship Id="rId9" Type="http://schemas.openxmlformats.org/officeDocument/2006/relationships/image" Target="../media/image11.jpeg"/></Relationships>
</file>

<file path=ppt/slides/_rels/slide2.xml.rels><?xml version="1.0" encoding="UTF-8" standalone="yes"?>
<Relationships xmlns="http://schemas.openxmlformats.org/package/2006/relationships"><Relationship Id="rId8" Type="http://schemas.openxmlformats.org/officeDocument/2006/relationships/hyperlink" Target="mailto:Aida.Shadfan@lmu.edu" TargetMode="External"/><Relationship Id="rId13" Type="http://schemas.openxmlformats.org/officeDocument/2006/relationships/image" Target="../media/image10.jpeg"/><Relationship Id="rId3" Type="http://schemas.openxmlformats.org/officeDocument/2006/relationships/image" Target="../media/image4.png"/><Relationship Id="rId7" Type="http://schemas.openxmlformats.org/officeDocument/2006/relationships/hyperlink" Target="mailto:Angie.Rochat@lmu.edu" TargetMode="External"/><Relationship Id="rId12" Type="http://schemas.openxmlformats.org/officeDocument/2006/relationships/image" Target="../media/image9.pn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7.png"/><Relationship Id="rId11" Type="http://schemas.openxmlformats.org/officeDocument/2006/relationships/image" Target="../media/image8.png"/><Relationship Id="rId5" Type="http://schemas.openxmlformats.org/officeDocument/2006/relationships/image" Target="../media/image6.png"/><Relationship Id="rId10" Type="http://schemas.openxmlformats.org/officeDocument/2006/relationships/hyperlink" Target="mailto:ccoley@usfca.edu" TargetMode="External"/><Relationship Id="rId4" Type="http://schemas.openxmlformats.org/officeDocument/2006/relationships/image" Target="../media/image5.png"/><Relationship Id="rId9" Type="http://schemas.openxmlformats.org/officeDocument/2006/relationships/hyperlink" Target="mailto:mfortini@scu.edu" TargetMode="External"/><Relationship Id="rId14" Type="http://schemas.openxmlformats.org/officeDocument/2006/relationships/image" Target="../media/image11.jpeg"/></Relationships>
</file>

<file path=ppt/slides/_rels/slide3.xml.rels><?xml version="1.0" encoding="UTF-8" standalone="yes"?>
<Relationships xmlns="http://schemas.openxmlformats.org/package/2006/relationships"><Relationship Id="rId8" Type="http://schemas.openxmlformats.org/officeDocument/2006/relationships/diagramLayout" Target="../diagrams/layout1.xml"/><Relationship Id="rId3" Type="http://schemas.openxmlformats.org/officeDocument/2006/relationships/image" Target="../media/image9.png"/><Relationship Id="rId7" Type="http://schemas.openxmlformats.org/officeDocument/2006/relationships/diagramData" Target="../diagrams/data1.xml"/><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8.png"/><Relationship Id="rId11" Type="http://schemas.microsoft.com/office/2007/relationships/diagramDrawing" Target="../diagrams/drawing1.xml"/><Relationship Id="rId5" Type="http://schemas.openxmlformats.org/officeDocument/2006/relationships/image" Target="../media/image11.jpeg"/><Relationship Id="rId10" Type="http://schemas.openxmlformats.org/officeDocument/2006/relationships/diagramColors" Target="../diagrams/colors1.xml"/><Relationship Id="rId4" Type="http://schemas.openxmlformats.org/officeDocument/2006/relationships/image" Target="../media/image10.jpeg"/><Relationship Id="rId9" Type="http://schemas.openxmlformats.org/officeDocument/2006/relationships/diagramQuickStyle" Target="../diagrams/quickStyle1.xml"/></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7" Type="http://schemas.openxmlformats.org/officeDocument/2006/relationships/image" Target="../media/image12.gif"/><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11.jpeg"/><Relationship Id="rId5" Type="http://schemas.openxmlformats.org/officeDocument/2006/relationships/image" Target="../media/image10.jpeg"/><Relationship Id="rId4" Type="http://schemas.openxmlformats.org/officeDocument/2006/relationships/image" Target="../media/image9.png"/></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8.png"/><Relationship Id="rId5" Type="http://schemas.openxmlformats.org/officeDocument/2006/relationships/image" Target="../media/image11.jpeg"/><Relationship Id="rId4" Type="http://schemas.openxmlformats.org/officeDocument/2006/relationships/image" Target="../media/image10.jpeg"/></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11.jpeg"/><Relationship Id="rId5" Type="http://schemas.openxmlformats.org/officeDocument/2006/relationships/image" Target="../media/image10.jpeg"/><Relationship Id="rId4" Type="http://schemas.openxmlformats.org/officeDocument/2006/relationships/image" Target="../media/image9.png"/></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8.png"/><Relationship Id="rId5" Type="http://schemas.openxmlformats.org/officeDocument/2006/relationships/image" Target="../media/image11.jpeg"/><Relationship Id="rId4" Type="http://schemas.openxmlformats.org/officeDocument/2006/relationships/image" Target="../media/image10.jpeg"/></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8.png"/><Relationship Id="rId5" Type="http://schemas.openxmlformats.org/officeDocument/2006/relationships/image" Target="../media/image11.jpeg"/><Relationship Id="rId4" Type="http://schemas.openxmlformats.org/officeDocument/2006/relationships/image" Target="../media/image10.jpeg"/></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image" Target="../media/image8.png"/><Relationship Id="rId5" Type="http://schemas.openxmlformats.org/officeDocument/2006/relationships/image" Target="../media/image11.jpeg"/><Relationship Id="rId4" Type="http://schemas.openxmlformats.org/officeDocument/2006/relationships/image" Target="../media/image10.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87"/>
        <p:cNvGrpSpPr/>
        <p:nvPr/>
      </p:nvGrpSpPr>
      <p:grpSpPr>
        <a:xfrm>
          <a:off x="0" y="0"/>
          <a:ext cx="0" cy="0"/>
          <a:chOff x="0" y="0"/>
          <a:chExt cx="0" cy="0"/>
        </a:xfrm>
      </p:grpSpPr>
      <p:sp>
        <p:nvSpPr>
          <p:cNvPr id="88" name="Google Shape;88;p1"/>
          <p:cNvSpPr txBox="1">
            <a:spLocks noGrp="1"/>
          </p:cNvSpPr>
          <p:nvPr>
            <p:ph type="ctrTitle" idx="4294967295"/>
          </p:nvPr>
        </p:nvSpPr>
        <p:spPr>
          <a:xfrm>
            <a:off x="500605" y="1074813"/>
            <a:ext cx="11405700" cy="1716600"/>
          </a:xfrm>
          <a:prstGeom prst="rect">
            <a:avLst/>
          </a:prstGeom>
          <a:noFill/>
          <a:ln>
            <a:noFill/>
          </a:ln>
        </p:spPr>
        <p:txBody>
          <a:bodyPr spcFirstLastPara="1" wrap="square" lIns="91425" tIns="45700" rIns="91425" bIns="45700" anchor="ctr" anchorCtr="0">
            <a:normAutofit fontScale="90000"/>
          </a:bodyPr>
          <a:lstStyle/>
          <a:p>
            <a:pPr marL="0" marR="0" lvl="0" indent="0" algn="ctr" rtl="0">
              <a:lnSpc>
                <a:spcPct val="90000"/>
              </a:lnSpc>
              <a:spcBef>
                <a:spcPts val="0"/>
              </a:spcBef>
              <a:spcAft>
                <a:spcPts val="0"/>
              </a:spcAft>
              <a:buClr>
                <a:srgbClr val="A32035"/>
              </a:buClr>
              <a:buSzPct val="41666"/>
              <a:buFont typeface="Calibri"/>
              <a:buNone/>
            </a:pPr>
            <a:r>
              <a:rPr lang="en-US" sz="4900" b="1" dirty="0">
                <a:solidFill>
                  <a:srgbClr val="A32035"/>
                </a:solidFill>
              </a:rPr>
              <a:t>The Power of Partnerships: </a:t>
            </a:r>
            <a:endParaRPr sz="4900" b="1" dirty="0">
              <a:solidFill>
                <a:srgbClr val="A32035"/>
              </a:solidFill>
            </a:endParaRPr>
          </a:p>
          <a:p>
            <a:pPr marL="0" marR="0" lvl="0" indent="0" algn="ctr" rtl="0">
              <a:lnSpc>
                <a:spcPct val="90000"/>
              </a:lnSpc>
              <a:spcBef>
                <a:spcPts val="0"/>
              </a:spcBef>
              <a:spcAft>
                <a:spcPts val="0"/>
              </a:spcAft>
              <a:buClr>
                <a:srgbClr val="A32035"/>
              </a:buClr>
              <a:buSzPct val="52631"/>
              <a:buFont typeface="Calibri"/>
              <a:buNone/>
            </a:pPr>
            <a:r>
              <a:rPr lang="en-US" sz="3800" i="1" dirty="0">
                <a:solidFill>
                  <a:srgbClr val="A32035"/>
                </a:solidFill>
              </a:rPr>
              <a:t>What CFR Can Learn from Existing </a:t>
            </a:r>
            <a:endParaRPr sz="3800" i="1" dirty="0">
              <a:solidFill>
                <a:srgbClr val="A32035"/>
              </a:solidFill>
            </a:endParaRPr>
          </a:p>
          <a:p>
            <a:pPr marL="0" marR="0" lvl="0" indent="0" algn="ctr" rtl="0">
              <a:lnSpc>
                <a:spcPct val="90000"/>
              </a:lnSpc>
              <a:spcBef>
                <a:spcPts val="0"/>
              </a:spcBef>
              <a:spcAft>
                <a:spcPts val="0"/>
              </a:spcAft>
              <a:buClr>
                <a:srgbClr val="A32035"/>
              </a:buClr>
              <a:buSzPct val="52631"/>
              <a:buFont typeface="Calibri"/>
              <a:buNone/>
            </a:pPr>
            <a:r>
              <a:rPr lang="en-US" sz="3800" i="1" dirty="0">
                <a:solidFill>
                  <a:srgbClr val="A32035"/>
                </a:solidFill>
              </a:rPr>
              <a:t>AJCU Multi-University Resource-Sharing Collaborations</a:t>
            </a:r>
            <a:endParaRPr sz="3800" i="1" u="none" strike="noStrike" cap="none" dirty="0">
              <a:solidFill>
                <a:srgbClr val="A32035"/>
              </a:solidFill>
            </a:endParaRPr>
          </a:p>
        </p:txBody>
      </p:sp>
      <p:sp>
        <p:nvSpPr>
          <p:cNvPr id="89" name="Google Shape;89;p1"/>
          <p:cNvSpPr txBox="1">
            <a:spLocks noGrp="1"/>
          </p:cNvSpPr>
          <p:nvPr>
            <p:ph type="subTitle" idx="4294967295"/>
          </p:nvPr>
        </p:nvSpPr>
        <p:spPr>
          <a:xfrm>
            <a:off x="393150" y="5347793"/>
            <a:ext cx="11405700" cy="861621"/>
          </a:xfrm>
          <a:prstGeom prst="rect">
            <a:avLst/>
          </a:prstGeom>
          <a:noFill/>
          <a:ln>
            <a:noFill/>
          </a:ln>
        </p:spPr>
        <p:txBody>
          <a:bodyPr spcFirstLastPara="1" wrap="square" lIns="91425" tIns="45700" rIns="91425" bIns="45700" anchor="t" anchorCtr="0">
            <a:noAutofit/>
          </a:bodyPr>
          <a:lstStyle/>
          <a:p>
            <a:pPr marL="0" marR="0" lvl="0" indent="0" algn="ctr" rtl="0">
              <a:lnSpc>
                <a:spcPct val="70000"/>
              </a:lnSpc>
              <a:spcBef>
                <a:spcPts val="0"/>
              </a:spcBef>
              <a:spcAft>
                <a:spcPts val="0"/>
              </a:spcAft>
              <a:buClr>
                <a:schemeClr val="dk1"/>
              </a:buClr>
              <a:buSzPts val="1960"/>
              <a:buFont typeface="Arial"/>
              <a:buNone/>
            </a:pPr>
            <a:r>
              <a:rPr lang="en-US" sz="2000" b="1" i="1" dirty="0">
                <a:solidFill>
                  <a:srgbClr val="A32035"/>
                </a:solidFill>
              </a:rPr>
              <a:t>July 22, 2025</a:t>
            </a:r>
            <a:endParaRPr lang="en-US" sz="2000" i="1" dirty="0"/>
          </a:p>
          <a:p>
            <a:pPr marL="0" lvl="0" indent="0" algn="l" rtl="0">
              <a:lnSpc>
                <a:spcPct val="115000"/>
              </a:lnSpc>
              <a:spcBef>
                <a:spcPts val="1200"/>
              </a:spcBef>
              <a:spcAft>
                <a:spcPts val="1200"/>
              </a:spcAft>
              <a:buClr>
                <a:schemeClr val="dk1"/>
              </a:buClr>
              <a:buSzPts val="1100"/>
              <a:buFont typeface="Arial"/>
              <a:buNone/>
            </a:pPr>
            <a:r>
              <a:rPr lang="en-US" sz="1200" i="1" dirty="0">
                <a:latin typeface="Arial"/>
                <a:ea typeface="Arial"/>
                <a:cs typeface="Arial"/>
                <a:sym typeface="Arial"/>
              </a:rPr>
              <a:t>This material is based upon work supported by the National Science Foundation under Award Nos. 2415723, 2415724, and 2415725. Any opinions, findings and conclusions or recommendations expressed in this material are those of the author(s) and do not necessarily reflect the views of the National Science Foundation.</a:t>
            </a:r>
            <a:endParaRPr sz="1200" i="1" dirty="0"/>
          </a:p>
        </p:txBody>
      </p:sp>
      <p:pic>
        <p:nvPicPr>
          <p:cNvPr id="4" name="Google Shape;104;p2" descr="A close-up of a logo&#10;&#10;AI-generated content may be incorrect.">
            <a:extLst>
              <a:ext uri="{FF2B5EF4-FFF2-40B4-BE49-F238E27FC236}">
                <a16:creationId xmlns:a16="http://schemas.microsoft.com/office/drawing/2014/main" id="{B72B0CEF-5723-16E0-54A7-913DA767466A}"/>
              </a:ext>
            </a:extLst>
          </p:cNvPr>
          <p:cNvPicPr preferRelativeResize="0"/>
          <p:nvPr/>
        </p:nvPicPr>
        <p:blipFill rotWithShape="1">
          <a:blip r:embed="rId3">
            <a:alphaModFix/>
          </a:blip>
          <a:srcRect/>
          <a:stretch/>
        </p:blipFill>
        <p:spPr>
          <a:xfrm>
            <a:off x="1807535" y="2865649"/>
            <a:ext cx="8791840" cy="2333672"/>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50"/>
        <p:cNvGrpSpPr/>
        <p:nvPr/>
      </p:nvGrpSpPr>
      <p:grpSpPr>
        <a:xfrm>
          <a:off x="0" y="0"/>
          <a:ext cx="0" cy="0"/>
          <a:chOff x="0" y="0"/>
          <a:chExt cx="0" cy="0"/>
        </a:xfrm>
      </p:grpSpPr>
      <p:pic>
        <p:nvPicPr>
          <p:cNvPr id="3" name="Picture 2">
            <a:extLst>
              <a:ext uri="{FF2B5EF4-FFF2-40B4-BE49-F238E27FC236}">
                <a16:creationId xmlns:a16="http://schemas.microsoft.com/office/drawing/2014/main" id="{A9D1CE19-185C-24F0-8EC9-58537E7FA321}"/>
              </a:ext>
            </a:extLst>
          </p:cNvPr>
          <p:cNvPicPr>
            <a:picLocks noGrp="1" noRot="1" noMove="1" noResize="1" noEditPoints="1" noAdjustHandles="1" noChangeArrowheads="1" noChangeShapeType="1" noCrop="1"/>
          </p:cNvPicPr>
          <p:nvPr/>
        </p:nvPicPr>
        <p:blipFill>
          <a:blip r:embed="rId3">
            <a:extLst>
              <a:ext uri="{28A0092B-C50C-407E-A947-70E740481C1C}">
                <a14:useLocalDpi xmlns:a14="http://schemas.microsoft.com/office/drawing/2010/main" val="0"/>
              </a:ext>
            </a:extLst>
          </a:blip>
          <a:srcRect/>
          <a:stretch>
            <a:fillRect/>
          </a:stretch>
        </p:blipFill>
        <p:spPr bwMode="auto">
          <a:xfrm>
            <a:off x="5796471" y="-5766"/>
            <a:ext cx="2131843" cy="831789"/>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4">
            <a:extLst>
              <a:ext uri="{FF2B5EF4-FFF2-40B4-BE49-F238E27FC236}">
                <a16:creationId xmlns:a16="http://schemas.microsoft.com/office/drawing/2014/main" id="{124F572A-6E0F-DAE5-31F8-9E901E51C324}"/>
              </a:ext>
            </a:extLst>
          </p:cNvPr>
          <p:cNvPicPr>
            <a:picLocks noGrp="1" noRot="1" noMove="1" noResize="1" noEditPoints="1" noAdjustHandles="1" noChangeArrowheads="1" noChangeShapeType="1" noCrop="1"/>
          </p:cNvPicPr>
          <p:nvPr/>
        </p:nvPicPr>
        <p:blipFill>
          <a:blip r:embed="rId4">
            <a:extLst>
              <a:ext uri="{28A0092B-C50C-407E-A947-70E740481C1C}">
                <a14:useLocalDpi xmlns:a14="http://schemas.microsoft.com/office/drawing/2010/main" val="0"/>
              </a:ext>
            </a:extLst>
          </a:blip>
          <a:srcRect/>
          <a:stretch>
            <a:fillRect/>
          </a:stretch>
        </p:blipFill>
        <p:spPr bwMode="auto">
          <a:xfrm>
            <a:off x="7835950" y="0"/>
            <a:ext cx="2131843" cy="820259"/>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6">
            <a:extLst>
              <a:ext uri="{FF2B5EF4-FFF2-40B4-BE49-F238E27FC236}">
                <a16:creationId xmlns:a16="http://schemas.microsoft.com/office/drawing/2014/main" id="{DFBA08B8-0B0C-24AF-989E-EEB38EEDFADC}"/>
              </a:ext>
            </a:extLst>
          </p:cNvPr>
          <p:cNvPicPr>
            <a:picLocks noGrp="1" noRot="1" noMove="1" noResize="1" noEditPoints="1" noAdjustHandles="1" noChangeArrowheads="1" noChangeShapeType="1" noCrop="1"/>
          </p:cNvPicPr>
          <p:nvPr/>
        </p:nvPicPr>
        <p:blipFill>
          <a:blip r:embed="rId5">
            <a:extLst>
              <a:ext uri="{28A0092B-C50C-407E-A947-70E740481C1C}">
                <a14:useLocalDpi xmlns:a14="http://schemas.microsoft.com/office/drawing/2010/main" val="0"/>
              </a:ext>
            </a:extLst>
          </a:blip>
          <a:srcRect/>
          <a:stretch>
            <a:fillRect/>
          </a:stretch>
        </p:blipFill>
        <p:spPr bwMode="auto">
          <a:xfrm>
            <a:off x="9967793" y="118942"/>
            <a:ext cx="2131843" cy="582371"/>
          </a:xfrm>
          <a:prstGeom prst="rect">
            <a:avLst/>
          </a:prstGeom>
          <a:noFill/>
          <a:extLst>
            <a:ext uri="{909E8E84-426E-40DD-AFC4-6F175D3DCCD1}">
              <a14:hiddenFill xmlns:a14="http://schemas.microsoft.com/office/drawing/2010/main">
                <a:solidFill>
                  <a:srgbClr val="FFFFFF"/>
                </a:solidFill>
              </a14:hiddenFill>
            </a:ext>
          </a:extLst>
        </p:spPr>
      </p:pic>
      <p:sp>
        <p:nvSpPr>
          <p:cNvPr id="151" name="Google Shape;151;p9"/>
          <p:cNvSpPr txBox="1">
            <a:spLocks noGrp="1"/>
          </p:cNvSpPr>
          <p:nvPr>
            <p:ph type="title"/>
          </p:nvPr>
        </p:nvSpPr>
        <p:spPr>
          <a:xfrm>
            <a:off x="838200" y="619008"/>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400"/>
              <a:buFont typeface="Calibri"/>
              <a:buNone/>
            </a:pPr>
            <a:r>
              <a:rPr lang="en-US" b="1" dirty="0">
                <a:solidFill>
                  <a:srgbClr val="A32035"/>
                </a:solidFill>
              </a:rPr>
              <a:t>Lessons Learned in Year One</a:t>
            </a:r>
            <a:endParaRPr dirty="0">
              <a:solidFill>
                <a:srgbClr val="A32035"/>
              </a:solidFill>
            </a:endParaRPr>
          </a:p>
        </p:txBody>
      </p:sp>
      <p:sp>
        <p:nvSpPr>
          <p:cNvPr id="152" name="Google Shape;152;p9"/>
          <p:cNvSpPr txBox="1">
            <a:spLocks noGrp="1"/>
          </p:cNvSpPr>
          <p:nvPr>
            <p:ph type="body" idx="1"/>
          </p:nvPr>
        </p:nvSpPr>
        <p:spPr>
          <a:xfrm>
            <a:off x="838200" y="1701800"/>
            <a:ext cx="11023600" cy="4461933"/>
          </a:xfrm>
          <a:prstGeom prst="rect">
            <a:avLst/>
          </a:prstGeom>
          <a:noFill/>
          <a:ln>
            <a:noFill/>
          </a:ln>
        </p:spPr>
        <p:txBody>
          <a:bodyPr spcFirstLastPara="1" wrap="square" lIns="91425" tIns="45700" rIns="91425" bIns="45700" anchor="t" anchorCtr="0">
            <a:normAutofit fontScale="92500" lnSpcReduction="20000"/>
          </a:bodyPr>
          <a:lstStyle/>
          <a:p>
            <a:pPr marL="584200" indent="-571500">
              <a:spcBef>
                <a:spcPts val="0"/>
              </a:spcBef>
              <a:buSzPct val="100000"/>
            </a:pPr>
            <a:r>
              <a:rPr lang="en-US" sz="3900" dirty="0"/>
              <a:t>Early stakeholder engagement is critical</a:t>
            </a:r>
          </a:p>
          <a:p>
            <a:pPr marL="12700" indent="0">
              <a:spcBef>
                <a:spcPts val="0"/>
              </a:spcBef>
              <a:buSzPct val="100000"/>
              <a:buNone/>
            </a:pPr>
            <a:endParaRPr sz="1600" dirty="0"/>
          </a:p>
          <a:p>
            <a:pPr marL="584200" indent="-571500">
              <a:buSzPct val="100000"/>
            </a:pPr>
            <a:r>
              <a:rPr lang="en-US" sz="3900" dirty="0"/>
              <a:t>Working Groups, Advisory B</a:t>
            </a:r>
            <a:r>
              <a:rPr lang="en-US" sz="3900" dirty="0">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4"/>
                  </a:ext>
                </a:extLst>
              </a:rPr>
              <a:t>oard</a:t>
            </a:r>
            <a:r>
              <a:rPr lang="en-US" sz="3900" dirty="0"/>
              <a:t>, and Committees must have clear roles and timelines</a:t>
            </a:r>
          </a:p>
          <a:p>
            <a:pPr marL="12700" indent="0">
              <a:buSzPct val="100000"/>
              <a:buNone/>
            </a:pPr>
            <a:endParaRPr sz="1800" dirty="0"/>
          </a:p>
          <a:p>
            <a:pPr marL="584200" indent="-571500">
              <a:buSzPct val="100000"/>
            </a:pPr>
            <a:r>
              <a:rPr lang="en-US" sz="3900" dirty="0"/>
              <a:t>External Evaluators brought in early for baseline data</a:t>
            </a:r>
          </a:p>
          <a:p>
            <a:pPr marL="584200" indent="-571500">
              <a:buSzPct val="100000"/>
            </a:pPr>
            <a:endParaRPr sz="1800" dirty="0"/>
          </a:p>
          <a:p>
            <a:pPr marL="584200" indent="-571500">
              <a:buSzPct val="100000"/>
            </a:pPr>
            <a:r>
              <a:rPr lang="en-US" sz="3900" dirty="0"/>
              <a:t>Resource sharing works best with defined governance</a:t>
            </a:r>
            <a:endParaRPr sz="3900" dirty="0"/>
          </a:p>
          <a:p>
            <a:pPr marL="584200" indent="-571500">
              <a:buSzPct val="100000"/>
            </a:pPr>
            <a:endParaRPr lang="en-US" sz="1800" dirty="0"/>
          </a:p>
          <a:p>
            <a:pPr marL="584200" indent="-571500">
              <a:buSzPct val="100000"/>
            </a:pPr>
            <a:r>
              <a:rPr lang="en-US" sz="3900" dirty="0"/>
              <a:t>Transparent data collection fosters institutional alignment</a:t>
            </a:r>
            <a:endParaRPr sz="3900" dirty="0"/>
          </a:p>
          <a:p>
            <a:pPr marL="228600" lvl="0" indent="-50800" algn="l" rtl="0">
              <a:lnSpc>
                <a:spcPct val="90000"/>
              </a:lnSpc>
              <a:spcBef>
                <a:spcPts val="1000"/>
              </a:spcBef>
              <a:spcAft>
                <a:spcPts val="0"/>
              </a:spcAft>
              <a:buClr>
                <a:schemeClr val="dk1"/>
              </a:buClr>
              <a:buSzPct val="100000"/>
              <a:buNone/>
            </a:pPr>
            <a:endParaRPr dirty="0"/>
          </a:p>
        </p:txBody>
      </p:sp>
      <p:pic>
        <p:nvPicPr>
          <p:cNvPr id="2" name="Picture 1">
            <a:extLst>
              <a:ext uri="{FF2B5EF4-FFF2-40B4-BE49-F238E27FC236}">
                <a16:creationId xmlns:a16="http://schemas.microsoft.com/office/drawing/2014/main" id="{93A5C3A1-BDA7-0E07-9B2B-8A4399CF36AD}"/>
              </a:ext>
            </a:extLst>
          </p:cNvPr>
          <p:cNvPicPr>
            <a:picLocks noChangeAspect="1"/>
          </p:cNvPicPr>
          <p:nvPr/>
        </p:nvPicPr>
        <p:blipFill>
          <a:blip r:embed="rId6"/>
          <a:stretch>
            <a:fillRect/>
          </a:stretch>
        </p:blipFill>
        <p:spPr>
          <a:xfrm>
            <a:off x="0" y="6430530"/>
            <a:ext cx="12192000" cy="413425"/>
          </a:xfrm>
          <a:prstGeom prst="rect">
            <a:avLst/>
          </a:prstGeom>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56"/>
        <p:cNvGrpSpPr/>
        <p:nvPr/>
      </p:nvGrpSpPr>
      <p:grpSpPr>
        <a:xfrm>
          <a:off x="0" y="0"/>
          <a:ext cx="0" cy="0"/>
          <a:chOff x="0" y="0"/>
          <a:chExt cx="0" cy="0"/>
        </a:xfrm>
      </p:grpSpPr>
      <p:sp>
        <p:nvSpPr>
          <p:cNvPr id="157" name="Google Shape;157;g36a064b62ad_0_10"/>
          <p:cNvSpPr txBox="1">
            <a:spLocks noGrp="1"/>
          </p:cNvSpPr>
          <p:nvPr>
            <p:ph type="title"/>
          </p:nvPr>
        </p:nvSpPr>
        <p:spPr>
          <a:xfrm>
            <a:off x="609600" y="671027"/>
            <a:ext cx="10972800" cy="1143300"/>
          </a:xfrm>
          <a:prstGeom prst="rect">
            <a:avLst/>
          </a:prstGeom>
          <a:noFill/>
          <a:ln>
            <a:noFill/>
          </a:ln>
        </p:spPr>
        <p:txBody>
          <a:bodyPr spcFirstLastPara="1" wrap="square" lIns="121900" tIns="60925" rIns="121900" bIns="60925" anchor="ctr" anchorCtr="0">
            <a:normAutofit/>
          </a:bodyPr>
          <a:lstStyle/>
          <a:p>
            <a:pPr marL="0" lvl="0" indent="0" algn="ctr" rtl="0">
              <a:lnSpc>
                <a:spcPct val="100000"/>
              </a:lnSpc>
              <a:spcBef>
                <a:spcPts val="0"/>
              </a:spcBef>
              <a:spcAft>
                <a:spcPts val="0"/>
              </a:spcAft>
              <a:buClr>
                <a:schemeClr val="dk1"/>
              </a:buClr>
              <a:buSzPct val="50000"/>
              <a:buNone/>
            </a:pPr>
            <a:r>
              <a:rPr lang="en-US" b="1" dirty="0">
                <a:solidFill>
                  <a:srgbClr val="A32035"/>
                </a:solidFill>
                <a:latin typeface="Calibri" panose="020F0502020204030204" pitchFamily="34" charset="0"/>
                <a:ea typeface="Arial"/>
                <a:cs typeface="Calibri" panose="020F0502020204030204" pitchFamily="34" charset="0"/>
                <a:sym typeface="Arial"/>
              </a:rPr>
              <a:t>Organizational Structure to Build Capacity</a:t>
            </a:r>
            <a:endParaRPr b="1" dirty="0">
              <a:solidFill>
                <a:srgbClr val="A32035"/>
              </a:solidFill>
              <a:latin typeface="Calibri" panose="020F0502020204030204" pitchFamily="34" charset="0"/>
              <a:cs typeface="Calibri" panose="020F0502020204030204" pitchFamily="34" charset="0"/>
            </a:endParaRPr>
          </a:p>
        </p:txBody>
      </p:sp>
      <p:sp>
        <p:nvSpPr>
          <p:cNvPr id="158" name="Google Shape;158;g36a064b62ad_0_10"/>
          <p:cNvSpPr txBox="1">
            <a:spLocks noGrp="1"/>
          </p:cNvSpPr>
          <p:nvPr>
            <p:ph type="sldNum" idx="12"/>
          </p:nvPr>
        </p:nvSpPr>
        <p:spPr>
          <a:xfrm>
            <a:off x="11480800" y="8475133"/>
            <a:ext cx="3657600" cy="486900"/>
          </a:xfrm>
          <a:prstGeom prst="rect">
            <a:avLst/>
          </a:prstGeom>
          <a:noFill/>
          <a:ln>
            <a:noFill/>
          </a:ln>
        </p:spPr>
        <p:txBody>
          <a:bodyPr spcFirstLastPara="1" wrap="square" lIns="121900" tIns="60925" rIns="121900" bIns="60925" anchor="t" anchorCtr="0">
            <a:noAutofit/>
          </a:bodyPr>
          <a:lstStyle/>
          <a:p>
            <a:pPr marL="0" lvl="0" indent="0" algn="r" rtl="0">
              <a:spcBef>
                <a:spcPts val="0"/>
              </a:spcBef>
              <a:spcAft>
                <a:spcPts val="0"/>
              </a:spcAft>
              <a:buClr>
                <a:srgbClr val="000000"/>
              </a:buClr>
              <a:buFont typeface="Arial"/>
              <a:buNone/>
            </a:pPr>
            <a:fld id="{00000000-1234-1234-1234-123412341234}" type="slidenum">
              <a:rPr lang="en-US"/>
              <a:t>11</a:t>
            </a:fld>
            <a:endParaRPr/>
          </a:p>
        </p:txBody>
      </p:sp>
      <p:pic>
        <p:nvPicPr>
          <p:cNvPr id="159" name="Google Shape;159;g36a064b62ad_0_10"/>
          <p:cNvPicPr preferRelativeResize="0">
            <a:picLocks noGrp="1"/>
          </p:cNvPicPr>
          <p:nvPr>
            <p:ph type="body" idx="1"/>
          </p:nvPr>
        </p:nvPicPr>
        <p:blipFill rotWithShape="1">
          <a:blip r:embed="rId3">
            <a:alphaModFix/>
          </a:blip>
          <a:srcRect l="6352" t="8450" r="6019" b="26643"/>
          <a:stretch/>
        </p:blipFill>
        <p:spPr>
          <a:xfrm>
            <a:off x="1239600" y="1814323"/>
            <a:ext cx="9712800" cy="4665600"/>
          </a:xfrm>
          <a:prstGeom prst="rect">
            <a:avLst/>
          </a:prstGeom>
          <a:noFill/>
          <a:ln>
            <a:noFill/>
          </a:ln>
        </p:spPr>
      </p:pic>
      <p:pic>
        <p:nvPicPr>
          <p:cNvPr id="2" name="Picture 1">
            <a:extLst>
              <a:ext uri="{FF2B5EF4-FFF2-40B4-BE49-F238E27FC236}">
                <a16:creationId xmlns:a16="http://schemas.microsoft.com/office/drawing/2014/main" id="{3F262446-BA8F-FABA-FFD7-9E62B68C4C12}"/>
              </a:ext>
            </a:extLst>
          </p:cNvPr>
          <p:cNvPicPr>
            <a:picLocks noChangeAspect="1"/>
          </p:cNvPicPr>
          <p:nvPr/>
        </p:nvPicPr>
        <p:blipFill>
          <a:blip r:embed="rId4"/>
          <a:stretch>
            <a:fillRect/>
          </a:stretch>
        </p:blipFill>
        <p:spPr>
          <a:xfrm>
            <a:off x="0" y="6430530"/>
            <a:ext cx="12192000" cy="413425"/>
          </a:xfrm>
          <a:prstGeom prst="rect">
            <a:avLst/>
          </a:prstGeom>
        </p:spPr>
      </p:pic>
      <p:pic>
        <p:nvPicPr>
          <p:cNvPr id="3" name="Picture 2">
            <a:extLst>
              <a:ext uri="{FF2B5EF4-FFF2-40B4-BE49-F238E27FC236}">
                <a16:creationId xmlns:a16="http://schemas.microsoft.com/office/drawing/2014/main" id="{CD7E0D1C-49E5-EC36-F02F-EB6768AA57A5}"/>
              </a:ext>
            </a:extLst>
          </p:cNvPr>
          <p:cNvPicPr/>
          <p:nvPr/>
        </p:nvPicPr>
        <p:blipFill>
          <a:blip r:embed="rId5">
            <a:extLst>
              <a:ext uri="{28A0092B-C50C-407E-A947-70E740481C1C}">
                <a14:useLocalDpi xmlns:a14="http://schemas.microsoft.com/office/drawing/2010/main" val="0"/>
              </a:ext>
            </a:extLst>
          </a:blip>
          <a:srcRect/>
          <a:stretch>
            <a:fillRect/>
          </a:stretch>
        </p:blipFill>
        <p:spPr bwMode="auto">
          <a:xfrm>
            <a:off x="5796471" y="-5766"/>
            <a:ext cx="2131843" cy="831789"/>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4">
            <a:extLst>
              <a:ext uri="{FF2B5EF4-FFF2-40B4-BE49-F238E27FC236}">
                <a16:creationId xmlns:a16="http://schemas.microsoft.com/office/drawing/2014/main" id="{B02ABD5A-DDFB-B1B3-6BB7-9D8C93897F17}"/>
              </a:ext>
            </a:extLst>
          </p:cNvPr>
          <p:cNvPicPr/>
          <p:nvPr/>
        </p:nvPicPr>
        <p:blipFill>
          <a:blip r:embed="rId6">
            <a:extLst>
              <a:ext uri="{28A0092B-C50C-407E-A947-70E740481C1C}">
                <a14:useLocalDpi xmlns:a14="http://schemas.microsoft.com/office/drawing/2010/main" val="0"/>
              </a:ext>
            </a:extLst>
          </a:blip>
          <a:srcRect/>
          <a:stretch>
            <a:fillRect/>
          </a:stretch>
        </p:blipFill>
        <p:spPr bwMode="auto">
          <a:xfrm>
            <a:off x="7835950" y="0"/>
            <a:ext cx="2131843" cy="820259"/>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6">
            <a:extLst>
              <a:ext uri="{FF2B5EF4-FFF2-40B4-BE49-F238E27FC236}">
                <a16:creationId xmlns:a16="http://schemas.microsoft.com/office/drawing/2014/main" id="{0BE01672-3A33-322C-0563-0888F850BD77}"/>
              </a:ext>
            </a:extLst>
          </p:cNvPr>
          <p:cNvPicPr/>
          <p:nvPr/>
        </p:nvPicPr>
        <p:blipFill>
          <a:blip r:embed="rId7">
            <a:extLst>
              <a:ext uri="{28A0092B-C50C-407E-A947-70E740481C1C}">
                <a14:useLocalDpi xmlns:a14="http://schemas.microsoft.com/office/drawing/2010/main" val="0"/>
              </a:ext>
            </a:extLst>
          </a:blip>
          <a:srcRect/>
          <a:stretch>
            <a:fillRect/>
          </a:stretch>
        </p:blipFill>
        <p:spPr bwMode="auto">
          <a:xfrm>
            <a:off x="9967793" y="118942"/>
            <a:ext cx="2131843" cy="582371"/>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63"/>
        <p:cNvGrpSpPr/>
        <p:nvPr/>
      </p:nvGrpSpPr>
      <p:grpSpPr>
        <a:xfrm>
          <a:off x="0" y="0"/>
          <a:ext cx="0" cy="0"/>
          <a:chOff x="0" y="0"/>
          <a:chExt cx="0" cy="0"/>
        </a:xfrm>
      </p:grpSpPr>
      <p:pic>
        <p:nvPicPr>
          <p:cNvPr id="3" name="Picture 2">
            <a:extLst>
              <a:ext uri="{FF2B5EF4-FFF2-40B4-BE49-F238E27FC236}">
                <a16:creationId xmlns:a16="http://schemas.microsoft.com/office/drawing/2014/main" id="{931C29B2-A175-86BC-913C-519CBC1BB0AE}"/>
              </a:ext>
            </a:extLst>
          </p:cNvPr>
          <p:cNvPicPr>
            <a:picLocks noGrp="1" noRot="1" noMove="1" noResize="1" noEditPoints="1" noAdjustHandles="1" noChangeArrowheads="1" noChangeShapeType="1" noCrop="1"/>
          </p:cNvPicPr>
          <p:nvPr/>
        </p:nvPicPr>
        <p:blipFill>
          <a:blip r:embed="rId3">
            <a:extLst>
              <a:ext uri="{28A0092B-C50C-407E-A947-70E740481C1C}">
                <a14:useLocalDpi xmlns:a14="http://schemas.microsoft.com/office/drawing/2010/main" val="0"/>
              </a:ext>
            </a:extLst>
          </a:blip>
          <a:srcRect/>
          <a:stretch>
            <a:fillRect/>
          </a:stretch>
        </p:blipFill>
        <p:spPr bwMode="auto">
          <a:xfrm>
            <a:off x="5796471" y="-5766"/>
            <a:ext cx="2131843" cy="831789"/>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4">
            <a:extLst>
              <a:ext uri="{FF2B5EF4-FFF2-40B4-BE49-F238E27FC236}">
                <a16:creationId xmlns:a16="http://schemas.microsoft.com/office/drawing/2014/main" id="{8F14B9AE-725F-C398-493E-A399D2BF49C7}"/>
              </a:ext>
            </a:extLst>
          </p:cNvPr>
          <p:cNvPicPr>
            <a:picLocks noGrp="1" noRot="1" noMove="1" noResize="1" noEditPoints="1" noAdjustHandles="1" noChangeArrowheads="1" noChangeShapeType="1" noCrop="1"/>
          </p:cNvPicPr>
          <p:nvPr/>
        </p:nvPicPr>
        <p:blipFill>
          <a:blip r:embed="rId4">
            <a:extLst>
              <a:ext uri="{28A0092B-C50C-407E-A947-70E740481C1C}">
                <a14:useLocalDpi xmlns:a14="http://schemas.microsoft.com/office/drawing/2010/main" val="0"/>
              </a:ext>
            </a:extLst>
          </a:blip>
          <a:srcRect/>
          <a:stretch>
            <a:fillRect/>
          </a:stretch>
        </p:blipFill>
        <p:spPr bwMode="auto">
          <a:xfrm>
            <a:off x="7835950" y="0"/>
            <a:ext cx="2131843" cy="820259"/>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6">
            <a:extLst>
              <a:ext uri="{FF2B5EF4-FFF2-40B4-BE49-F238E27FC236}">
                <a16:creationId xmlns:a16="http://schemas.microsoft.com/office/drawing/2014/main" id="{F10259EE-B8E1-B3E8-90B0-20AF3F2E0D68}"/>
              </a:ext>
            </a:extLst>
          </p:cNvPr>
          <p:cNvPicPr>
            <a:picLocks noGrp="1" noRot="1" noMove="1" noResize="1" noEditPoints="1" noAdjustHandles="1" noChangeArrowheads="1" noChangeShapeType="1" noCrop="1"/>
          </p:cNvPicPr>
          <p:nvPr/>
        </p:nvPicPr>
        <p:blipFill>
          <a:blip r:embed="rId5">
            <a:extLst>
              <a:ext uri="{28A0092B-C50C-407E-A947-70E740481C1C}">
                <a14:useLocalDpi xmlns:a14="http://schemas.microsoft.com/office/drawing/2010/main" val="0"/>
              </a:ext>
            </a:extLst>
          </a:blip>
          <a:srcRect/>
          <a:stretch>
            <a:fillRect/>
          </a:stretch>
        </p:blipFill>
        <p:spPr bwMode="auto">
          <a:xfrm>
            <a:off x="9967793" y="118942"/>
            <a:ext cx="2131843" cy="582371"/>
          </a:xfrm>
          <a:prstGeom prst="rect">
            <a:avLst/>
          </a:prstGeom>
          <a:noFill/>
          <a:extLst>
            <a:ext uri="{909E8E84-426E-40DD-AFC4-6F175D3DCCD1}">
              <a14:hiddenFill xmlns:a14="http://schemas.microsoft.com/office/drawing/2010/main">
                <a:solidFill>
                  <a:srgbClr val="FFFFFF"/>
                </a:solidFill>
              </a14:hiddenFill>
            </a:ext>
          </a:extLst>
        </p:spPr>
      </p:pic>
      <p:sp>
        <p:nvSpPr>
          <p:cNvPr id="164" name="Google Shape;164;p10"/>
          <p:cNvSpPr txBox="1">
            <a:spLocks noGrp="1"/>
          </p:cNvSpPr>
          <p:nvPr>
            <p:ph type="title"/>
          </p:nvPr>
        </p:nvSpPr>
        <p:spPr>
          <a:xfrm>
            <a:off x="658569" y="648842"/>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400"/>
              <a:buFont typeface="Calibri"/>
              <a:buNone/>
            </a:pPr>
            <a:r>
              <a:rPr lang="en-US" b="1" dirty="0">
                <a:solidFill>
                  <a:srgbClr val="A32035"/>
                </a:solidFill>
              </a:rPr>
              <a:t>LMU Structure &amp; Benefits of the Tri-Alliance</a:t>
            </a:r>
            <a:endParaRPr dirty="0">
              <a:solidFill>
                <a:srgbClr val="A32035"/>
              </a:solidFill>
            </a:endParaRPr>
          </a:p>
        </p:txBody>
      </p:sp>
      <p:sp>
        <p:nvSpPr>
          <p:cNvPr id="165" name="Google Shape;165;p10"/>
          <p:cNvSpPr txBox="1">
            <a:spLocks noGrp="1"/>
          </p:cNvSpPr>
          <p:nvPr>
            <p:ph type="body" idx="1"/>
          </p:nvPr>
        </p:nvSpPr>
        <p:spPr>
          <a:xfrm>
            <a:off x="388737" y="1786465"/>
            <a:ext cx="11144694" cy="4777055"/>
          </a:xfrm>
          <a:prstGeom prst="rect">
            <a:avLst/>
          </a:prstGeom>
          <a:noFill/>
          <a:ln>
            <a:noFill/>
          </a:ln>
        </p:spPr>
        <p:txBody>
          <a:bodyPr spcFirstLastPara="1" wrap="square" lIns="91425" tIns="45700" rIns="91425" bIns="45700" anchor="t" anchorCtr="0">
            <a:noAutofit/>
          </a:bodyPr>
          <a:lstStyle/>
          <a:p>
            <a:pPr marL="457200" lvl="0" indent="-342900" algn="l" rtl="0">
              <a:lnSpc>
                <a:spcPct val="90000"/>
              </a:lnSpc>
              <a:spcBef>
                <a:spcPts val="0"/>
              </a:spcBef>
              <a:spcAft>
                <a:spcPts val="0"/>
              </a:spcAft>
              <a:buSzPts val="1800"/>
              <a:buChar char="•"/>
            </a:pPr>
            <a:r>
              <a:rPr lang="en-US" sz="2600" dirty="0"/>
              <a:t>Sponsored research infrastructure is in separate divisions: </a:t>
            </a:r>
          </a:p>
          <a:p>
            <a:pPr lvl="1">
              <a:spcBef>
                <a:spcPts val="0"/>
              </a:spcBef>
            </a:pPr>
            <a:r>
              <a:rPr lang="en-US" sz="2600" dirty="0"/>
              <a:t>Pre-Award in Academic Affairs</a:t>
            </a:r>
          </a:p>
          <a:p>
            <a:pPr lvl="1">
              <a:spcBef>
                <a:spcPts val="0"/>
              </a:spcBef>
            </a:pPr>
            <a:r>
              <a:rPr lang="en-US" sz="2600" dirty="0"/>
              <a:t>Post-Award in Finance</a:t>
            </a:r>
          </a:p>
          <a:p>
            <a:pPr lvl="1">
              <a:spcBef>
                <a:spcPts val="0"/>
              </a:spcBef>
            </a:pPr>
            <a:r>
              <a:rPr lang="en-US" sz="2600" dirty="0"/>
              <a:t>Corporate and Foundation Philanthropy (CFP) in University Advancement</a:t>
            </a:r>
          </a:p>
          <a:p>
            <a:pPr marL="114300" lvl="0" indent="0" algn="l" rtl="0">
              <a:lnSpc>
                <a:spcPct val="90000"/>
              </a:lnSpc>
              <a:spcBef>
                <a:spcPts val="0"/>
              </a:spcBef>
              <a:spcAft>
                <a:spcPts val="0"/>
              </a:spcAft>
              <a:buSzPts val="1800"/>
              <a:buNone/>
            </a:pPr>
            <a:endParaRPr sz="2600" dirty="0"/>
          </a:p>
          <a:p>
            <a:pPr marL="457200" lvl="0" indent="-342900" algn="l" rtl="0">
              <a:lnSpc>
                <a:spcPct val="90000"/>
              </a:lnSpc>
              <a:spcBef>
                <a:spcPts val="0"/>
              </a:spcBef>
              <a:spcAft>
                <a:spcPts val="0"/>
              </a:spcAft>
              <a:buSzPts val="1800"/>
              <a:buChar char="•"/>
            </a:pPr>
            <a:r>
              <a:rPr lang="en-US" sz="2600" dirty="0"/>
              <a:t>Together, these offices work collaboratively to support identification of funding opportunities, proposal development, budget development, and fiscal management of awards.</a:t>
            </a:r>
          </a:p>
          <a:p>
            <a:pPr marL="114300" lvl="0" indent="0" algn="l" rtl="0">
              <a:lnSpc>
                <a:spcPct val="90000"/>
              </a:lnSpc>
              <a:spcBef>
                <a:spcPts val="0"/>
              </a:spcBef>
              <a:spcAft>
                <a:spcPts val="0"/>
              </a:spcAft>
              <a:buSzPts val="1800"/>
              <a:buNone/>
            </a:pPr>
            <a:endParaRPr sz="2600" dirty="0"/>
          </a:p>
          <a:p>
            <a:pPr marL="457200" lvl="0" indent="-342900" algn="l" rtl="0">
              <a:lnSpc>
                <a:spcPct val="90000"/>
              </a:lnSpc>
              <a:spcBef>
                <a:spcPts val="0"/>
              </a:spcBef>
              <a:spcAft>
                <a:spcPts val="0"/>
              </a:spcAft>
              <a:buSzPts val="1800"/>
              <a:buChar char="•"/>
            </a:pPr>
            <a:r>
              <a:rPr lang="en-US" sz="2600" dirty="0"/>
              <a:t>Through the Tri-Alliance, we are piloting award advocacy support, joint training sessions of policies and processes for seamless faculty support, and ITS enhancements to ensure best practices in sponsored research activities throughout the university.</a:t>
            </a:r>
            <a:endParaRPr sz="2600" dirty="0"/>
          </a:p>
        </p:txBody>
      </p:sp>
      <p:pic>
        <p:nvPicPr>
          <p:cNvPr id="2" name="Picture 1">
            <a:extLst>
              <a:ext uri="{FF2B5EF4-FFF2-40B4-BE49-F238E27FC236}">
                <a16:creationId xmlns:a16="http://schemas.microsoft.com/office/drawing/2014/main" id="{D2C4C158-2B0F-184B-12D3-D37AE02849CF}"/>
              </a:ext>
            </a:extLst>
          </p:cNvPr>
          <p:cNvPicPr>
            <a:picLocks noChangeAspect="1"/>
          </p:cNvPicPr>
          <p:nvPr/>
        </p:nvPicPr>
        <p:blipFill>
          <a:blip r:embed="rId6"/>
          <a:stretch>
            <a:fillRect/>
          </a:stretch>
        </p:blipFill>
        <p:spPr>
          <a:xfrm>
            <a:off x="0" y="6444575"/>
            <a:ext cx="12192000" cy="413425"/>
          </a:xfrm>
          <a:prstGeom prst="rect">
            <a:avLst/>
          </a:prstGeom>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69"/>
        <p:cNvGrpSpPr/>
        <p:nvPr/>
      </p:nvGrpSpPr>
      <p:grpSpPr>
        <a:xfrm>
          <a:off x="0" y="0"/>
          <a:ext cx="0" cy="0"/>
          <a:chOff x="0" y="0"/>
          <a:chExt cx="0" cy="0"/>
        </a:xfrm>
      </p:grpSpPr>
      <p:pic>
        <p:nvPicPr>
          <p:cNvPr id="3" name="Picture 2">
            <a:extLst>
              <a:ext uri="{FF2B5EF4-FFF2-40B4-BE49-F238E27FC236}">
                <a16:creationId xmlns:a16="http://schemas.microsoft.com/office/drawing/2014/main" id="{A20C92BC-B43E-EEA1-D78B-2AD23F8BC1F8}"/>
              </a:ext>
            </a:extLst>
          </p:cNvPr>
          <p:cNvPicPr>
            <a:picLocks noGrp="1" noRot="1" noMove="1" noResize="1" noEditPoints="1" noAdjustHandles="1" noChangeArrowheads="1" noChangeShapeType="1" noCrop="1"/>
          </p:cNvPicPr>
          <p:nvPr/>
        </p:nvPicPr>
        <p:blipFill>
          <a:blip r:embed="rId3">
            <a:extLst>
              <a:ext uri="{28A0092B-C50C-407E-A947-70E740481C1C}">
                <a14:useLocalDpi xmlns:a14="http://schemas.microsoft.com/office/drawing/2010/main" val="0"/>
              </a:ext>
            </a:extLst>
          </a:blip>
          <a:srcRect/>
          <a:stretch>
            <a:fillRect/>
          </a:stretch>
        </p:blipFill>
        <p:spPr bwMode="auto">
          <a:xfrm>
            <a:off x="5796471" y="-5766"/>
            <a:ext cx="2131843" cy="831789"/>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4">
            <a:extLst>
              <a:ext uri="{FF2B5EF4-FFF2-40B4-BE49-F238E27FC236}">
                <a16:creationId xmlns:a16="http://schemas.microsoft.com/office/drawing/2014/main" id="{991BCF53-FC2F-93C6-4D0C-A853A51DD0E9}"/>
              </a:ext>
            </a:extLst>
          </p:cNvPr>
          <p:cNvPicPr>
            <a:picLocks noGrp="1" noRot="1" noMove="1" noResize="1" noEditPoints="1" noAdjustHandles="1" noChangeArrowheads="1" noChangeShapeType="1" noCrop="1"/>
          </p:cNvPicPr>
          <p:nvPr/>
        </p:nvPicPr>
        <p:blipFill>
          <a:blip r:embed="rId4">
            <a:extLst>
              <a:ext uri="{28A0092B-C50C-407E-A947-70E740481C1C}">
                <a14:useLocalDpi xmlns:a14="http://schemas.microsoft.com/office/drawing/2010/main" val="0"/>
              </a:ext>
            </a:extLst>
          </a:blip>
          <a:srcRect/>
          <a:stretch>
            <a:fillRect/>
          </a:stretch>
        </p:blipFill>
        <p:spPr bwMode="auto">
          <a:xfrm>
            <a:off x="7835950" y="0"/>
            <a:ext cx="2131843" cy="820259"/>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6">
            <a:extLst>
              <a:ext uri="{FF2B5EF4-FFF2-40B4-BE49-F238E27FC236}">
                <a16:creationId xmlns:a16="http://schemas.microsoft.com/office/drawing/2014/main" id="{A014BDCB-5F9D-13B9-7827-6A3C496C7597}"/>
              </a:ext>
            </a:extLst>
          </p:cNvPr>
          <p:cNvPicPr>
            <a:picLocks noGrp="1" noRot="1" noMove="1" noResize="1" noEditPoints="1" noAdjustHandles="1" noChangeArrowheads="1" noChangeShapeType="1" noCrop="1"/>
          </p:cNvPicPr>
          <p:nvPr/>
        </p:nvPicPr>
        <p:blipFill>
          <a:blip r:embed="rId5">
            <a:extLst>
              <a:ext uri="{28A0092B-C50C-407E-A947-70E740481C1C}">
                <a14:useLocalDpi xmlns:a14="http://schemas.microsoft.com/office/drawing/2010/main" val="0"/>
              </a:ext>
            </a:extLst>
          </a:blip>
          <a:srcRect/>
          <a:stretch>
            <a:fillRect/>
          </a:stretch>
        </p:blipFill>
        <p:spPr bwMode="auto">
          <a:xfrm>
            <a:off x="9967793" y="118942"/>
            <a:ext cx="2131843" cy="582371"/>
          </a:xfrm>
          <a:prstGeom prst="rect">
            <a:avLst/>
          </a:prstGeom>
          <a:noFill/>
          <a:extLst>
            <a:ext uri="{909E8E84-426E-40DD-AFC4-6F175D3DCCD1}">
              <a14:hiddenFill xmlns:a14="http://schemas.microsoft.com/office/drawing/2010/main">
                <a:solidFill>
                  <a:srgbClr val="FFFFFF"/>
                </a:solidFill>
              </a14:hiddenFill>
            </a:ext>
          </a:extLst>
        </p:spPr>
      </p:pic>
      <p:sp>
        <p:nvSpPr>
          <p:cNvPr id="170" name="Google Shape;170;p11"/>
          <p:cNvSpPr txBox="1">
            <a:spLocks noGrp="1"/>
          </p:cNvSpPr>
          <p:nvPr>
            <p:ph type="title"/>
          </p:nvPr>
        </p:nvSpPr>
        <p:spPr>
          <a:xfrm>
            <a:off x="668079" y="592692"/>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400"/>
              <a:buFont typeface="Calibri"/>
              <a:buNone/>
            </a:pPr>
            <a:r>
              <a:rPr lang="en-US" b="1" dirty="0">
                <a:solidFill>
                  <a:srgbClr val="A32035"/>
                </a:solidFill>
              </a:rPr>
              <a:t>SCU Structure &amp; Benefits of the Tri-Alliance</a:t>
            </a:r>
            <a:endParaRPr dirty="0">
              <a:solidFill>
                <a:srgbClr val="A32035"/>
              </a:solidFill>
            </a:endParaRPr>
          </a:p>
        </p:txBody>
      </p:sp>
      <p:sp>
        <p:nvSpPr>
          <p:cNvPr id="171" name="Google Shape;171;p11"/>
          <p:cNvSpPr txBox="1">
            <a:spLocks noGrp="1"/>
          </p:cNvSpPr>
          <p:nvPr>
            <p:ph type="body" idx="1"/>
          </p:nvPr>
        </p:nvSpPr>
        <p:spPr>
          <a:xfrm>
            <a:off x="668079" y="1690687"/>
            <a:ext cx="11049000" cy="4802187"/>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chemeClr val="dk1"/>
              </a:buClr>
              <a:buSzPts val="2800"/>
              <a:buNone/>
            </a:pPr>
            <a:r>
              <a:rPr lang="en-US" b="1" dirty="0"/>
              <a:t>SPO is a full grant life cycle sponsored projects office</a:t>
            </a:r>
            <a:endParaRPr b="1" dirty="0"/>
          </a:p>
          <a:p>
            <a:pPr marL="457200" lvl="0" indent="-342900" algn="l" rtl="0">
              <a:lnSpc>
                <a:spcPct val="90000"/>
              </a:lnSpc>
              <a:spcBef>
                <a:spcPts val="0"/>
              </a:spcBef>
              <a:spcAft>
                <a:spcPts val="0"/>
              </a:spcAft>
              <a:buSzPts val="1800"/>
              <a:buChar char="•"/>
            </a:pPr>
            <a:r>
              <a:rPr lang="en-US" dirty="0"/>
              <a:t>incorporates </a:t>
            </a:r>
            <a:r>
              <a:rPr lang="en-US" b="1" dirty="0"/>
              <a:t>pre-award</a:t>
            </a:r>
            <a:r>
              <a:rPr lang="en-US" dirty="0"/>
              <a:t> through </a:t>
            </a:r>
            <a:r>
              <a:rPr lang="en-US" b="1" dirty="0"/>
              <a:t>post-award</a:t>
            </a:r>
            <a:r>
              <a:rPr lang="en-US" dirty="0"/>
              <a:t> (including accounting)</a:t>
            </a:r>
            <a:endParaRPr dirty="0"/>
          </a:p>
          <a:p>
            <a:pPr marL="457200" lvl="0" indent="-342900" algn="l" rtl="0">
              <a:lnSpc>
                <a:spcPct val="90000"/>
              </a:lnSpc>
              <a:spcBef>
                <a:spcPts val="0"/>
              </a:spcBef>
              <a:spcAft>
                <a:spcPts val="0"/>
              </a:spcAft>
              <a:buSzPts val="1800"/>
              <a:buChar char="•"/>
            </a:pPr>
            <a:r>
              <a:rPr lang="en-US" dirty="0"/>
              <a:t>administers grants that are initiated in Institutional Giving (CFR)</a:t>
            </a:r>
            <a:endParaRPr dirty="0"/>
          </a:p>
          <a:p>
            <a:pPr marL="457200" lvl="0" indent="-342900" algn="l" rtl="0">
              <a:lnSpc>
                <a:spcPct val="90000"/>
              </a:lnSpc>
              <a:spcBef>
                <a:spcPts val="0"/>
              </a:spcBef>
              <a:spcAft>
                <a:spcPts val="0"/>
              </a:spcAft>
              <a:buSzPts val="1800"/>
              <a:buChar char="•"/>
            </a:pPr>
            <a:r>
              <a:rPr lang="en-US" dirty="0"/>
              <a:t>collaborates with Institutional Giving when gifts include research</a:t>
            </a:r>
            <a:endParaRPr dirty="0"/>
          </a:p>
          <a:p>
            <a:pPr marL="0" lvl="0" indent="0" algn="l" rtl="0">
              <a:lnSpc>
                <a:spcPct val="90000"/>
              </a:lnSpc>
              <a:spcBef>
                <a:spcPts val="0"/>
              </a:spcBef>
              <a:spcAft>
                <a:spcPts val="0"/>
              </a:spcAft>
              <a:buNone/>
            </a:pPr>
            <a:endParaRPr sz="1800" dirty="0"/>
          </a:p>
          <a:p>
            <a:pPr marL="0" lvl="0" indent="0" algn="l" rtl="0">
              <a:lnSpc>
                <a:spcPct val="90000"/>
              </a:lnSpc>
              <a:spcBef>
                <a:spcPts val="0"/>
              </a:spcBef>
              <a:spcAft>
                <a:spcPts val="0"/>
              </a:spcAft>
              <a:buNone/>
            </a:pPr>
            <a:r>
              <a:rPr lang="en-US" b="1" dirty="0"/>
              <a:t>Benefits of the Tri-Alliance</a:t>
            </a:r>
            <a:endParaRPr b="1" dirty="0"/>
          </a:p>
          <a:p>
            <a:pPr marL="0" lvl="0" indent="0" algn="l" rtl="0">
              <a:lnSpc>
                <a:spcPct val="90000"/>
              </a:lnSpc>
              <a:spcBef>
                <a:spcPts val="0"/>
              </a:spcBef>
              <a:spcAft>
                <a:spcPts val="0"/>
              </a:spcAft>
              <a:buNone/>
            </a:pPr>
            <a:r>
              <a:rPr lang="en-US" dirty="0"/>
              <a:t>Through the Tri-Alliance, we are creating new positions; enhancing our services to researchers; identifying and filling gaps in our infrastructure, policies, practices, and documentation.</a:t>
            </a:r>
            <a:endParaRPr dirty="0"/>
          </a:p>
          <a:p>
            <a:pPr marL="0" lvl="0" indent="0" algn="l" rtl="0">
              <a:lnSpc>
                <a:spcPct val="90000"/>
              </a:lnSpc>
              <a:spcBef>
                <a:spcPts val="0"/>
              </a:spcBef>
              <a:spcAft>
                <a:spcPts val="0"/>
              </a:spcAft>
              <a:buNone/>
            </a:pPr>
            <a:endParaRPr sz="1800" dirty="0"/>
          </a:p>
          <a:p>
            <a:pPr marL="0" lvl="0" indent="0" algn="l" rtl="0">
              <a:lnSpc>
                <a:spcPct val="90000"/>
              </a:lnSpc>
              <a:spcBef>
                <a:spcPts val="0"/>
              </a:spcBef>
              <a:spcAft>
                <a:spcPts val="0"/>
              </a:spcAft>
              <a:buNone/>
            </a:pPr>
            <a:r>
              <a:rPr lang="en-US" dirty="0"/>
              <a:t>All these improvements will increase our ability to serve our faculty and others better and raise the profile of Santa Clara University as a research institution.  </a:t>
            </a:r>
            <a:endParaRPr dirty="0"/>
          </a:p>
        </p:txBody>
      </p:sp>
      <p:pic>
        <p:nvPicPr>
          <p:cNvPr id="2" name="Picture 1">
            <a:extLst>
              <a:ext uri="{FF2B5EF4-FFF2-40B4-BE49-F238E27FC236}">
                <a16:creationId xmlns:a16="http://schemas.microsoft.com/office/drawing/2014/main" id="{FEEC4484-3761-5AEC-6A47-6087F91AC005}"/>
              </a:ext>
            </a:extLst>
          </p:cNvPr>
          <p:cNvPicPr>
            <a:picLocks noChangeAspect="1"/>
          </p:cNvPicPr>
          <p:nvPr/>
        </p:nvPicPr>
        <p:blipFill>
          <a:blip r:embed="rId6"/>
          <a:stretch>
            <a:fillRect/>
          </a:stretch>
        </p:blipFill>
        <p:spPr>
          <a:xfrm>
            <a:off x="0" y="6430530"/>
            <a:ext cx="12192000" cy="413425"/>
          </a:xfrm>
          <a:prstGeom prst="rect">
            <a:avLst/>
          </a:prstGeom>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75"/>
        <p:cNvGrpSpPr/>
        <p:nvPr/>
      </p:nvGrpSpPr>
      <p:grpSpPr>
        <a:xfrm>
          <a:off x="0" y="0"/>
          <a:ext cx="0" cy="0"/>
          <a:chOff x="0" y="0"/>
          <a:chExt cx="0" cy="0"/>
        </a:xfrm>
      </p:grpSpPr>
      <p:pic>
        <p:nvPicPr>
          <p:cNvPr id="3" name="Picture 2">
            <a:extLst>
              <a:ext uri="{FF2B5EF4-FFF2-40B4-BE49-F238E27FC236}">
                <a16:creationId xmlns:a16="http://schemas.microsoft.com/office/drawing/2014/main" id="{9EFAB2C0-0DE0-752C-1325-344853E267E7}"/>
              </a:ext>
            </a:extLst>
          </p:cNvPr>
          <p:cNvPicPr>
            <a:picLocks noGrp="1" noRot="1" noMove="1" noResize="1" noEditPoints="1" noAdjustHandles="1" noChangeArrowheads="1" noChangeShapeType="1" noCrop="1"/>
          </p:cNvPicPr>
          <p:nvPr/>
        </p:nvPicPr>
        <p:blipFill>
          <a:blip r:embed="rId3">
            <a:extLst>
              <a:ext uri="{28A0092B-C50C-407E-A947-70E740481C1C}">
                <a14:useLocalDpi xmlns:a14="http://schemas.microsoft.com/office/drawing/2010/main" val="0"/>
              </a:ext>
            </a:extLst>
          </a:blip>
          <a:srcRect/>
          <a:stretch>
            <a:fillRect/>
          </a:stretch>
        </p:blipFill>
        <p:spPr bwMode="auto">
          <a:xfrm>
            <a:off x="5796471" y="-5766"/>
            <a:ext cx="2131843" cy="831789"/>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4">
            <a:extLst>
              <a:ext uri="{FF2B5EF4-FFF2-40B4-BE49-F238E27FC236}">
                <a16:creationId xmlns:a16="http://schemas.microsoft.com/office/drawing/2014/main" id="{A58DEEAA-F366-7095-78F3-4CF0615692D7}"/>
              </a:ext>
            </a:extLst>
          </p:cNvPr>
          <p:cNvPicPr>
            <a:picLocks noGrp="1" noRot="1" noMove="1" noResize="1" noEditPoints="1" noAdjustHandles="1" noChangeArrowheads="1" noChangeShapeType="1" noCrop="1"/>
          </p:cNvPicPr>
          <p:nvPr/>
        </p:nvPicPr>
        <p:blipFill>
          <a:blip r:embed="rId4">
            <a:extLst>
              <a:ext uri="{28A0092B-C50C-407E-A947-70E740481C1C}">
                <a14:useLocalDpi xmlns:a14="http://schemas.microsoft.com/office/drawing/2010/main" val="0"/>
              </a:ext>
            </a:extLst>
          </a:blip>
          <a:srcRect/>
          <a:stretch>
            <a:fillRect/>
          </a:stretch>
        </p:blipFill>
        <p:spPr bwMode="auto">
          <a:xfrm>
            <a:off x="7835950" y="0"/>
            <a:ext cx="2131843" cy="820259"/>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6">
            <a:extLst>
              <a:ext uri="{FF2B5EF4-FFF2-40B4-BE49-F238E27FC236}">
                <a16:creationId xmlns:a16="http://schemas.microsoft.com/office/drawing/2014/main" id="{59B60C16-93F3-B46C-A5BB-47B54C6FD484}"/>
              </a:ext>
            </a:extLst>
          </p:cNvPr>
          <p:cNvPicPr>
            <a:picLocks noGrp="1" noRot="1" noMove="1" noResize="1" noEditPoints="1" noAdjustHandles="1" noChangeArrowheads="1" noChangeShapeType="1" noCrop="1"/>
          </p:cNvPicPr>
          <p:nvPr/>
        </p:nvPicPr>
        <p:blipFill>
          <a:blip r:embed="rId5">
            <a:extLst>
              <a:ext uri="{28A0092B-C50C-407E-A947-70E740481C1C}">
                <a14:useLocalDpi xmlns:a14="http://schemas.microsoft.com/office/drawing/2010/main" val="0"/>
              </a:ext>
            </a:extLst>
          </a:blip>
          <a:srcRect/>
          <a:stretch>
            <a:fillRect/>
          </a:stretch>
        </p:blipFill>
        <p:spPr bwMode="auto">
          <a:xfrm>
            <a:off x="9967793" y="118942"/>
            <a:ext cx="2131843" cy="582371"/>
          </a:xfrm>
          <a:prstGeom prst="rect">
            <a:avLst/>
          </a:prstGeom>
          <a:noFill/>
          <a:extLst>
            <a:ext uri="{909E8E84-426E-40DD-AFC4-6F175D3DCCD1}">
              <a14:hiddenFill xmlns:a14="http://schemas.microsoft.com/office/drawing/2010/main">
                <a:solidFill>
                  <a:srgbClr val="FFFFFF"/>
                </a:solidFill>
              </a14:hiddenFill>
            </a:ext>
          </a:extLst>
        </p:spPr>
      </p:pic>
      <p:sp>
        <p:nvSpPr>
          <p:cNvPr id="176" name="Google Shape;176;p12"/>
          <p:cNvSpPr txBox="1">
            <a:spLocks noGrp="1"/>
          </p:cNvSpPr>
          <p:nvPr>
            <p:ph type="title"/>
          </p:nvPr>
        </p:nvSpPr>
        <p:spPr>
          <a:xfrm>
            <a:off x="425302" y="512892"/>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400"/>
              <a:buFont typeface="Calibri"/>
              <a:buNone/>
            </a:pPr>
            <a:r>
              <a:rPr lang="en-US" b="1" dirty="0">
                <a:solidFill>
                  <a:srgbClr val="A32035"/>
                </a:solidFill>
              </a:rPr>
              <a:t>USF Structure &amp; Benefits of Tri-Alliance</a:t>
            </a:r>
            <a:endParaRPr dirty="0">
              <a:solidFill>
                <a:srgbClr val="A32035"/>
              </a:solidFill>
            </a:endParaRPr>
          </a:p>
        </p:txBody>
      </p:sp>
      <p:sp>
        <p:nvSpPr>
          <p:cNvPr id="178" name="Google Shape;178;p12"/>
          <p:cNvSpPr txBox="1">
            <a:spLocks noGrp="1"/>
          </p:cNvSpPr>
          <p:nvPr>
            <p:ph type="body" idx="2"/>
          </p:nvPr>
        </p:nvSpPr>
        <p:spPr>
          <a:xfrm>
            <a:off x="6257022" y="1657790"/>
            <a:ext cx="5289698" cy="4646037"/>
          </a:xfrm>
          <a:prstGeom prst="rect">
            <a:avLst/>
          </a:prstGeom>
          <a:noFill/>
          <a:ln w="50800" cap="flat" cmpd="sng">
            <a:solidFill>
              <a:schemeClr val="dk1"/>
            </a:solidFill>
            <a:prstDash val="solid"/>
            <a:round/>
            <a:headEnd type="none" w="sm" len="sm"/>
            <a:tailEnd type="none" w="sm" len="sm"/>
          </a:ln>
        </p:spPr>
        <p:txBody>
          <a:bodyPr spcFirstLastPara="1" wrap="square" lIns="91425" tIns="45700" rIns="91425" bIns="45700" anchor="t" anchorCtr="0">
            <a:normAutofit fontScale="40000" lnSpcReduction="20000"/>
          </a:bodyPr>
          <a:lstStyle/>
          <a:p>
            <a:pPr marL="0" lvl="0" indent="0" algn="l" rtl="0">
              <a:lnSpc>
                <a:spcPct val="90000"/>
              </a:lnSpc>
              <a:spcBef>
                <a:spcPts val="0"/>
              </a:spcBef>
              <a:spcAft>
                <a:spcPts val="0"/>
              </a:spcAft>
              <a:buClr>
                <a:schemeClr val="dk1"/>
              </a:buClr>
              <a:buSzPct val="100000"/>
              <a:buNone/>
            </a:pPr>
            <a:endParaRPr lang="en-US" sz="4500" b="1" dirty="0"/>
          </a:p>
          <a:p>
            <a:pPr marL="0" lvl="0" indent="0" algn="l" rtl="0">
              <a:lnSpc>
                <a:spcPct val="90000"/>
              </a:lnSpc>
              <a:spcBef>
                <a:spcPts val="0"/>
              </a:spcBef>
              <a:spcAft>
                <a:spcPts val="0"/>
              </a:spcAft>
              <a:buClr>
                <a:schemeClr val="dk1"/>
              </a:buClr>
              <a:buSzPct val="100000"/>
              <a:buNone/>
            </a:pPr>
            <a:r>
              <a:rPr lang="en-US" sz="6000" b="1" dirty="0"/>
              <a:t>Capacity Building:</a:t>
            </a:r>
            <a:endParaRPr sz="6000" dirty="0"/>
          </a:p>
          <a:p>
            <a:pPr marL="685800" lvl="1" indent="-205739" algn="l" rtl="0">
              <a:lnSpc>
                <a:spcPct val="90000"/>
              </a:lnSpc>
              <a:spcBef>
                <a:spcPts val="500"/>
              </a:spcBef>
              <a:spcAft>
                <a:spcPts val="0"/>
              </a:spcAft>
              <a:buClr>
                <a:schemeClr val="dk1"/>
              </a:buClr>
              <a:buSzPct val="100000"/>
              <a:buChar char="•"/>
            </a:pPr>
            <a:r>
              <a:rPr lang="en-US" sz="5100" dirty="0"/>
              <a:t>Enhances </a:t>
            </a:r>
            <a:r>
              <a:rPr lang="en-US" sz="5100" b="1" dirty="0"/>
              <a:t>post-award infrastructure</a:t>
            </a:r>
            <a:r>
              <a:rPr lang="en-US" sz="5100" dirty="0"/>
              <a:t>, reducing administrative barriers for funded faculty</a:t>
            </a:r>
            <a:endParaRPr sz="5100" dirty="0"/>
          </a:p>
          <a:p>
            <a:pPr marL="685800" lvl="1" indent="-205739" algn="l" rtl="0">
              <a:lnSpc>
                <a:spcPct val="90000"/>
              </a:lnSpc>
              <a:spcBef>
                <a:spcPts val="500"/>
              </a:spcBef>
              <a:spcAft>
                <a:spcPts val="0"/>
              </a:spcAft>
              <a:buClr>
                <a:schemeClr val="dk1"/>
              </a:buClr>
              <a:buSzPct val="100000"/>
              <a:buChar char="•"/>
            </a:pPr>
            <a:r>
              <a:rPr lang="en-US" sz="5100" dirty="0"/>
              <a:t>Provides </a:t>
            </a:r>
            <a:r>
              <a:rPr lang="en-US" sz="5100" b="1" dirty="0"/>
              <a:t>professional development</a:t>
            </a:r>
            <a:r>
              <a:rPr lang="en-US" sz="5100" dirty="0"/>
              <a:t> for research staff and administrators</a:t>
            </a:r>
            <a:endParaRPr sz="5100" dirty="0"/>
          </a:p>
          <a:p>
            <a:pPr marL="0" lvl="0" indent="0" algn="l" rtl="0">
              <a:lnSpc>
                <a:spcPct val="90000"/>
              </a:lnSpc>
              <a:spcBef>
                <a:spcPts val="1000"/>
              </a:spcBef>
              <a:spcAft>
                <a:spcPts val="0"/>
              </a:spcAft>
              <a:buClr>
                <a:schemeClr val="dk1"/>
              </a:buClr>
              <a:buSzPct val="100000"/>
              <a:buNone/>
            </a:pPr>
            <a:r>
              <a:rPr lang="en-US" sz="6000" b="1" dirty="0"/>
              <a:t>Collaborative Innovation:</a:t>
            </a:r>
            <a:endParaRPr sz="6000" dirty="0"/>
          </a:p>
          <a:p>
            <a:pPr marL="685800" lvl="1" indent="-205739" algn="l" rtl="0">
              <a:lnSpc>
                <a:spcPct val="90000"/>
              </a:lnSpc>
              <a:spcBef>
                <a:spcPts val="500"/>
              </a:spcBef>
              <a:spcAft>
                <a:spcPts val="0"/>
              </a:spcAft>
              <a:buClr>
                <a:schemeClr val="dk1"/>
              </a:buClr>
              <a:buSzPct val="100000"/>
              <a:buChar char="•"/>
            </a:pPr>
            <a:r>
              <a:rPr lang="en-US" sz="5100" dirty="0"/>
              <a:t>Accelerates implementation of </a:t>
            </a:r>
            <a:r>
              <a:rPr lang="en-US" sz="5100" b="1" dirty="0"/>
              <a:t>best-in-class practices</a:t>
            </a:r>
            <a:r>
              <a:rPr lang="en-US" sz="5100" dirty="0"/>
              <a:t> through peer review</a:t>
            </a:r>
            <a:endParaRPr sz="5100" dirty="0"/>
          </a:p>
          <a:p>
            <a:pPr marL="685800" lvl="1" indent="-205739" algn="l" rtl="0">
              <a:lnSpc>
                <a:spcPct val="90000"/>
              </a:lnSpc>
              <a:spcBef>
                <a:spcPts val="500"/>
              </a:spcBef>
              <a:spcAft>
                <a:spcPts val="0"/>
              </a:spcAft>
              <a:buClr>
                <a:schemeClr val="dk1"/>
              </a:buClr>
              <a:buSzPct val="100000"/>
              <a:buChar char="•"/>
            </a:pPr>
            <a:r>
              <a:rPr lang="en-US" sz="5100" dirty="0"/>
              <a:t>Pilots </a:t>
            </a:r>
            <a:r>
              <a:rPr lang="en-US" sz="5100" b="1" dirty="0"/>
              <a:t>shared administrative roles</a:t>
            </a:r>
            <a:r>
              <a:rPr lang="en-US" sz="5100" dirty="0"/>
              <a:t> to maximize expertise and efficiency</a:t>
            </a:r>
            <a:endParaRPr sz="5100" dirty="0"/>
          </a:p>
          <a:p>
            <a:pPr marL="0" lvl="0" indent="0" algn="l" rtl="0">
              <a:lnSpc>
                <a:spcPct val="90000"/>
              </a:lnSpc>
              <a:spcBef>
                <a:spcPts val="1000"/>
              </a:spcBef>
              <a:spcAft>
                <a:spcPts val="0"/>
              </a:spcAft>
              <a:buClr>
                <a:schemeClr val="dk1"/>
              </a:buClr>
              <a:buSzPct val="100000"/>
              <a:buNone/>
            </a:pPr>
            <a:r>
              <a:rPr lang="en-US" sz="6000" b="1" dirty="0"/>
              <a:t>Network Expansion:</a:t>
            </a:r>
            <a:endParaRPr sz="6000" dirty="0"/>
          </a:p>
          <a:p>
            <a:pPr marL="685800" lvl="1" indent="-205739" algn="l" rtl="0">
              <a:lnSpc>
                <a:spcPct val="90000"/>
              </a:lnSpc>
              <a:spcBef>
                <a:spcPts val="500"/>
              </a:spcBef>
              <a:spcAft>
                <a:spcPts val="0"/>
              </a:spcAft>
              <a:buClr>
                <a:schemeClr val="dk1"/>
              </a:buClr>
              <a:buSzPct val="100000"/>
              <a:buChar char="•"/>
            </a:pPr>
            <a:r>
              <a:rPr lang="en-US" sz="5100" dirty="0"/>
              <a:t>Opens pathways to </a:t>
            </a:r>
            <a:r>
              <a:rPr lang="en-US" sz="5100" b="1" dirty="0"/>
              <a:t>regional and national funder networks</a:t>
            </a:r>
            <a:endParaRPr sz="5100" dirty="0"/>
          </a:p>
          <a:p>
            <a:pPr marL="685800" lvl="1" indent="-205739" algn="l" rtl="0">
              <a:lnSpc>
                <a:spcPct val="90000"/>
              </a:lnSpc>
              <a:spcBef>
                <a:spcPts val="500"/>
              </a:spcBef>
              <a:spcAft>
                <a:spcPts val="0"/>
              </a:spcAft>
              <a:buClr>
                <a:schemeClr val="dk1"/>
              </a:buClr>
              <a:buSzPct val="100000"/>
              <a:buChar char="•"/>
            </a:pPr>
            <a:r>
              <a:rPr lang="en-US" sz="5100" dirty="0"/>
              <a:t>Creates opportunities for </a:t>
            </a:r>
            <a:r>
              <a:rPr lang="en-US" sz="5100" b="1" dirty="0"/>
              <a:t>joint proposals and interdisciplinary projects</a:t>
            </a:r>
            <a:endParaRPr sz="5100" dirty="0"/>
          </a:p>
          <a:p>
            <a:pPr marL="228600" lvl="0" indent="-77470" algn="l" rtl="0">
              <a:lnSpc>
                <a:spcPct val="90000"/>
              </a:lnSpc>
              <a:spcBef>
                <a:spcPts val="1000"/>
              </a:spcBef>
              <a:spcAft>
                <a:spcPts val="0"/>
              </a:spcAft>
              <a:buClr>
                <a:schemeClr val="dk1"/>
              </a:buClr>
              <a:buSzPct val="100000"/>
              <a:buNone/>
            </a:pPr>
            <a:endParaRPr dirty="0"/>
          </a:p>
        </p:txBody>
      </p:sp>
      <p:pic>
        <p:nvPicPr>
          <p:cNvPr id="2" name="Picture 1">
            <a:extLst>
              <a:ext uri="{FF2B5EF4-FFF2-40B4-BE49-F238E27FC236}">
                <a16:creationId xmlns:a16="http://schemas.microsoft.com/office/drawing/2014/main" id="{2C16822B-A524-44C9-6C13-F670DEA43F6F}"/>
              </a:ext>
            </a:extLst>
          </p:cNvPr>
          <p:cNvPicPr>
            <a:picLocks noChangeAspect="1"/>
          </p:cNvPicPr>
          <p:nvPr/>
        </p:nvPicPr>
        <p:blipFill>
          <a:blip r:embed="rId6"/>
          <a:stretch>
            <a:fillRect/>
          </a:stretch>
        </p:blipFill>
        <p:spPr>
          <a:xfrm>
            <a:off x="0" y="6430530"/>
            <a:ext cx="12192000" cy="413425"/>
          </a:xfrm>
          <a:prstGeom prst="rect">
            <a:avLst/>
          </a:prstGeom>
        </p:spPr>
      </p:pic>
      <p:graphicFrame>
        <p:nvGraphicFramePr>
          <p:cNvPr id="182" name="Google Shape;177;p12">
            <a:extLst>
              <a:ext uri="{FF2B5EF4-FFF2-40B4-BE49-F238E27FC236}">
                <a16:creationId xmlns:a16="http://schemas.microsoft.com/office/drawing/2014/main" id="{B00D4A3B-AE5A-DF20-28CC-63FB1D978AB5}"/>
              </a:ext>
            </a:extLst>
          </p:cNvPr>
          <p:cNvGraphicFramePr/>
          <p:nvPr/>
        </p:nvGraphicFramePr>
        <p:xfrm>
          <a:off x="425302" y="1758237"/>
          <a:ext cx="5670697" cy="4418888"/>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82"/>
        <p:cNvGrpSpPr/>
        <p:nvPr/>
      </p:nvGrpSpPr>
      <p:grpSpPr>
        <a:xfrm>
          <a:off x="0" y="0"/>
          <a:ext cx="0" cy="0"/>
          <a:chOff x="0" y="0"/>
          <a:chExt cx="0" cy="0"/>
        </a:xfrm>
      </p:grpSpPr>
      <p:pic>
        <p:nvPicPr>
          <p:cNvPr id="3" name="Picture 2">
            <a:extLst>
              <a:ext uri="{FF2B5EF4-FFF2-40B4-BE49-F238E27FC236}">
                <a16:creationId xmlns:a16="http://schemas.microsoft.com/office/drawing/2014/main" id="{CDD69854-E786-D843-C076-4399D315C43E}"/>
              </a:ext>
            </a:extLst>
          </p:cNvPr>
          <p:cNvPicPr>
            <a:picLocks noGrp="1" noRot="1" noMove="1" noResize="1" noEditPoints="1" noAdjustHandles="1" noChangeArrowheads="1" noChangeShapeType="1" noCrop="1"/>
          </p:cNvPicPr>
          <p:nvPr/>
        </p:nvPicPr>
        <p:blipFill>
          <a:blip r:embed="rId3">
            <a:extLst>
              <a:ext uri="{28A0092B-C50C-407E-A947-70E740481C1C}">
                <a14:useLocalDpi xmlns:a14="http://schemas.microsoft.com/office/drawing/2010/main" val="0"/>
              </a:ext>
            </a:extLst>
          </a:blip>
          <a:srcRect/>
          <a:stretch>
            <a:fillRect/>
          </a:stretch>
        </p:blipFill>
        <p:spPr bwMode="auto">
          <a:xfrm>
            <a:off x="5796471" y="-5766"/>
            <a:ext cx="2131843" cy="831789"/>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4">
            <a:extLst>
              <a:ext uri="{FF2B5EF4-FFF2-40B4-BE49-F238E27FC236}">
                <a16:creationId xmlns:a16="http://schemas.microsoft.com/office/drawing/2014/main" id="{2BEBF9FF-2A79-1AAA-E6A6-80987D260DF1}"/>
              </a:ext>
            </a:extLst>
          </p:cNvPr>
          <p:cNvPicPr>
            <a:picLocks noGrp="1" noRot="1" noMove="1" noResize="1" noEditPoints="1" noAdjustHandles="1" noChangeArrowheads="1" noChangeShapeType="1" noCrop="1"/>
          </p:cNvPicPr>
          <p:nvPr/>
        </p:nvPicPr>
        <p:blipFill>
          <a:blip r:embed="rId4">
            <a:extLst>
              <a:ext uri="{28A0092B-C50C-407E-A947-70E740481C1C}">
                <a14:useLocalDpi xmlns:a14="http://schemas.microsoft.com/office/drawing/2010/main" val="0"/>
              </a:ext>
            </a:extLst>
          </a:blip>
          <a:srcRect/>
          <a:stretch>
            <a:fillRect/>
          </a:stretch>
        </p:blipFill>
        <p:spPr bwMode="auto">
          <a:xfrm>
            <a:off x="7835950" y="0"/>
            <a:ext cx="2131843" cy="820259"/>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6">
            <a:extLst>
              <a:ext uri="{FF2B5EF4-FFF2-40B4-BE49-F238E27FC236}">
                <a16:creationId xmlns:a16="http://schemas.microsoft.com/office/drawing/2014/main" id="{9C46457B-FC08-0137-5F48-834767F915F7}"/>
              </a:ext>
            </a:extLst>
          </p:cNvPr>
          <p:cNvPicPr>
            <a:picLocks noGrp="1" noRot="1" noMove="1" noResize="1" noEditPoints="1" noAdjustHandles="1" noChangeArrowheads="1" noChangeShapeType="1" noCrop="1"/>
          </p:cNvPicPr>
          <p:nvPr/>
        </p:nvPicPr>
        <p:blipFill>
          <a:blip r:embed="rId5">
            <a:extLst>
              <a:ext uri="{28A0092B-C50C-407E-A947-70E740481C1C}">
                <a14:useLocalDpi xmlns:a14="http://schemas.microsoft.com/office/drawing/2010/main" val="0"/>
              </a:ext>
            </a:extLst>
          </a:blip>
          <a:srcRect/>
          <a:stretch>
            <a:fillRect/>
          </a:stretch>
        </p:blipFill>
        <p:spPr bwMode="auto">
          <a:xfrm>
            <a:off x="9967793" y="118942"/>
            <a:ext cx="2131843" cy="582371"/>
          </a:xfrm>
          <a:prstGeom prst="rect">
            <a:avLst/>
          </a:prstGeom>
          <a:noFill/>
          <a:extLst>
            <a:ext uri="{909E8E84-426E-40DD-AFC4-6F175D3DCCD1}">
              <a14:hiddenFill xmlns:a14="http://schemas.microsoft.com/office/drawing/2010/main">
                <a:solidFill>
                  <a:srgbClr val="FFFFFF"/>
                </a:solidFill>
              </a14:hiddenFill>
            </a:ext>
          </a:extLst>
        </p:spPr>
      </p:pic>
      <p:sp>
        <p:nvSpPr>
          <p:cNvPr id="183" name="Google Shape;183;p13"/>
          <p:cNvSpPr txBox="1">
            <a:spLocks noGrp="1"/>
          </p:cNvSpPr>
          <p:nvPr>
            <p:ph type="title"/>
          </p:nvPr>
        </p:nvSpPr>
        <p:spPr>
          <a:xfrm>
            <a:off x="838200" y="835631"/>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400"/>
              <a:buFont typeface="Calibri"/>
              <a:buNone/>
            </a:pPr>
            <a:r>
              <a:rPr lang="en-US" b="1" dirty="0">
                <a:solidFill>
                  <a:srgbClr val="A32035"/>
                </a:solidFill>
              </a:rPr>
              <a:t>Replicable Strategies for Other Institutions</a:t>
            </a:r>
            <a:endParaRPr dirty="0">
              <a:solidFill>
                <a:srgbClr val="A32035"/>
              </a:solidFill>
            </a:endParaRPr>
          </a:p>
        </p:txBody>
      </p:sp>
      <p:sp>
        <p:nvSpPr>
          <p:cNvPr id="184" name="Google Shape;184;p13"/>
          <p:cNvSpPr txBox="1">
            <a:spLocks noGrp="1"/>
          </p:cNvSpPr>
          <p:nvPr>
            <p:ph type="body" idx="1"/>
          </p:nvPr>
        </p:nvSpPr>
        <p:spPr>
          <a:xfrm>
            <a:off x="838200" y="2161194"/>
            <a:ext cx="10515600" cy="4351338"/>
          </a:xfrm>
          <a:prstGeom prst="rect">
            <a:avLst/>
          </a:prstGeom>
          <a:noFill/>
          <a:ln>
            <a:noFill/>
          </a:ln>
        </p:spPr>
        <p:txBody>
          <a:bodyPr spcFirstLastPara="1" wrap="square" lIns="91425" tIns="45700" rIns="91425" bIns="45700" anchor="t" anchorCtr="0">
            <a:normAutofit lnSpcReduction="10000"/>
          </a:bodyPr>
          <a:lstStyle/>
          <a:p>
            <a:pPr marL="228600" lvl="0" indent="-228600" algn="l" rtl="0">
              <a:lnSpc>
                <a:spcPct val="90000"/>
              </a:lnSpc>
              <a:spcBef>
                <a:spcPts val="0"/>
              </a:spcBef>
              <a:spcAft>
                <a:spcPts val="0"/>
              </a:spcAft>
              <a:buClr>
                <a:schemeClr val="dk1"/>
              </a:buClr>
              <a:buSzPts val="3200"/>
              <a:buChar char="•"/>
            </a:pPr>
            <a:r>
              <a:rPr lang="en-US" sz="3600" b="1" dirty="0"/>
              <a:t>Toolkit Development</a:t>
            </a:r>
            <a:r>
              <a:rPr lang="en-US" sz="3600" dirty="0"/>
              <a:t>: Documenting and packaging templates, policies, and workflows</a:t>
            </a:r>
            <a:endParaRPr sz="3600" dirty="0"/>
          </a:p>
          <a:p>
            <a:pPr marL="228600" lvl="0" indent="-228600" algn="l" rtl="0">
              <a:lnSpc>
                <a:spcPct val="90000"/>
              </a:lnSpc>
              <a:spcBef>
                <a:spcPts val="1000"/>
              </a:spcBef>
              <a:spcAft>
                <a:spcPts val="0"/>
              </a:spcAft>
              <a:buClr>
                <a:schemeClr val="dk1"/>
              </a:buClr>
              <a:buSzPts val="3200"/>
              <a:buChar char="•"/>
            </a:pPr>
            <a:r>
              <a:rPr lang="en-US" sz="3600" b="1" dirty="0"/>
              <a:t>Flexible Staffing Models</a:t>
            </a:r>
            <a:r>
              <a:rPr lang="en-US" sz="3600" dirty="0"/>
              <a:t>: Role innovations adaptable to campus size and mission</a:t>
            </a:r>
            <a:endParaRPr sz="3600" dirty="0"/>
          </a:p>
          <a:p>
            <a:pPr marL="228600" lvl="0" indent="-228600" algn="l" rtl="0">
              <a:lnSpc>
                <a:spcPct val="90000"/>
              </a:lnSpc>
              <a:spcBef>
                <a:spcPts val="1000"/>
              </a:spcBef>
              <a:spcAft>
                <a:spcPts val="0"/>
              </a:spcAft>
              <a:buClr>
                <a:schemeClr val="dk1"/>
              </a:buClr>
              <a:buSzPts val="3200"/>
              <a:buChar char="•"/>
            </a:pPr>
            <a:r>
              <a:rPr lang="en-US" sz="3600" b="1" dirty="0"/>
              <a:t>Inter-Institutional Peer Review</a:t>
            </a:r>
            <a:r>
              <a:rPr lang="en-US" sz="3600" dirty="0"/>
              <a:t>: Promotes continuous improvement</a:t>
            </a:r>
            <a:endParaRPr sz="3600" dirty="0"/>
          </a:p>
          <a:p>
            <a:pPr marL="228600" lvl="0" indent="-228600" algn="l" rtl="0">
              <a:lnSpc>
                <a:spcPct val="90000"/>
              </a:lnSpc>
              <a:spcBef>
                <a:spcPts val="1000"/>
              </a:spcBef>
              <a:spcAft>
                <a:spcPts val="0"/>
              </a:spcAft>
              <a:buClr>
                <a:schemeClr val="dk1"/>
              </a:buClr>
              <a:buSzPts val="3200"/>
              <a:buChar char="•"/>
            </a:pPr>
            <a:r>
              <a:rPr lang="en-US" sz="3600" b="1" dirty="0"/>
              <a:t>Cross-Functional Integration</a:t>
            </a:r>
            <a:r>
              <a:rPr lang="en-US" sz="3600" dirty="0"/>
              <a:t>: Leverages existing infrastructure for maximum impact</a:t>
            </a:r>
            <a:endParaRPr sz="3600" dirty="0"/>
          </a:p>
          <a:p>
            <a:pPr marL="228600" lvl="0" indent="-50800" algn="l" rtl="0">
              <a:lnSpc>
                <a:spcPct val="90000"/>
              </a:lnSpc>
              <a:spcBef>
                <a:spcPts val="1000"/>
              </a:spcBef>
              <a:spcAft>
                <a:spcPts val="0"/>
              </a:spcAft>
              <a:buClr>
                <a:schemeClr val="dk1"/>
              </a:buClr>
              <a:buSzPts val="2800"/>
              <a:buNone/>
            </a:pPr>
            <a:endParaRPr dirty="0"/>
          </a:p>
        </p:txBody>
      </p:sp>
      <p:pic>
        <p:nvPicPr>
          <p:cNvPr id="2" name="Picture 1">
            <a:extLst>
              <a:ext uri="{FF2B5EF4-FFF2-40B4-BE49-F238E27FC236}">
                <a16:creationId xmlns:a16="http://schemas.microsoft.com/office/drawing/2014/main" id="{52C0C253-E8E5-A8E8-23B0-D9C2A836E6CA}"/>
              </a:ext>
            </a:extLst>
          </p:cNvPr>
          <p:cNvPicPr>
            <a:picLocks noChangeAspect="1"/>
          </p:cNvPicPr>
          <p:nvPr/>
        </p:nvPicPr>
        <p:blipFill>
          <a:blip r:embed="rId6"/>
          <a:stretch>
            <a:fillRect/>
          </a:stretch>
        </p:blipFill>
        <p:spPr>
          <a:xfrm>
            <a:off x="0" y="6430530"/>
            <a:ext cx="12192000" cy="413425"/>
          </a:xfrm>
          <a:prstGeom prst="rect">
            <a:avLst/>
          </a:prstGeom>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88"/>
        <p:cNvGrpSpPr/>
        <p:nvPr/>
      </p:nvGrpSpPr>
      <p:grpSpPr>
        <a:xfrm>
          <a:off x="0" y="0"/>
          <a:ext cx="0" cy="0"/>
          <a:chOff x="0" y="0"/>
          <a:chExt cx="0" cy="0"/>
        </a:xfrm>
      </p:grpSpPr>
      <p:pic>
        <p:nvPicPr>
          <p:cNvPr id="3" name="Picture 2">
            <a:extLst>
              <a:ext uri="{FF2B5EF4-FFF2-40B4-BE49-F238E27FC236}">
                <a16:creationId xmlns:a16="http://schemas.microsoft.com/office/drawing/2014/main" id="{B800092E-6BDB-8103-9DB5-9FCEFFFB48B7}"/>
              </a:ext>
            </a:extLst>
          </p:cNvPr>
          <p:cNvPicPr>
            <a:picLocks noGrp="1" noRot="1" noMove="1" noResize="1" noEditPoints="1" noAdjustHandles="1" noChangeArrowheads="1" noChangeShapeType="1" noCrop="1"/>
          </p:cNvPicPr>
          <p:nvPr/>
        </p:nvPicPr>
        <p:blipFill>
          <a:blip r:embed="rId3">
            <a:extLst>
              <a:ext uri="{28A0092B-C50C-407E-A947-70E740481C1C}">
                <a14:useLocalDpi xmlns:a14="http://schemas.microsoft.com/office/drawing/2010/main" val="0"/>
              </a:ext>
            </a:extLst>
          </a:blip>
          <a:srcRect/>
          <a:stretch>
            <a:fillRect/>
          </a:stretch>
        </p:blipFill>
        <p:spPr bwMode="auto">
          <a:xfrm>
            <a:off x="5796471" y="-5766"/>
            <a:ext cx="2131843" cy="831789"/>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4">
            <a:extLst>
              <a:ext uri="{FF2B5EF4-FFF2-40B4-BE49-F238E27FC236}">
                <a16:creationId xmlns:a16="http://schemas.microsoft.com/office/drawing/2014/main" id="{12593417-5E74-5E7B-5433-C86D0F54B0E3}"/>
              </a:ext>
            </a:extLst>
          </p:cNvPr>
          <p:cNvPicPr>
            <a:picLocks noGrp="1" noRot="1" noMove="1" noResize="1" noEditPoints="1" noAdjustHandles="1" noChangeArrowheads="1" noChangeShapeType="1" noCrop="1"/>
          </p:cNvPicPr>
          <p:nvPr/>
        </p:nvPicPr>
        <p:blipFill>
          <a:blip r:embed="rId4">
            <a:extLst>
              <a:ext uri="{28A0092B-C50C-407E-A947-70E740481C1C}">
                <a14:useLocalDpi xmlns:a14="http://schemas.microsoft.com/office/drawing/2010/main" val="0"/>
              </a:ext>
            </a:extLst>
          </a:blip>
          <a:srcRect/>
          <a:stretch>
            <a:fillRect/>
          </a:stretch>
        </p:blipFill>
        <p:spPr bwMode="auto">
          <a:xfrm>
            <a:off x="7835950" y="0"/>
            <a:ext cx="2131843" cy="820259"/>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6">
            <a:extLst>
              <a:ext uri="{FF2B5EF4-FFF2-40B4-BE49-F238E27FC236}">
                <a16:creationId xmlns:a16="http://schemas.microsoft.com/office/drawing/2014/main" id="{45CCBC44-99CD-DBE7-7A00-EC32FD17D19A}"/>
              </a:ext>
            </a:extLst>
          </p:cNvPr>
          <p:cNvPicPr>
            <a:picLocks noGrp="1" noRot="1" noMove="1" noResize="1" noEditPoints="1" noAdjustHandles="1" noChangeArrowheads="1" noChangeShapeType="1" noCrop="1"/>
          </p:cNvPicPr>
          <p:nvPr/>
        </p:nvPicPr>
        <p:blipFill>
          <a:blip r:embed="rId5">
            <a:extLst>
              <a:ext uri="{28A0092B-C50C-407E-A947-70E740481C1C}">
                <a14:useLocalDpi xmlns:a14="http://schemas.microsoft.com/office/drawing/2010/main" val="0"/>
              </a:ext>
            </a:extLst>
          </a:blip>
          <a:srcRect/>
          <a:stretch>
            <a:fillRect/>
          </a:stretch>
        </p:blipFill>
        <p:spPr bwMode="auto">
          <a:xfrm>
            <a:off x="9967793" y="118942"/>
            <a:ext cx="2131843" cy="582371"/>
          </a:xfrm>
          <a:prstGeom prst="rect">
            <a:avLst/>
          </a:prstGeom>
          <a:noFill/>
          <a:extLst>
            <a:ext uri="{909E8E84-426E-40DD-AFC4-6F175D3DCCD1}">
              <a14:hiddenFill xmlns:a14="http://schemas.microsoft.com/office/drawing/2010/main">
                <a:solidFill>
                  <a:srgbClr val="FFFFFF"/>
                </a:solidFill>
              </a14:hiddenFill>
            </a:ext>
          </a:extLst>
        </p:spPr>
      </p:pic>
      <p:sp>
        <p:nvSpPr>
          <p:cNvPr id="189" name="Google Shape;189;p14"/>
          <p:cNvSpPr txBox="1">
            <a:spLocks noGrp="1"/>
          </p:cNvSpPr>
          <p:nvPr>
            <p:ph type="title"/>
          </p:nvPr>
        </p:nvSpPr>
        <p:spPr>
          <a:xfrm>
            <a:off x="714633" y="978625"/>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400"/>
              <a:buFont typeface="Calibri"/>
              <a:buNone/>
            </a:pPr>
            <a:r>
              <a:rPr lang="en-US" b="1" dirty="0">
                <a:solidFill>
                  <a:srgbClr val="A32035"/>
                </a:solidFill>
              </a:rPr>
              <a:t>Future Opportunities for Partnership</a:t>
            </a:r>
            <a:endParaRPr dirty="0">
              <a:solidFill>
                <a:srgbClr val="A32035"/>
              </a:solidFill>
            </a:endParaRPr>
          </a:p>
        </p:txBody>
      </p:sp>
      <p:sp>
        <p:nvSpPr>
          <p:cNvPr id="190" name="Google Shape;190;p14"/>
          <p:cNvSpPr txBox="1">
            <a:spLocks noGrp="1"/>
          </p:cNvSpPr>
          <p:nvPr>
            <p:ph type="body" idx="1"/>
          </p:nvPr>
        </p:nvSpPr>
        <p:spPr>
          <a:xfrm>
            <a:off x="653650" y="2304188"/>
            <a:ext cx="11308034" cy="4351338"/>
          </a:xfrm>
          <a:prstGeom prst="rect">
            <a:avLst/>
          </a:prstGeom>
          <a:noFill/>
          <a:ln>
            <a:noFill/>
          </a:ln>
        </p:spPr>
        <p:txBody>
          <a:bodyPr spcFirstLastPara="1" wrap="square" lIns="91425" tIns="45700" rIns="91425" bIns="45700" anchor="t" anchorCtr="0">
            <a:normAutofit/>
          </a:bodyPr>
          <a:lstStyle/>
          <a:p>
            <a:pPr marL="228600" lvl="0" indent="-228600" algn="l" rtl="0">
              <a:lnSpc>
                <a:spcPct val="90000"/>
              </a:lnSpc>
              <a:spcBef>
                <a:spcPts val="0"/>
              </a:spcBef>
              <a:spcAft>
                <a:spcPts val="0"/>
              </a:spcAft>
              <a:buClr>
                <a:schemeClr val="dk1"/>
              </a:buClr>
              <a:buSzPts val="3600"/>
              <a:buChar char="•"/>
            </a:pPr>
            <a:r>
              <a:rPr lang="en-US" sz="3600" dirty="0"/>
              <a:t>Scaling this model to other Jesuit and ERIs</a:t>
            </a:r>
            <a:endParaRPr sz="3600" dirty="0"/>
          </a:p>
          <a:p>
            <a:pPr marL="228600" lvl="0" indent="-228600" algn="l" rtl="0">
              <a:lnSpc>
                <a:spcPct val="90000"/>
              </a:lnSpc>
              <a:spcBef>
                <a:spcPts val="1000"/>
              </a:spcBef>
              <a:spcAft>
                <a:spcPts val="0"/>
              </a:spcAft>
              <a:buClr>
                <a:schemeClr val="dk1"/>
              </a:buClr>
              <a:buSzPts val="3600"/>
              <a:buChar char="•"/>
            </a:pPr>
            <a:r>
              <a:rPr lang="en-US" sz="3600" dirty="0">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5"/>
                  </a:ext>
                </a:extLst>
              </a:rPr>
              <a:t>Collaborating</a:t>
            </a:r>
            <a:r>
              <a:rPr lang="en-US" sz="3600" dirty="0"/>
              <a:t> with funders to:</a:t>
            </a:r>
            <a:endParaRPr sz="3600" dirty="0"/>
          </a:p>
          <a:p>
            <a:pPr marL="685800" lvl="1" indent="-228600" algn="l" rtl="0">
              <a:lnSpc>
                <a:spcPct val="90000"/>
              </a:lnSpc>
              <a:spcBef>
                <a:spcPts val="500"/>
              </a:spcBef>
              <a:spcAft>
                <a:spcPts val="0"/>
              </a:spcAft>
              <a:buClr>
                <a:schemeClr val="dk1"/>
              </a:buClr>
              <a:buSzPts val="3200"/>
              <a:buChar char="•"/>
            </a:pPr>
            <a:r>
              <a:rPr lang="en-US" sz="3600" dirty="0"/>
              <a:t>Expand training offerings</a:t>
            </a:r>
            <a:endParaRPr sz="3600" dirty="0"/>
          </a:p>
          <a:p>
            <a:pPr marL="685800" lvl="1" indent="-228600" algn="l" rtl="0">
              <a:lnSpc>
                <a:spcPct val="90000"/>
              </a:lnSpc>
              <a:spcBef>
                <a:spcPts val="500"/>
              </a:spcBef>
              <a:spcAft>
                <a:spcPts val="0"/>
              </a:spcAft>
              <a:buClr>
                <a:schemeClr val="dk1"/>
              </a:buClr>
              <a:buSzPts val="3200"/>
              <a:buChar char="•"/>
            </a:pPr>
            <a:r>
              <a:rPr lang="en-US" sz="3600" dirty="0"/>
              <a:t>Deepen engagement with AJCU Institutions</a:t>
            </a:r>
            <a:endParaRPr sz="3600" dirty="0"/>
          </a:p>
          <a:p>
            <a:pPr marL="685800" lvl="1" indent="-228600" algn="l" rtl="0">
              <a:lnSpc>
                <a:spcPct val="90000"/>
              </a:lnSpc>
              <a:spcBef>
                <a:spcPts val="500"/>
              </a:spcBef>
              <a:spcAft>
                <a:spcPts val="0"/>
              </a:spcAft>
              <a:buClr>
                <a:schemeClr val="dk1"/>
              </a:buClr>
              <a:buSzPts val="3200"/>
              <a:buChar char="•"/>
            </a:pPr>
            <a:r>
              <a:rPr lang="en-US" sz="3600" dirty="0"/>
              <a:t>Pilot industry-researcher partnership facilitation models</a:t>
            </a:r>
            <a:endParaRPr sz="3600" dirty="0"/>
          </a:p>
          <a:p>
            <a:pPr marL="228600" lvl="0" indent="-50800" algn="l" rtl="0">
              <a:lnSpc>
                <a:spcPct val="90000"/>
              </a:lnSpc>
              <a:spcBef>
                <a:spcPts val="1000"/>
              </a:spcBef>
              <a:spcAft>
                <a:spcPts val="0"/>
              </a:spcAft>
              <a:buClr>
                <a:schemeClr val="dk1"/>
              </a:buClr>
              <a:buSzPts val="2800"/>
              <a:buNone/>
            </a:pPr>
            <a:endParaRPr dirty="0"/>
          </a:p>
        </p:txBody>
      </p:sp>
      <p:pic>
        <p:nvPicPr>
          <p:cNvPr id="2" name="Picture 1">
            <a:extLst>
              <a:ext uri="{FF2B5EF4-FFF2-40B4-BE49-F238E27FC236}">
                <a16:creationId xmlns:a16="http://schemas.microsoft.com/office/drawing/2014/main" id="{015412B6-8C2D-625E-B24D-05EEFC278A54}"/>
              </a:ext>
            </a:extLst>
          </p:cNvPr>
          <p:cNvPicPr>
            <a:picLocks noChangeAspect="1"/>
          </p:cNvPicPr>
          <p:nvPr/>
        </p:nvPicPr>
        <p:blipFill>
          <a:blip r:embed="rId6"/>
          <a:stretch>
            <a:fillRect/>
          </a:stretch>
        </p:blipFill>
        <p:spPr>
          <a:xfrm>
            <a:off x="0" y="6430530"/>
            <a:ext cx="12192000" cy="413425"/>
          </a:xfrm>
          <a:prstGeom prst="rect">
            <a:avLst/>
          </a:prstGeom>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Shape 194"/>
        <p:cNvGrpSpPr/>
        <p:nvPr/>
      </p:nvGrpSpPr>
      <p:grpSpPr>
        <a:xfrm>
          <a:off x="0" y="0"/>
          <a:ext cx="0" cy="0"/>
          <a:chOff x="0" y="0"/>
          <a:chExt cx="0" cy="0"/>
        </a:xfrm>
      </p:grpSpPr>
      <p:sp useBgFill="1">
        <p:nvSpPr>
          <p:cNvPr id="201" name="Rectangle 200">
            <a:extLst>
              <a:ext uri="{FF2B5EF4-FFF2-40B4-BE49-F238E27FC236}">
                <a16:creationId xmlns:a16="http://schemas.microsoft.com/office/drawing/2014/main" id="{09588DA8-065E-4F6F-8EFD-43104AB2E0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203" name="Rectangle 202">
            <a:extLst>
              <a:ext uri="{FF2B5EF4-FFF2-40B4-BE49-F238E27FC236}">
                <a16:creationId xmlns:a16="http://schemas.microsoft.com/office/drawing/2014/main" id="{C4285719-470E-454C-AF62-8323075F1F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5" name="Rectangle 204">
            <a:extLst>
              <a:ext uri="{FF2B5EF4-FFF2-40B4-BE49-F238E27FC236}">
                <a16:creationId xmlns:a16="http://schemas.microsoft.com/office/drawing/2014/main" id="{CD9FE4EF-C4D8-49A0-B2FF-81D8DB7D8A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4" y="1410082"/>
            <a:ext cx="6858000" cy="4037836"/>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7" name="Rectangle 206">
            <a:extLst>
              <a:ext uri="{FF2B5EF4-FFF2-40B4-BE49-F238E27FC236}">
                <a16:creationId xmlns:a16="http://schemas.microsoft.com/office/drawing/2014/main" id="{4300840D-0A0B-4512-BACA-B439D5B9C5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5" y="1420219"/>
            <a:ext cx="6857999" cy="403783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9" name="Rectangle 208">
            <a:extLst>
              <a:ext uri="{FF2B5EF4-FFF2-40B4-BE49-F238E27FC236}">
                <a16:creationId xmlns:a16="http://schemas.microsoft.com/office/drawing/2014/main" id="{D2B78728-A580-49A7-84F9-6EF6F583AD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767923" y="3588085"/>
            <a:ext cx="2501979" cy="4037841"/>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1" name="Freeform: Shape 210">
            <a:extLst>
              <a:ext uri="{FF2B5EF4-FFF2-40B4-BE49-F238E27FC236}">
                <a16:creationId xmlns:a16="http://schemas.microsoft.com/office/drawing/2014/main" id="{38FAA1A1-D861-433F-88FA-1E9D6FD31D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635413">
            <a:off x="-501737" y="969718"/>
            <a:ext cx="3900357" cy="4178958"/>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18" name="Rectangle 217">
            <a:extLst>
              <a:ext uri="{FF2B5EF4-FFF2-40B4-BE49-F238E27FC236}">
                <a16:creationId xmlns:a16="http://schemas.microsoft.com/office/drawing/2014/main" id="{8D71EDA1-87BF-4D5D-AB79-F346FD1927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93" y="1399943"/>
            <a:ext cx="6858003" cy="4037835"/>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5" name="Google Shape;195;p15"/>
          <p:cNvSpPr txBox="1">
            <a:spLocks noGrp="1"/>
          </p:cNvSpPr>
          <p:nvPr>
            <p:ph type="title"/>
          </p:nvPr>
        </p:nvSpPr>
        <p:spPr>
          <a:xfrm>
            <a:off x="466722" y="586855"/>
            <a:ext cx="3201366" cy="3387497"/>
          </a:xfrm>
          <a:prstGeom prst="rect">
            <a:avLst/>
          </a:prstGeom>
        </p:spPr>
        <p:txBody>
          <a:bodyPr spcFirstLastPara="1" lIns="91425" tIns="45700" rIns="91425" bIns="45700" anchor="b" anchorCtr="0">
            <a:normAutofit/>
          </a:bodyPr>
          <a:lstStyle/>
          <a:p>
            <a:pPr marL="0" lvl="0" indent="0" algn="r" rtl="0">
              <a:spcBef>
                <a:spcPts val="0"/>
              </a:spcBef>
              <a:spcAft>
                <a:spcPts val="0"/>
              </a:spcAft>
              <a:buClr>
                <a:schemeClr val="dk1"/>
              </a:buClr>
              <a:buSzPts val="5400"/>
              <a:buFont typeface="Calibri"/>
              <a:buNone/>
            </a:pPr>
            <a:r>
              <a:rPr lang="en-US" sz="4000" b="1" dirty="0">
                <a:solidFill>
                  <a:srgbClr val="FFFFFF"/>
                </a:solidFill>
              </a:rPr>
              <a:t>Inspiration for Partnerships</a:t>
            </a:r>
            <a:endParaRPr lang="en-US" sz="4000" dirty="0">
              <a:solidFill>
                <a:srgbClr val="FFFFFF"/>
              </a:solidFill>
            </a:endParaRPr>
          </a:p>
        </p:txBody>
      </p:sp>
      <p:sp>
        <p:nvSpPr>
          <p:cNvPr id="196" name="Google Shape;196;p15"/>
          <p:cNvSpPr txBox="1">
            <a:spLocks noGrp="1"/>
          </p:cNvSpPr>
          <p:nvPr>
            <p:ph type="body" idx="1"/>
          </p:nvPr>
        </p:nvSpPr>
        <p:spPr>
          <a:xfrm>
            <a:off x="4134810" y="1278468"/>
            <a:ext cx="7828590" cy="4749800"/>
          </a:xfrm>
          <a:prstGeom prst="rect">
            <a:avLst/>
          </a:prstGeom>
        </p:spPr>
        <p:txBody>
          <a:bodyPr spcFirstLastPara="1" lIns="91425" tIns="45700" rIns="91425" bIns="45700" anchor="ctr" anchorCtr="0">
            <a:normAutofit/>
          </a:bodyPr>
          <a:lstStyle/>
          <a:p>
            <a:pPr marL="571500" indent="-571500">
              <a:spcBef>
                <a:spcPts val="0"/>
              </a:spcBef>
              <a:buSzPts val="4800"/>
            </a:pPr>
            <a:r>
              <a:rPr lang="en-US" sz="3600" dirty="0"/>
              <a:t>Adopt and adapt Tri-Alliance practices</a:t>
            </a:r>
          </a:p>
          <a:p>
            <a:pPr marL="571500" indent="-571500">
              <a:buSzPts val="4800"/>
            </a:pPr>
            <a:r>
              <a:rPr lang="en-US" sz="3600" dirty="0"/>
              <a:t>Engage in cross-campus networks</a:t>
            </a:r>
          </a:p>
          <a:p>
            <a:pPr marL="571500" indent="-571500">
              <a:buSzPts val="4800"/>
            </a:pPr>
            <a:r>
              <a:rPr lang="en-US" sz="3600" dirty="0"/>
              <a:t>Advocate for shared capacity-building grants</a:t>
            </a:r>
          </a:p>
          <a:p>
            <a:pPr marL="571500" indent="-571500">
              <a:buSzPts val="4800"/>
            </a:pPr>
            <a:r>
              <a:rPr lang="en-US" sz="3600" dirty="0"/>
              <a:t>Expand professional network to learn and grow</a:t>
            </a:r>
          </a:p>
          <a:p>
            <a:pPr marL="228600" lvl="0" indent="-50800" rtl="0">
              <a:spcBef>
                <a:spcPts val="1000"/>
              </a:spcBef>
              <a:spcAft>
                <a:spcPts val="0"/>
              </a:spcAft>
              <a:buClr>
                <a:schemeClr val="dk1"/>
              </a:buClr>
              <a:buSzPts val="2800"/>
              <a:buNone/>
            </a:pPr>
            <a:endParaRPr lang="en-US" sz="2000" dirty="0"/>
          </a:p>
        </p:txBody>
      </p:sp>
      <p:pic>
        <p:nvPicPr>
          <p:cNvPr id="2" name="Picture 1">
            <a:extLst>
              <a:ext uri="{FF2B5EF4-FFF2-40B4-BE49-F238E27FC236}">
                <a16:creationId xmlns:a16="http://schemas.microsoft.com/office/drawing/2014/main" id="{A9AB9F2B-15C7-5A95-5FB1-B2C7D32912BD}"/>
              </a:ext>
            </a:extLst>
          </p:cNvPr>
          <p:cNvPicPr>
            <a:picLocks noChangeAspect="1"/>
          </p:cNvPicPr>
          <p:nvPr/>
        </p:nvPicPr>
        <p:blipFill>
          <a:blip r:embed="rId3"/>
          <a:stretch>
            <a:fillRect/>
          </a:stretch>
        </p:blipFill>
        <p:spPr>
          <a:xfrm>
            <a:off x="0" y="6430530"/>
            <a:ext cx="12192000" cy="413425"/>
          </a:xfrm>
          <a:prstGeom prst="rect">
            <a:avLst/>
          </a:prstGeom>
        </p:spPr>
      </p:pic>
      <p:pic>
        <p:nvPicPr>
          <p:cNvPr id="6" name="Picture 5">
            <a:extLst>
              <a:ext uri="{FF2B5EF4-FFF2-40B4-BE49-F238E27FC236}">
                <a16:creationId xmlns:a16="http://schemas.microsoft.com/office/drawing/2014/main" id="{CC4FE89F-72A9-BAEC-AF4E-99BC6F2AE6A0}"/>
              </a:ext>
            </a:extLst>
          </p:cNvPr>
          <p:cNvPicPr/>
          <p:nvPr/>
        </p:nvPicPr>
        <p:blipFill>
          <a:blip r:embed="rId4">
            <a:extLst>
              <a:ext uri="{28A0092B-C50C-407E-A947-70E740481C1C}">
                <a14:useLocalDpi xmlns:a14="http://schemas.microsoft.com/office/drawing/2010/main" val="0"/>
              </a:ext>
            </a:extLst>
          </a:blip>
          <a:srcRect/>
          <a:stretch>
            <a:fillRect/>
          </a:stretch>
        </p:blipFill>
        <p:spPr bwMode="auto">
          <a:xfrm>
            <a:off x="5796471" y="-5766"/>
            <a:ext cx="2131843" cy="831789"/>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4">
            <a:extLst>
              <a:ext uri="{FF2B5EF4-FFF2-40B4-BE49-F238E27FC236}">
                <a16:creationId xmlns:a16="http://schemas.microsoft.com/office/drawing/2014/main" id="{1F85AC2B-21D5-2663-A1DB-FAD6F2E518A0}"/>
              </a:ext>
            </a:extLst>
          </p:cNvPr>
          <p:cNvPicPr/>
          <p:nvPr/>
        </p:nvPicPr>
        <p:blipFill>
          <a:blip r:embed="rId5">
            <a:extLst>
              <a:ext uri="{28A0092B-C50C-407E-A947-70E740481C1C}">
                <a14:useLocalDpi xmlns:a14="http://schemas.microsoft.com/office/drawing/2010/main" val="0"/>
              </a:ext>
            </a:extLst>
          </a:blip>
          <a:srcRect/>
          <a:stretch>
            <a:fillRect/>
          </a:stretch>
        </p:blipFill>
        <p:spPr bwMode="auto">
          <a:xfrm>
            <a:off x="7835950" y="0"/>
            <a:ext cx="2131843" cy="820259"/>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6">
            <a:extLst>
              <a:ext uri="{FF2B5EF4-FFF2-40B4-BE49-F238E27FC236}">
                <a16:creationId xmlns:a16="http://schemas.microsoft.com/office/drawing/2014/main" id="{08DA7FE4-3C3E-CBF3-7C34-07ACEA2D160E}"/>
              </a:ext>
            </a:extLst>
          </p:cNvPr>
          <p:cNvPicPr/>
          <p:nvPr/>
        </p:nvPicPr>
        <p:blipFill>
          <a:blip r:embed="rId6">
            <a:extLst>
              <a:ext uri="{28A0092B-C50C-407E-A947-70E740481C1C}">
                <a14:useLocalDpi xmlns:a14="http://schemas.microsoft.com/office/drawing/2010/main" val="0"/>
              </a:ext>
            </a:extLst>
          </a:blip>
          <a:srcRect/>
          <a:stretch>
            <a:fillRect/>
          </a:stretch>
        </p:blipFill>
        <p:spPr bwMode="auto">
          <a:xfrm>
            <a:off x="9967793" y="118942"/>
            <a:ext cx="2131843" cy="582371"/>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00"/>
        <p:cNvGrpSpPr/>
        <p:nvPr/>
      </p:nvGrpSpPr>
      <p:grpSpPr>
        <a:xfrm>
          <a:off x="0" y="0"/>
          <a:ext cx="0" cy="0"/>
          <a:chOff x="0" y="0"/>
          <a:chExt cx="0" cy="0"/>
        </a:xfrm>
      </p:grpSpPr>
      <p:sp>
        <p:nvSpPr>
          <p:cNvPr id="201" name="Google Shape;201;p16"/>
          <p:cNvSpPr txBox="1">
            <a:spLocks noGrp="1"/>
          </p:cNvSpPr>
          <p:nvPr>
            <p:ph type="title"/>
          </p:nvPr>
        </p:nvSpPr>
        <p:spPr>
          <a:xfrm>
            <a:off x="838200" y="380674"/>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400"/>
              <a:buFont typeface="Calibri"/>
              <a:buNone/>
            </a:pPr>
            <a:r>
              <a:rPr lang="en-US" b="1" dirty="0">
                <a:solidFill>
                  <a:srgbClr val="A32035"/>
                </a:solidFill>
              </a:rPr>
              <a:t>Contact </a:t>
            </a:r>
            <a:r>
              <a:rPr lang="en-US" b="1" dirty="0">
                <a:solidFill>
                  <a:srgbClr val="A32035"/>
                </a:solidFill>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6"/>
                  </a:ext>
                </a:extLst>
              </a:rPr>
              <a:t>Us</a:t>
            </a:r>
            <a:endParaRPr b="1" dirty="0">
              <a:solidFill>
                <a:srgbClr val="A32035"/>
              </a:solidFill>
            </a:endParaRPr>
          </a:p>
        </p:txBody>
      </p:sp>
      <p:sp>
        <p:nvSpPr>
          <p:cNvPr id="202" name="Google Shape;202;p16"/>
          <p:cNvSpPr txBox="1">
            <a:spLocks noGrp="1"/>
          </p:cNvSpPr>
          <p:nvPr>
            <p:ph type="body" idx="2"/>
          </p:nvPr>
        </p:nvSpPr>
        <p:spPr>
          <a:xfrm>
            <a:off x="5923471" y="1680542"/>
            <a:ext cx="5645674" cy="2948463"/>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chemeClr val="dk1"/>
              </a:buClr>
              <a:buSzPts val="2800"/>
              <a:buNone/>
            </a:pPr>
            <a:r>
              <a:rPr lang="en-US" sz="2400" b="1" dirty="0"/>
              <a:t>Rita Barreiro</a:t>
            </a:r>
            <a:endParaRPr sz="2400" dirty="0"/>
          </a:p>
          <a:p>
            <a:pPr marL="0" lvl="0" indent="0" algn="l" rtl="0">
              <a:lnSpc>
                <a:spcPct val="90000"/>
              </a:lnSpc>
              <a:spcBef>
                <a:spcPts val="1000"/>
              </a:spcBef>
              <a:spcAft>
                <a:spcPts val="0"/>
              </a:spcAft>
              <a:buClr>
                <a:schemeClr val="dk1"/>
              </a:buClr>
              <a:buSzPts val="2800"/>
              <a:buNone/>
            </a:pPr>
            <a:r>
              <a:rPr lang="en-US" sz="2400" i="1" dirty="0"/>
              <a:t>Tri-Alliance Project Coordinator</a:t>
            </a:r>
            <a:endParaRPr sz="2400" dirty="0"/>
          </a:p>
          <a:p>
            <a:pPr marL="0" lvl="0" indent="0" algn="l" rtl="0">
              <a:lnSpc>
                <a:spcPct val="90000"/>
              </a:lnSpc>
              <a:spcBef>
                <a:spcPts val="1000"/>
              </a:spcBef>
              <a:spcAft>
                <a:spcPts val="0"/>
              </a:spcAft>
              <a:buClr>
                <a:schemeClr val="dk1"/>
              </a:buClr>
              <a:buSzPts val="2800"/>
              <a:buNone/>
            </a:pPr>
            <a:r>
              <a:rPr lang="en-US" sz="2400" dirty="0"/>
              <a:t>Office for Research and Sponsored Projects</a:t>
            </a:r>
            <a:br>
              <a:rPr lang="en-US" sz="2400" dirty="0"/>
            </a:br>
            <a:r>
              <a:rPr lang="en-US" sz="2400" dirty="0"/>
              <a:t>Loyola Marymount University</a:t>
            </a:r>
            <a:br>
              <a:rPr lang="en-US" sz="2400" dirty="0"/>
            </a:br>
            <a:r>
              <a:rPr lang="en-US" sz="2400" dirty="0"/>
              <a:t>1 LMU Drive</a:t>
            </a:r>
            <a:br>
              <a:rPr lang="en-US" sz="2400" dirty="0"/>
            </a:br>
            <a:r>
              <a:rPr lang="en-US" sz="2400" dirty="0"/>
              <a:t>Los Angeles, CA  90045-2659</a:t>
            </a:r>
            <a:endParaRPr sz="2400" dirty="0"/>
          </a:p>
          <a:p>
            <a:pPr marL="0" lvl="0" indent="0" algn="l" rtl="0">
              <a:lnSpc>
                <a:spcPct val="90000"/>
              </a:lnSpc>
              <a:spcBef>
                <a:spcPts val="1000"/>
              </a:spcBef>
              <a:spcAft>
                <a:spcPts val="0"/>
              </a:spcAft>
              <a:buClr>
                <a:schemeClr val="dk1"/>
              </a:buClr>
              <a:buSzPts val="2800"/>
              <a:buNone/>
            </a:pPr>
            <a:r>
              <a:rPr lang="en-US" sz="2400" u="sng" dirty="0">
                <a:solidFill>
                  <a:schemeClr val="hlink"/>
                </a:solidFill>
                <a:hlinkClick r:id="rId3"/>
              </a:rPr>
              <a:t>Rita.Barreiro@lmu.edu</a:t>
            </a:r>
            <a:endParaRPr sz="2400" dirty="0"/>
          </a:p>
        </p:txBody>
      </p:sp>
      <p:pic>
        <p:nvPicPr>
          <p:cNvPr id="203" name="Google Shape;203;p16" title="QR Black 2025-06-30T13-07-14-07-00 https---academics-lmu-edu-orsp-tri-allianceforpostawardinnovation-.png"/>
          <p:cNvPicPr preferRelativeResize="0"/>
          <p:nvPr/>
        </p:nvPicPr>
        <p:blipFill>
          <a:blip r:embed="rId4">
            <a:alphaModFix/>
          </a:blip>
          <a:stretch>
            <a:fillRect/>
          </a:stretch>
        </p:blipFill>
        <p:spPr>
          <a:xfrm>
            <a:off x="1127556" y="1503138"/>
            <a:ext cx="3467564" cy="3354660"/>
          </a:xfrm>
          <a:prstGeom prst="rect">
            <a:avLst/>
          </a:prstGeom>
          <a:noFill/>
          <a:ln>
            <a:noFill/>
          </a:ln>
        </p:spPr>
      </p:pic>
      <p:sp>
        <p:nvSpPr>
          <p:cNvPr id="204" name="Google Shape;204;p16"/>
          <p:cNvSpPr txBox="1"/>
          <p:nvPr/>
        </p:nvSpPr>
        <p:spPr>
          <a:xfrm>
            <a:off x="838200" y="5075269"/>
            <a:ext cx="10515600" cy="700674"/>
          </a:xfrm>
          <a:prstGeom prst="rect">
            <a:avLst/>
          </a:prstGeom>
          <a:noFill/>
          <a:ln>
            <a:noFill/>
          </a:ln>
        </p:spPr>
        <p:txBody>
          <a:bodyPr spcFirstLastPara="1" wrap="square" lIns="91425" tIns="91425" rIns="91425" bIns="91425" anchor="t" anchorCtr="0">
            <a:spAutoFit/>
          </a:bodyPr>
          <a:lstStyle/>
          <a:p>
            <a:pPr marL="0" lvl="0" indent="0" algn="l" rtl="0">
              <a:lnSpc>
                <a:spcPct val="90000"/>
              </a:lnSpc>
              <a:spcBef>
                <a:spcPts val="1000"/>
              </a:spcBef>
              <a:spcAft>
                <a:spcPts val="0"/>
              </a:spcAft>
              <a:buClr>
                <a:schemeClr val="dk1"/>
              </a:buClr>
              <a:buSzPts val="2800"/>
              <a:buFont typeface="Arial"/>
              <a:buNone/>
            </a:pPr>
            <a:r>
              <a:rPr lang="en-US" sz="2800" u="sng" dirty="0">
                <a:solidFill>
                  <a:schemeClr val="hlink"/>
                </a:solidFill>
                <a:latin typeface="Calibri"/>
                <a:ea typeface="Calibri"/>
                <a:cs typeface="Calibri"/>
                <a:sym typeface="Calibri"/>
                <a:hlinkClick r:id="rId5"/>
              </a:rPr>
              <a:t>https://academics.lmu.edu/orsp/tri-allianceforpostawardinnovation/</a:t>
            </a:r>
            <a:endParaRPr sz="2800" dirty="0">
              <a:solidFill>
                <a:schemeClr val="dk1"/>
              </a:solidFill>
              <a:latin typeface="Calibri"/>
              <a:ea typeface="Calibri"/>
              <a:cs typeface="Calibri"/>
              <a:sym typeface="Calibri"/>
            </a:endParaRPr>
          </a:p>
        </p:txBody>
      </p:sp>
      <p:pic>
        <p:nvPicPr>
          <p:cNvPr id="2" name="Picture 1">
            <a:extLst>
              <a:ext uri="{FF2B5EF4-FFF2-40B4-BE49-F238E27FC236}">
                <a16:creationId xmlns:a16="http://schemas.microsoft.com/office/drawing/2014/main" id="{5C96EE4B-CE48-05EE-5F1D-82502F94A944}"/>
              </a:ext>
            </a:extLst>
          </p:cNvPr>
          <p:cNvPicPr>
            <a:picLocks noChangeAspect="1"/>
          </p:cNvPicPr>
          <p:nvPr/>
        </p:nvPicPr>
        <p:blipFill>
          <a:blip r:embed="rId6"/>
          <a:stretch>
            <a:fillRect/>
          </a:stretch>
        </p:blipFill>
        <p:spPr>
          <a:xfrm>
            <a:off x="0" y="6430530"/>
            <a:ext cx="12192000" cy="413425"/>
          </a:xfrm>
          <a:prstGeom prst="rect">
            <a:avLst/>
          </a:prstGeom>
        </p:spPr>
      </p:pic>
      <p:pic>
        <p:nvPicPr>
          <p:cNvPr id="3" name="Picture 2">
            <a:extLst>
              <a:ext uri="{FF2B5EF4-FFF2-40B4-BE49-F238E27FC236}">
                <a16:creationId xmlns:a16="http://schemas.microsoft.com/office/drawing/2014/main" id="{57D83D13-9E55-D92E-66E0-0673D94C86FD}"/>
              </a:ext>
            </a:extLst>
          </p:cNvPr>
          <p:cNvPicPr/>
          <p:nvPr/>
        </p:nvPicPr>
        <p:blipFill>
          <a:blip r:embed="rId7">
            <a:extLst>
              <a:ext uri="{28A0092B-C50C-407E-A947-70E740481C1C}">
                <a14:useLocalDpi xmlns:a14="http://schemas.microsoft.com/office/drawing/2010/main" val="0"/>
              </a:ext>
            </a:extLst>
          </a:blip>
          <a:srcRect/>
          <a:stretch>
            <a:fillRect/>
          </a:stretch>
        </p:blipFill>
        <p:spPr bwMode="auto">
          <a:xfrm>
            <a:off x="5796471" y="-5766"/>
            <a:ext cx="2131843" cy="831789"/>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4">
            <a:extLst>
              <a:ext uri="{FF2B5EF4-FFF2-40B4-BE49-F238E27FC236}">
                <a16:creationId xmlns:a16="http://schemas.microsoft.com/office/drawing/2014/main" id="{51762746-73FA-9B8C-4747-80AD3342DEA3}"/>
              </a:ext>
            </a:extLst>
          </p:cNvPr>
          <p:cNvPicPr/>
          <p:nvPr/>
        </p:nvPicPr>
        <p:blipFill>
          <a:blip r:embed="rId8">
            <a:extLst>
              <a:ext uri="{28A0092B-C50C-407E-A947-70E740481C1C}">
                <a14:useLocalDpi xmlns:a14="http://schemas.microsoft.com/office/drawing/2010/main" val="0"/>
              </a:ext>
            </a:extLst>
          </a:blip>
          <a:srcRect/>
          <a:stretch>
            <a:fillRect/>
          </a:stretch>
        </p:blipFill>
        <p:spPr bwMode="auto">
          <a:xfrm>
            <a:off x="7835950" y="0"/>
            <a:ext cx="2131843" cy="820259"/>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6">
            <a:extLst>
              <a:ext uri="{FF2B5EF4-FFF2-40B4-BE49-F238E27FC236}">
                <a16:creationId xmlns:a16="http://schemas.microsoft.com/office/drawing/2014/main" id="{9910E528-368A-F964-65D7-E42B3FF7043D}"/>
              </a:ext>
            </a:extLst>
          </p:cNvPr>
          <p:cNvPicPr/>
          <p:nvPr/>
        </p:nvPicPr>
        <p:blipFill>
          <a:blip r:embed="rId9">
            <a:extLst>
              <a:ext uri="{28A0092B-C50C-407E-A947-70E740481C1C}">
                <a14:useLocalDpi xmlns:a14="http://schemas.microsoft.com/office/drawing/2010/main" val="0"/>
              </a:ext>
            </a:extLst>
          </a:blip>
          <a:srcRect/>
          <a:stretch>
            <a:fillRect/>
          </a:stretch>
        </p:blipFill>
        <p:spPr bwMode="auto">
          <a:xfrm>
            <a:off x="9967793" y="118942"/>
            <a:ext cx="2131843" cy="582371"/>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94"/>
        <p:cNvGrpSpPr/>
        <p:nvPr/>
      </p:nvGrpSpPr>
      <p:grpSpPr>
        <a:xfrm>
          <a:off x="0" y="0"/>
          <a:ext cx="0" cy="0"/>
          <a:chOff x="0" y="0"/>
          <a:chExt cx="0" cy="0"/>
        </a:xfrm>
      </p:grpSpPr>
      <p:sp>
        <p:nvSpPr>
          <p:cNvPr id="95" name="Google Shape;95;p2"/>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400"/>
              <a:buFont typeface="Calibri"/>
              <a:buNone/>
            </a:pPr>
            <a:r>
              <a:rPr lang="en-US" b="1" dirty="0">
                <a:solidFill>
                  <a:srgbClr val="A32035"/>
                </a:solidFill>
              </a:rPr>
              <a:t>Tri-Alliance Team</a:t>
            </a:r>
            <a:endParaRPr b="1" dirty="0">
              <a:solidFill>
                <a:srgbClr val="A32035"/>
              </a:solidFill>
            </a:endParaRPr>
          </a:p>
        </p:txBody>
      </p:sp>
      <p:pic>
        <p:nvPicPr>
          <p:cNvPr id="96" name="Google Shape;96;p2" descr="A person smiling for the camera&#10;&#10;AI-generated content may be incorrect."/>
          <p:cNvPicPr preferRelativeResize="0">
            <a:picLocks noGrp="1"/>
          </p:cNvPicPr>
          <p:nvPr>
            <p:ph type="body" idx="1"/>
          </p:nvPr>
        </p:nvPicPr>
        <p:blipFill rotWithShape="1">
          <a:blip r:embed="rId3">
            <a:alphaModFix/>
          </a:blip>
          <a:srcRect/>
          <a:stretch/>
        </p:blipFill>
        <p:spPr>
          <a:xfrm>
            <a:off x="3676388" y="1875459"/>
            <a:ext cx="1988663" cy="2019298"/>
          </a:xfrm>
          <a:prstGeom prst="rect">
            <a:avLst/>
          </a:prstGeom>
          <a:noFill/>
          <a:ln>
            <a:noFill/>
          </a:ln>
        </p:spPr>
      </p:pic>
      <p:pic>
        <p:nvPicPr>
          <p:cNvPr id="97" name="Google Shape;97;p2" descr="A close-up of a person smiling&#10;&#10;AI-generated content may be incorrect."/>
          <p:cNvPicPr preferRelativeResize="0"/>
          <p:nvPr/>
        </p:nvPicPr>
        <p:blipFill rotWithShape="1">
          <a:blip r:embed="rId4">
            <a:alphaModFix/>
          </a:blip>
          <a:srcRect/>
          <a:stretch/>
        </p:blipFill>
        <p:spPr>
          <a:xfrm>
            <a:off x="1164129" y="1875458"/>
            <a:ext cx="1988662" cy="2015246"/>
          </a:xfrm>
          <a:prstGeom prst="rect">
            <a:avLst/>
          </a:prstGeom>
          <a:noFill/>
          <a:ln>
            <a:noFill/>
          </a:ln>
        </p:spPr>
      </p:pic>
      <p:pic>
        <p:nvPicPr>
          <p:cNvPr id="98" name="Google Shape;98;p2" descr="A person smiling for a picture&#10;&#10;AI-generated content may be incorrect."/>
          <p:cNvPicPr preferRelativeResize="0"/>
          <p:nvPr/>
        </p:nvPicPr>
        <p:blipFill rotWithShape="1">
          <a:blip r:embed="rId5">
            <a:alphaModFix/>
          </a:blip>
          <a:srcRect/>
          <a:stretch/>
        </p:blipFill>
        <p:spPr>
          <a:xfrm>
            <a:off x="9223566" y="1879511"/>
            <a:ext cx="2130234" cy="2015246"/>
          </a:xfrm>
          <a:prstGeom prst="rect">
            <a:avLst/>
          </a:prstGeom>
          <a:noFill/>
          <a:ln>
            <a:noFill/>
          </a:ln>
        </p:spPr>
      </p:pic>
      <p:pic>
        <p:nvPicPr>
          <p:cNvPr id="99" name="Google Shape;99;p2" descr="A person wearing glasses smiling&#10;&#10;AI-generated content may be incorrect."/>
          <p:cNvPicPr preferRelativeResize="0"/>
          <p:nvPr/>
        </p:nvPicPr>
        <p:blipFill rotWithShape="1">
          <a:blip r:embed="rId6">
            <a:alphaModFix/>
          </a:blip>
          <a:srcRect/>
          <a:stretch/>
        </p:blipFill>
        <p:spPr>
          <a:xfrm>
            <a:off x="6503251" y="1879511"/>
            <a:ext cx="2001490" cy="2015246"/>
          </a:xfrm>
          <a:prstGeom prst="rect">
            <a:avLst/>
          </a:prstGeom>
          <a:noFill/>
          <a:ln>
            <a:noFill/>
          </a:ln>
        </p:spPr>
      </p:pic>
      <p:sp>
        <p:nvSpPr>
          <p:cNvPr id="100" name="Google Shape;100;p2"/>
          <p:cNvSpPr txBox="1"/>
          <p:nvPr/>
        </p:nvSpPr>
        <p:spPr>
          <a:xfrm>
            <a:off x="1037130" y="4134675"/>
            <a:ext cx="2639258" cy="184661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600" b="1" i="0" u="none" strike="noStrike" cap="none" dirty="0">
                <a:solidFill>
                  <a:schemeClr val="dk1"/>
                </a:solidFill>
                <a:latin typeface="Calibri" panose="020F0502020204030204" pitchFamily="34" charset="0"/>
                <a:ea typeface="Calibri"/>
                <a:cs typeface="Calibri" panose="020F0502020204030204" pitchFamily="34" charset="0"/>
                <a:sym typeface="Calibri"/>
              </a:rPr>
              <a:t>Angie Rochat</a:t>
            </a:r>
            <a:endParaRPr sz="1600" dirty="0">
              <a:latin typeface="Calibri" panose="020F0502020204030204" pitchFamily="34" charset="0"/>
              <a:cs typeface="Calibri" panose="020F0502020204030204" pitchFamily="34" charset="0"/>
            </a:endParaRPr>
          </a:p>
          <a:p>
            <a:pPr marL="0" marR="0" lvl="0" indent="0" algn="l" rtl="0">
              <a:spcBef>
                <a:spcPts val="0"/>
              </a:spcBef>
              <a:spcAft>
                <a:spcPts val="0"/>
              </a:spcAft>
              <a:buNone/>
            </a:pPr>
            <a:r>
              <a:rPr lang="en-US" sz="1600" i="1" dirty="0">
                <a:solidFill>
                  <a:schemeClr val="dk1"/>
                </a:solidFill>
                <a:latin typeface="Calibri" panose="020F0502020204030204" pitchFamily="34" charset="0"/>
                <a:ea typeface="Calibri"/>
                <a:cs typeface="Calibri" panose="020F0502020204030204" pitchFamily="34" charset="0"/>
                <a:sym typeface="Calibri"/>
              </a:rPr>
              <a:t>Principal Investigator (PI)</a:t>
            </a:r>
            <a:endParaRPr sz="1600" dirty="0">
              <a:solidFill>
                <a:schemeClr val="dk1"/>
              </a:solidFill>
              <a:latin typeface="Calibri" panose="020F0502020204030204" pitchFamily="34" charset="0"/>
              <a:ea typeface="Calibri"/>
              <a:cs typeface="Calibri" panose="020F0502020204030204" pitchFamily="34" charset="0"/>
              <a:sym typeface="Calibri"/>
            </a:endParaRPr>
          </a:p>
          <a:p>
            <a:pPr marL="0" marR="0" lvl="0" indent="0" algn="l" rtl="0">
              <a:spcBef>
                <a:spcPts val="0"/>
              </a:spcBef>
              <a:spcAft>
                <a:spcPts val="0"/>
              </a:spcAft>
              <a:buNone/>
            </a:pPr>
            <a:r>
              <a:rPr lang="en-US" sz="1600" dirty="0">
                <a:solidFill>
                  <a:schemeClr val="dk1"/>
                </a:solidFill>
                <a:latin typeface="Calibri" panose="020F0502020204030204" pitchFamily="34" charset="0"/>
                <a:ea typeface="Calibri"/>
                <a:cs typeface="Calibri" panose="020F0502020204030204" pitchFamily="34" charset="0"/>
                <a:sym typeface="Calibri"/>
              </a:rPr>
              <a:t>Assistant Vice Provost for Research</a:t>
            </a:r>
            <a:endParaRPr sz="1600" dirty="0">
              <a:latin typeface="Calibri" panose="020F0502020204030204" pitchFamily="34" charset="0"/>
              <a:cs typeface="Calibri" panose="020F0502020204030204" pitchFamily="34" charset="0"/>
            </a:endParaRPr>
          </a:p>
          <a:p>
            <a:pPr marL="0" marR="0" lvl="0" indent="0" algn="l" rtl="0">
              <a:spcBef>
                <a:spcPts val="0"/>
              </a:spcBef>
              <a:spcAft>
                <a:spcPts val="0"/>
              </a:spcAft>
              <a:buNone/>
            </a:pPr>
            <a:r>
              <a:rPr lang="en-US" sz="1600" dirty="0">
                <a:solidFill>
                  <a:schemeClr val="dk1"/>
                </a:solidFill>
                <a:latin typeface="Calibri" panose="020F0502020204030204" pitchFamily="34" charset="0"/>
                <a:ea typeface="Calibri"/>
                <a:cs typeface="Calibri" panose="020F0502020204030204" pitchFamily="34" charset="0"/>
                <a:sym typeface="Calibri"/>
              </a:rPr>
              <a:t>Loyola Marymount University</a:t>
            </a:r>
            <a:endParaRPr sz="1600" dirty="0">
              <a:latin typeface="Calibri" panose="020F0502020204030204" pitchFamily="34" charset="0"/>
              <a:cs typeface="Calibri" panose="020F0502020204030204" pitchFamily="34" charset="0"/>
            </a:endParaRPr>
          </a:p>
          <a:p>
            <a:pPr marL="0" marR="0" lvl="0" indent="0" algn="l" rtl="0">
              <a:spcBef>
                <a:spcPts val="0"/>
              </a:spcBef>
              <a:spcAft>
                <a:spcPts val="0"/>
              </a:spcAft>
              <a:buNone/>
            </a:pPr>
            <a:r>
              <a:rPr lang="en-US" sz="1600" u="sng" dirty="0">
                <a:solidFill>
                  <a:schemeClr val="dk1"/>
                </a:solidFill>
                <a:latin typeface="Calibri" panose="020F0502020204030204" pitchFamily="34" charset="0"/>
                <a:ea typeface="Calibri"/>
                <a:cs typeface="Calibri" panose="020F0502020204030204" pitchFamily="34" charset="0"/>
                <a:sym typeface="Calibri"/>
                <a:hlinkClick r:id="rId7">
                  <a:extLst>
                    <a:ext uri="{A12FA001-AC4F-418D-AE19-62706E023703}">
                      <ahyp:hlinkClr xmlns:ahyp="http://schemas.microsoft.com/office/drawing/2018/hyperlinkcolor" val="tx"/>
                    </a:ext>
                  </a:extLst>
                </a:hlinkClick>
              </a:rPr>
              <a:t>Angie.Rochat@lmu.edu</a:t>
            </a:r>
            <a:endParaRPr sz="1600" dirty="0">
              <a:solidFill>
                <a:schemeClr val="dk1"/>
              </a:solidFill>
              <a:latin typeface="Calibri" panose="020F0502020204030204" pitchFamily="34" charset="0"/>
              <a:ea typeface="Calibri"/>
              <a:cs typeface="Calibri" panose="020F0502020204030204" pitchFamily="34" charset="0"/>
              <a:sym typeface="Calibri"/>
            </a:endParaRPr>
          </a:p>
          <a:p>
            <a:pPr marL="0" marR="0" lvl="0" indent="0" algn="l" rtl="0">
              <a:spcBef>
                <a:spcPts val="0"/>
              </a:spcBef>
              <a:spcAft>
                <a:spcPts val="0"/>
              </a:spcAft>
              <a:buNone/>
            </a:pPr>
            <a:endParaRPr sz="1800" dirty="0">
              <a:solidFill>
                <a:schemeClr val="dk1"/>
              </a:solidFill>
              <a:latin typeface="Calibri"/>
              <a:ea typeface="Calibri"/>
              <a:cs typeface="Calibri"/>
              <a:sym typeface="Calibri"/>
            </a:endParaRPr>
          </a:p>
        </p:txBody>
      </p:sp>
      <p:sp>
        <p:nvSpPr>
          <p:cNvPr id="101" name="Google Shape;101;p2"/>
          <p:cNvSpPr txBox="1"/>
          <p:nvPr/>
        </p:nvSpPr>
        <p:spPr>
          <a:xfrm>
            <a:off x="3617807" y="4151267"/>
            <a:ext cx="2885444" cy="184661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600" b="1" dirty="0">
                <a:solidFill>
                  <a:schemeClr val="dk1"/>
                </a:solidFill>
                <a:latin typeface="Calibri" panose="020F0502020204030204" pitchFamily="34" charset="0"/>
                <a:ea typeface="Calibri"/>
                <a:cs typeface="Calibri" panose="020F0502020204030204" pitchFamily="34" charset="0"/>
                <a:sym typeface="Calibri"/>
              </a:rPr>
              <a:t>Aida </a:t>
            </a:r>
            <a:r>
              <a:rPr lang="en-US" sz="1600" b="1" dirty="0" err="1">
                <a:solidFill>
                  <a:schemeClr val="dk1"/>
                </a:solidFill>
                <a:latin typeface="Calibri" panose="020F0502020204030204" pitchFamily="34" charset="0"/>
                <a:ea typeface="Calibri"/>
                <a:cs typeface="Calibri" panose="020F0502020204030204" pitchFamily="34" charset="0"/>
                <a:sym typeface="Calibri"/>
              </a:rPr>
              <a:t>Shadfan</a:t>
            </a:r>
            <a:endParaRPr sz="1600" b="1" dirty="0">
              <a:solidFill>
                <a:schemeClr val="dk1"/>
              </a:solidFill>
              <a:latin typeface="Calibri" panose="020F0502020204030204" pitchFamily="34" charset="0"/>
              <a:ea typeface="Calibri"/>
              <a:cs typeface="Calibri" panose="020F0502020204030204" pitchFamily="34" charset="0"/>
              <a:sym typeface="Calibri"/>
            </a:endParaRPr>
          </a:p>
          <a:p>
            <a:pPr marL="0" marR="0" lvl="0" indent="0" algn="l" rtl="0">
              <a:spcBef>
                <a:spcPts val="0"/>
              </a:spcBef>
              <a:spcAft>
                <a:spcPts val="0"/>
              </a:spcAft>
              <a:buNone/>
            </a:pPr>
            <a:r>
              <a:rPr lang="en-US" sz="1600" i="1" dirty="0">
                <a:solidFill>
                  <a:schemeClr val="dk1"/>
                </a:solidFill>
                <a:latin typeface="Calibri" panose="020F0502020204030204" pitchFamily="34" charset="0"/>
                <a:ea typeface="Calibri"/>
                <a:cs typeface="Calibri" panose="020F0502020204030204" pitchFamily="34" charset="0"/>
                <a:sym typeface="Calibri"/>
              </a:rPr>
              <a:t>Co-Principal Investigator (CO PI)</a:t>
            </a:r>
            <a:endParaRPr sz="1600" dirty="0">
              <a:solidFill>
                <a:schemeClr val="dk1"/>
              </a:solidFill>
              <a:latin typeface="Calibri" panose="020F0502020204030204" pitchFamily="34" charset="0"/>
              <a:ea typeface="Calibri"/>
              <a:cs typeface="Calibri" panose="020F0502020204030204" pitchFamily="34" charset="0"/>
              <a:sym typeface="Calibri"/>
            </a:endParaRPr>
          </a:p>
          <a:p>
            <a:pPr marL="0" marR="0" lvl="0" indent="0" algn="l" rtl="0">
              <a:spcBef>
                <a:spcPts val="0"/>
              </a:spcBef>
              <a:spcAft>
                <a:spcPts val="0"/>
              </a:spcAft>
              <a:buNone/>
            </a:pPr>
            <a:r>
              <a:rPr lang="en-US" sz="1600" dirty="0">
                <a:solidFill>
                  <a:schemeClr val="dk1"/>
                </a:solidFill>
                <a:latin typeface="Calibri" panose="020F0502020204030204" pitchFamily="34" charset="0"/>
                <a:ea typeface="Calibri"/>
                <a:cs typeface="Calibri" panose="020F0502020204030204" pitchFamily="34" charset="0"/>
                <a:sym typeface="Calibri"/>
              </a:rPr>
              <a:t>Vice President for Finance and Controller</a:t>
            </a:r>
            <a:endParaRPr sz="1600" dirty="0">
              <a:latin typeface="Calibri" panose="020F0502020204030204" pitchFamily="34" charset="0"/>
              <a:cs typeface="Calibri" panose="020F0502020204030204" pitchFamily="34" charset="0"/>
            </a:endParaRPr>
          </a:p>
          <a:p>
            <a:pPr marL="0" marR="0" lvl="0" indent="0" algn="l" rtl="0">
              <a:spcBef>
                <a:spcPts val="0"/>
              </a:spcBef>
              <a:spcAft>
                <a:spcPts val="0"/>
              </a:spcAft>
              <a:buNone/>
            </a:pPr>
            <a:r>
              <a:rPr lang="en-US" sz="1600" dirty="0">
                <a:solidFill>
                  <a:schemeClr val="dk1"/>
                </a:solidFill>
                <a:latin typeface="Calibri" panose="020F0502020204030204" pitchFamily="34" charset="0"/>
                <a:ea typeface="Calibri"/>
                <a:cs typeface="Calibri" panose="020F0502020204030204" pitchFamily="34" charset="0"/>
                <a:sym typeface="Calibri"/>
              </a:rPr>
              <a:t>Loyola Marymount University</a:t>
            </a:r>
            <a:endParaRPr sz="1600" dirty="0">
              <a:latin typeface="Calibri" panose="020F0502020204030204" pitchFamily="34" charset="0"/>
              <a:cs typeface="Calibri" panose="020F0502020204030204" pitchFamily="34" charset="0"/>
            </a:endParaRPr>
          </a:p>
          <a:p>
            <a:pPr marL="0" marR="0" lvl="0" indent="0" algn="l" rtl="0">
              <a:spcBef>
                <a:spcPts val="0"/>
              </a:spcBef>
              <a:spcAft>
                <a:spcPts val="0"/>
              </a:spcAft>
              <a:buNone/>
            </a:pPr>
            <a:r>
              <a:rPr lang="en-US" sz="1600" u="sng" dirty="0">
                <a:solidFill>
                  <a:schemeClr val="dk1"/>
                </a:solidFill>
                <a:latin typeface="Calibri" panose="020F0502020204030204" pitchFamily="34" charset="0"/>
                <a:ea typeface="Calibri"/>
                <a:cs typeface="Calibri" panose="020F0502020204030204" pitchFamily="34" charset="0"/>
                <a:sym typeface="Calibri"/>
                <a:hlinkClick r:id="rId8">
                  <a:extLst>
                    <a:ext uri="{A12FA001-AC4F-418D-AE19-62706E023703}">
                      <ahyp:hlinkClr xmlns:ahyp="http://schemas.microsoft.com/office/drawing/2018/hyperlinkcolor" val="tx"/>
                    </a:ext>
                  </a:extLst>
                </a:hlinkClick>
              </a:rPr>
              <a:t>Aida.Shadfan@lmu.edu</a:t>
            </a:r>
            <a:endParaRPr sz="1600" dirty="0">
              <a:solidFill>
                <a:schemeClr val="dk1"/>
              </a:solidFill>
              <a:latin typeface="Calibri" panose="020F0502020204030204" pitchFamily="34" charset="0"/>
              <a:ea typeface="Calibri"/>
              <a:cs typeface="Calibri" panose="020F0502020204030204" pitchFamily="34" charset="0"/>
              <a:sym typeface="Calibri"/>
            </a:endParaRPr>
          </a:p>
          <a:p>
            <a:pPr marL="0" marR="0" lvl="0" indent="0" algn="l" rtl="0">
              <a:spcBef>
                <a:spcPts val="0"/>
              </a:spcBef>
              <a:spcAft>
                <a:spcPts val="0"/>
              </a:spcAft>
              <a:buNone/>
            </a:pPr>
            <a:endParaRPr sz="1800" dirty="0">
              <a:solidFill>
                <a:schemeClr val="dk1"/>
              </a:solidFill>
              <a:latin typeface="Calibri"/>
              <a:ea typeface="Calibri"/>
              <a:cs typeface="Calibri"/>
              <a:sym typeface="Calibri"/>
            </a:endParaRPr>
          </a:p>
        </p:txBody>
      </p:sp>
      <p:sp>
        <p:nvSpPr>
          <p:cNvPr id="102" name="Google Shape;102;p2"/>
          <p:cNvSpPr txBox="1"/>
          <p:nvPr/>
        </p:nvSpPr>
        <p:spPr>
          <a:xfrm>
            <a:off x="6503251" y="4186024"/>
            <a:ext cx="2283372" cy="184661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600" b="1" dirty="0">
                <a:solidFill>
                  <a:schemeClr val="dk1"/>
                </a:solidFill>
                <a:latin typeface="Calibri" panose="020F0502020204030204" pitchFamily="34" charset="0"/>
                <a:ea typeface="Calibri"/>
                <a:cs typeface="Calibri" panose="020F0502020204030204" pitchFamily="34" charset="0"/>
                <a:sym typeface="Calibri"/>
              </a:rPr>
              <a:t>Mary-Ellen Fortini</a:t>
            </a:r>
            <a:endParaRPr sz="1600" dirty="0">
              <a:latin typeface="Calibri" panose="020F0502020204030204" pitchFamily="34" charset="0"/>
              <a:cs typeface="Calibri" panose="020F0502020204030204" pitchFamily="34" charset="0"/>
            </a:endParaRPr>
          </a:p>
          <a:p>
            <a:pPr marL="0" marR="0" lvl="0" indent="0" algn="l" rtl="0">
              <a:spcBef>
                <a:spcPts val="0"/>
              </a:spcBef>
              <a:spcAft>
                <a:spcPts val="0"/>
              </a:spcAft>
              <a:buNone/>
            </a:pPr>
            <a:r>
              <a:rPr lang="en-US" sz="1600" i="1" dirty="0">
                <a:solidFill>
                  <a:schemeClr val="dk1"/>
                </a:solidFill>
                <a:latin typeface="Calibri" panose="020F0502020204030204" pitchFamily="34" charset="0"/>
                <a:ea typeface="Calibri"/>
                <a:cs typeface="Calibri" panose="020F0502020204030204" pitchFamily="34" charset="0"/>
                <a:sym typeface="Calibri"/>
              </a:rPr>
              <a:t>Principal Investigator (PI)</a:t>
            </a:r>
            <a:endParaRPr sz="1600" dirty="0">
              <a:solidFill>
                <a:schemeClr val="dk1"/>
              </a:solidFill>
              <a:latin typeface="Calibri" panose="020F0502020204030204" pitchFamily="34" charset="0"/>
              <a:ea typeface="Calibri"/>
              <a:cs typeface="Calibri" panose="020F0502020204030204" pitchFamily="34" charset="0"/>
              <a:sym typeface="Calibri"/>
            </a:endParaRPr>
          </a:p>
          <a:p>
            <a:pPr marL="0" marR="0" lvl="0" indent="0" algn="l" rtl="0">
              <a:spcBef>
                <a:spcPts val="0"/>
              </a:spcBef>
              <a:spcAft>
                <a:spcPts val="0"/>
              </a:spcAft>
              <a:buNone/>
            </a:pPr>
            <a:r>
              <a:rPr lang="en-US" sz="1600" dirty="0">
                <a:solidFill>
                  <a:schemeClr val="dk1"/>
                </a:solidFill>
                <a:latin typeface="Calibri" panose="020F0502020204030204" pitchFamily="34" charset="0"/>
                <a:ea typeface="Calibri"/>
                <a:cs typeface="Calibri" panose="020F0502020204030204" pitchFamily="34" charset="0"/>
                <a:sym typeface="Calibri"/>
              </a:rPr>
              <a:t>Senior Director of Sponsored Projects</a:t>
            </a:r>
            <a:endParaRPr sz="1600" dirty="0">
              <a:latin typeface="Calibri" panose="020F0502020204030204" pitchFamily="34" charset="0"/>
              <a:cs typeface="Calibri" panose="020F0502020204030204" pitchFamily="34" charset="0"/>
            </a:endParaRPr>
          </a:p>
          <a:p>
            <a:pPr marL="0" marR="0" lvl="0" indent="0" algn="l" rtl="0">
              <a:spcBef>
                <a:spcPts val="0"/>
              </a:spcBef>
              <a:spcAft>
                <a:spcPts val="0"/>
              </a:spcAft>
              <a:buNone/>
            </a:pPr>
            <a:r>
              <a:rPr lang="en-US" sz="1600" dirty="0">
                <a:solidFill>
                  <a:schemeClr val="dk1"/>
                </a:solidFill>
                <a:latin typeface="Calibri" panose="020F0502020204030204" pitchFamily="34" charset="0"/>
                <a:ea typeface="Calibri"/>
                <a:cs typeface="Calibri" panose="020F0502020204030204" pitchFamily="34" charset="0"/>
                <a:sym typeface="Calibri"/>
              </a:rPr>
              <a:t>Santa Clara University</a:t>
            </a:r>
            <a:endParaRPr sz="1600" dirty="0">
              <a:latin typeface="Calibri" panose="020F0502020204030204" pitchFamily="34" charset="0"/>
              <a:cs typeface="Calibri" panose="020F0502020204030204" pitchFamily="34" charset="0"/>
            </a:endParaRPr>
          </a:p>
          <a:p>
            <a:pPr marL="0" marR="0" lvl="0" indent="0" algn="l" rtl="0">
              <a:spcBef>
                <a:spcPts val="0"/>
              </a:spcBef>
              <a:spcAft>
                <a:spcPts val="0"/>
              </a:spcAft>
              <a:buNone/>
            </a:pPr>
            <a:r>
              <a:rPr lang="en-US" sz="1600" u="sng" dirty="0">
                <a:solidFill>
                  <a:schemeClr val="dk1"/>
                </a:solidFill>
                <a:latin typeface="Calibri" panose="020F0502020204030204" pitchFamily="34" charset="0"/>
                <a:ea typeface="Calibri"/>
                <a:cs typeface="Calibri" panose="020F0502020204030204" pitchFamily="34" charset="0"/>
                <a:sym typeface="Calibri"/>
                <a:hlinkClick r:id="rId9">
                  <a:extLst>
                    <a:ext uri="{A12FA001-AC4F-418D-AE19-62706E023703}">
                      <ahyp:hlinkClr xmlns:ahyp="http://schemas.microsoft.com/office/drawing/2018/hyperlinkcolor" val="tx"/>
                    </a:ext>
                  </a:extLst>
                </a:hlinkClick>
              </a:rPr>
              <a:t>mfortini@scu.edu</a:t>
            </a:r>
            <a:endParaRPr sz="1600" dirty="0">
              <a:solidFill>
                <a:schemeClr val="dk1"/>
              </a:solidFill>
              <a:latin typeface="Calibri" panose="020F0502020204030204" pitchFamily="34" charset="0"/>
              <a:ea typeface="Calibri"/>
              <a:cs typeface="Calibri" panose="020F0502020204030204" pitchFamily="34" charset="0"/>
              <a:sym typeface="Calibri"/>
            </a:endParaRPr>
          </a:p>
          <a:p>
            <a:pPr marL="0" marR="0" lvl="0" indent="0" algn="l" rtl="0">
              <a:spcBef>
                <a:spcPts val="0"/>
              </a:spcBef>
              <a:spcAft>
                <a:spcPts val="0"/>
              </a:spcAft>
              <a:buNone/>
            </a:pPr>
            <a:endParaRPr sz="1800" dirty="0">
              <a:solidFill>
                <a:schemeClr val="dk1"/>
              </a:solidFill>
              <a:latin typeface="Calibri"/>
              <a:ea typeface="Calibri"/>
              <a:cs typeface="Calibri"/>
              <a:sym typeface="Calibri"/>
            </a:endParaRPr>
          </a:p>
        </p:txBody>
      </p:sp>
      <p:sp>
        <p:nvSpPr>
          <p:cNvPr id="103" name="Google Shape;103;p2"/>
          <p:cNvSpPr txBox="1"/>
          <p:nvPr/>
        </p:nvSpPr>
        <p:spPr>
          <a:xfrm>
            <a:off x="9157396" y="4186022"/>
            <a:ext cx="2584864" cy="184661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600" b="1" dirty="0">
                <a:solidFill>
                  <a:schemeClr val="dk1"/>
                </a:solidFill>
                <a:latin typeface="Calibri" panose="020F0502020204030204" pitchFamily="34" charset="0"/>
                <a:ea typeface="Calibri"/>
                <a:cs typeface="Calibri" panose="020F0502020204030204" pitchFamily="34" charset="0"/>
                <a:sym typeface="Calibri"/>
              </a:rPr>
              <a:t>Camille Coley</a:t>
            </a:r>
            <a:endParaRPr sz="1600" dirty="0">
              <a:latin typeface="Calibri" panose="020F0502020204030204" pitchFamily="34" charset="0"/>
              <a:cs typeface="Calibri" panose="020F0502020204030204" pitchFamily="34" charset="0"/>
            </a:endParaRPr>
          </a:p>
          <a:p>
            <a:pPr marL="0" marR="0" lvl="0" indent="0" algn="l" rtl="0">
              <a:spcBef>
                <a:spcPts val="0"/>
              </a:spcBef>
              <a:spcAft>
                <a:spcPts val="0"/>
              </a:spcAft>
              <a:buNone/>
            </a:pPr>
            <a:r>
              <a:rPr lang="en-US" sz="1600" i="1" dirty="0">
                <a:solidFill>
                  <a:schemeClr val="dk1"/>
                </a:solidFill>
                <a:latin typeface="Calibri" panose="020F0502020204030204" pitchFamily="34" charset="0"/>
                <a:ea typeface="Calibri"/>
                <a:cs typeface="Calibri" panose="020F0502020204030204" pitchFamily="34" charset="0"/>
                <a:sym typeface="Calibri"/>
              </a:rPr>
              <a:t>Principal Investigator (PI)</a:t>
            </a:r>
            <a:endParaRPr sz="1600" dirty="0">
              <a:solidFill>
                <a:schemeClr val="dk1"/>
              </a:solidFill>
              <a:latin typeface="Calibri" panose="020F0502020204030204" pitchFamily="34" charset="0"/>
              <a:ea typeface="Calibri"/>
              <a:cs typeface="Calibri" panose="020F0502020204030204" pitchFamily="34" charset="0"/>
              <a:sym typeface="Calibri"/>
            </a:endParaRPr>
          </a:p>
          <a:p>
            <a:pPr marL="0" marR="0" lvl="0" indent="0" algn="l" rtl="0">
              <a:spcBef>
                <a:spcPts val="0"/>
              </a:spcBef>
              <a:spcAft>
                <a:spcPts val="0"/>
              </a:spcAft>
              <a:buNone/>
            </a:pPr>
            <a:r>
              <a:rPr lang="en-US" sz="1600" dirty="0">
                <a:solidFill>
                  <a:schemeClr val="dk1"/>
                </a:solidFill>
                <a:latin typeface="Calibri" panose="020F0502020204030204" pitchFamily="34" charset="0"/>
                <a:ea typeface="Calibri"/>
                <a:cs typeface="Calibri" panose="020F0502020204030204" pitchFamily="34" charset="0"/>
                <a:sym typeface="Calibri"/>
              </a:rPr>
              <a:t>Associate Vice Provost &amp; External Partnerships</a:t>
            </a:r>
            <a:endParaRPr sz="1600" dirty="0">
              <a:latin typeface="Calibri" panose="020F0502020204030204" pitchFamily="34" charset="0"/>
              <a:cs typeface="Calibri" panose="020F0502020204030204" pitchFamily="34" charset="0"/>
            </a:endParaRPr>
          </a:p>
          <a:p>
            <a:pPr marL="0" marR="0" lvl="0" indent="0" algn="l" rtl="0">
              <a:spcBef>
                <a:spcPts val="0"/>
              </a:spcBef>
              <a:spcAft>
                <a:spcPts val="0"/>
              </a:spcAft>
              <a:buNone/>
            </a:pPr>
            <a:r>
              <a:rPr lang="en-US" sz="1600" dirty="0">
                <a:solidFill>
                  <a:schemeClr val="dk1"/>
                </a:solidFill>
                <a:latin typeface="Calibri" panose="020F0502020204030204" pitchFamily="34" charset="0"/>
                <a:ea typeface="Calibri"/>
                <a:cs typeface="Calibri" panose="020F0502020204030204" pitchFamily="34" charset="0"/>
                <a:sym typeface="Calibri"/>
              </a:rPr>
              <a:t>University of San Francisco</a:t>
            </a:r>
            <a:endParaRPr sz="1600" dirty="0">
              <a:latin typeface="Calibri" panose="020F0502020204030204" pitchFamily="34" charset="0"/>
              <a:cs typeface="Calibri" panose="020F0502020204030204" pitchFamily="34" charset="0"/>
            </a:endParaRPr>
          </a:p>
          <a:p>
            <a:pPr marL="0" marR="0" lvl="0" indent="0" algn="l" rtl="0">
              <a:spcBef>
                <a:spcPts val="0"/>
              </a:spcBef>
              <a:spcAft>
                <a:spcPts val="0"/>
              </a:spcAft>
              <a:buNone/>
            </a:pPr>
            <a:r>
              <a:rPr lang="en-US" sz="1600" u="sng" dirty="0">
                <a:solidFill>
                  <a:schemeClr val="dk1"/>
                </a:solidFill>
                <a:latin typeface="Calibri" panose="020F0502020204030204" pitchFamily="34" charset="0"/>
                <a:ea typeface="Calibri"/>
                <a:cs typeface="Calibri" panose="020F0502020204030204" pitchFamily="34" charset="0"/>
                <a:sym typeface="Calibri"/>
                <a:hlinkClick r:id="rId10">
                  <a:extLst>
                    <a:ext uri="{A12FA001-AC4F-418D-AE19-62706E023703}">
                      <ahyp:hlinkClr xmlns:ahyp="http://schemas.microsoft.com/office/drawing/2018/hyperlinkcolor" val="tx"/>
                    </a:ext>
                  </a:extLst>
                </a:hlinkClick>
              </a:rPr>
              <a:t>ccoley@usfca.edu</a:t>
            </a:r>
            <a:endParaRPr sz="1600" dirty="0">
              <a:solidFill>
                <a:schemeClr val="dk1"/>
              </a:solidFill>
              <a:latin typeface="Calibri" panose="020F0502020204030204" pitchFamily="34" charset="0"/>
              <a:ea typeface="Calibri"/>
              <a:cs typeface="Calibri" panose="020F0502020204030204" pitchFamily="34" charset="0"/>
              <a:sym typeface="Calibri"/>
            </a:endParaRPr>
          </a:p>
          <a:p>
            <a:pPr marL="0" marR="0" lvl="0" indent="0" algn="l" rtl="0">
              <a:spcBef>
                <a:spcPts val="0"/>
              </a:spcBef>
              <a:spcAft>
                <a:spcPts val="0"/>
              </a:spcAft>
              <a:buNone/>
            </a:pPr>
            <a:endParaRPr sz="1800" dirty="0">
              <a:solidFill>
                <a:schemeClr val="dk1"/>
              </a:solidFill>
              <a:latin typeface="Calibri"/>
              <a:ea typeface="Calibri"/>
              <a:cs typeface="Calibri"/>
              <a:sym typeface="Calibri"/>
            </a:endParaRPr>
          </a:p>
        </p:txBody>
      </p:sp>
      <p:pic>
        <p:nvPicPr>
          <p:cNvPr id="2" name="Picture 1">
            <a:extLst>
              <a:ext uri="{FF2B5EF4-FFF2-40B4-BE49-F238E27FC236}">
                <a16:creationId xmlns:a16="http://schemas.microsoft.com/office/drawing/2014/main" id="{989A24AF-4455-9458-243B-DC53B66996D6}"/>
              </a:ext>
            </a:extLst>
          </p:cNvPr>
          <p:cNvPicPr>
            <a:picLocks noChangeAspect="1"/>
          </p:cNvPicPr>
          <p:nvPr/>
        </p:nvPicPr>
        <p:blipFill>
          <a:blip r:embed="rId11"/>
          <a:stretch>
            <a:fillRect/>
          </a:stretch>
        </p:blipFill>
        <p:spPr>
          <a:xfrm>
            <a:off x="0" y="6430530"/>
            <a:ext cx="12192000" cy="413425"/>
          </a:xfrm>
          <a:prstGeom prst="rect">
            <a:avLst/>
          </a:prstGeom>
        </p:spPr>
      </p:pic>
      <p:pic>
        <p:nvPicPr>
          <p:cNvPr id="5" name="Picture 4">
            <a:extLst>
              <a:ext uri="{FF2B5EF4-FFF2-40B4-BE49-F238E27FC236}">
                <a16:creationId xmlns:a16="http://schemas.microsoft.com/office/drawing/2014/main" id="{C3D0DDE5-2A4C-CE39-10BE-100FACA553E6}"/>
              </a:ext>
            </a:extLst>
          </p:cNvPr>
          <p:cNvPicPr/>
          <p:nvPr/>
        </p:nvPicPr>
        <p:blipFill>
          <a:blip r:embed="rId12">
            <a:extLst>
              <a:ext uri="{28A0092B-C50C-407E-A947-70E740481C1C}">
                <a14:useLocalDpi xmlns:a14="http://schemas.microsoft.com/office/drawing/2010/main" val="0"/>
              </a:ext>
            </a:extLst>
          </a:blip>
          <a:srcRect/>
          <a:stretch>
            <a:fillRect/>
          </a:stretch>
        </p:blipFill>
        <p:spPr bwMode="auto">
          <a:xfrm>
            <a:off x="5796471" y="-5766"/>
            <a:ext cx="2131843" cy="831789"/>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4">
            <a:extLst>
              <a:ext uri="{FF2B5EF4-FFF2-40B4-BE49-F238E27FC236}">
                <a16:creationId xmlns:a16="http://schemas.microsoft.com/office/drawing/2014/main" id="{B78B1445-48A1-2CD4-B857-EF9196BAA50F}"/>
              </a:ext>
            </a:extLst>
          </p:cNvPr>
          <p:cNvPicPr/>
          <p:nvPr/>
        </p:nvPicPr>
        <p:blipFill>
          <a:blip r:embed="rId13">
            <a:extLst>
              <a:ext uri="{28A0092B-C50C-407E-A947-70E740481C1C}">
                <a14:useLocalDpi xmlns:a14="http://schemas.microsoft.com/office/drawing/2010/main" val="0"/>
              </a:ext>
            </a:extLst>
          </a:blip>
          <a:srcRect/>
          <a:stretch>
            <a:fillRect/>
          </a:stretch>
        </p:blipFill>
        <p:spPr bwMode="auto">
          <a:xfrm>
            <a:off x="7835950" y="0"/>
            <a:ext cx="2131843" cy="820259"/>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a:extLst>
              <a:ext uri="{FF2B5EF4-FFF2-40B4-BE49-F238E27FC236}">
                <a16:creationId xmlns:a16="http://schemas.microsoft.com/office/drawing/2014/main" id="{4C3E695F-ECCD-C471-40D1-B40468B920F3}"/>
              </a:ext>
            </a:extLst>
          </p:cNvPr>
          <p:cNvPicPr/>
          <p:nvPr/>
        </p:nvPicPr>
        <p:blipFill>
          <a:blip r:embed="rId14">
            <a:extLst>
              <a:ext uri="{28A0092B-C50C-407E-A947-70E740481C1C}">
                <a14:useLocalDpi xmlns:a14="http://schemas.microsoft.com/office/drawing/2010/main" val="0"/>
              </a:ext>
            </a:extLst>
          </a:blip>
          <a:srcRect/>
          <a:stretch>
            <a:fillRect/>
          </a:stretch>
        </p:blipFill>
        <p:spPr bwMode="auto">
          <a:xfrm>
            <a:off x="9967793" y="118942"/>
            <a:ext cx="2131843" cy="582371"/>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08"/>
        <p:cNvGrpSpPr/>
        <p:nvPr/>
      </p:nvGrpSpPr>
      <p:grpSpPr>
        <a:xfrm>
          <a:off x="0" y="0"/>
          <a:ext cx="0" cy="0"/>
          <a:chOff x="0" y="0"/>
          <a:chExt cx="0" cy="0"/>
        </a:xfrm>
      </p:grpSpPr>
      <p:pic>
        <p:nvPicPr>
          <p:cNvPr id="3" name="Picture 2">
            <a:extLst>
              <a:ext uri="{FF2B5EF4-FFF2-40B4-BE49-F238E27FC236}">
                <a16:creationId xmlns:a16="http://schemas.microsoft.com/office/drawing/2014/main" id="{63577786-8C43-C65D-7FFD-C5296813D29E}"/>
              </a:ext>
            </a:extLst>
          </p:cNvPr>
          <p:cNvPicPr>
            <a:picLocks noGrp="1" noRot="1" noChangeAspect="1" noMove="1" noResize="1" noEditPoints="1" noAdjustHandles="1" noChangeArrowheads="1" noChangeShapeType="1" noCrop="1"/>
          </p:cNvPicPr>
          <p:nvPr/>
        </p:nvPicPr>
        <p:blipFill>
          <a:blip r:embed="rId3">
            <a:extLst>
              <a:ext uri="{28A0092B-C50C-407E-A947-70E740481C1C}">
                <a14:useLocalDpi xmlns:a14="http://schemas.microsoft.com/office/drawing/2010/main" val="0"/>
              </a:ext>
            </a:extLst>
          </a:blip>
          <a:srcRect/>
          <a:stretch>
            <a:fillRect/>
          </a:stretch>
        </p:blipFill>
        <p:spPr bwMode="auto">
          <a:xfrm>
            <a:off x="5796471" y="-5766"/>
            <a:ext cx="2131843" cy="831789"/>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4">
            <a:extLst>
              <a:ext uri="{FF2B5EF4-FFF2-40B4-BE49-F238E27FC236}">
                <a16:creationId xmlns:a16="http://schemas.microsoft.com/office/drawing/2014/main" id="{26BD1E5E-DFAD-B611-1755-75FD7523E188}"/>
              </a:ext>
            </a:extLst>
          </p:cNvPr>
          <p:cNvPicPr>
            <a:picLocks noGrp="1" noRot="1" noChangeAspect="1" noMove="1" noResize="1" noEditPoints="1" noAdjustHandles="1" noChangeArrowheads="1" noChangeShapeType="1" noCrop="1"/>
          </p:cNvPicPr>
          <p:nvPr/>
        </p:nvPicPr>
        <p:blipFill>
          <a:blip r:embed="rId4">
            <a:extLst>
              <a:ext uri="{28A0092B-C50C-407E-A947-70E740481C1C}">
                <a14:useLocalDpi xmlns:a14="http://schemas.microsoft.com/office/drawing/2010/main" val="0"/>
              </a:ext>
            </a:extLst>
          </a:blip>
          <a:srcRect/>
          <a:stretch>
            <a:fillRect/>
          </a:stretch>
        </p:blipFill>
        <p:spPr bwMode="auto">
          <a:xfrm>
            <a:off x="7835950" y="0"/>
            <a:ext cx="2131843" cy="820259"/>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6">
            <a:extLst>
              <a:ext uri="{FF2B5EF4-FFF2-40B4-BE49-F238E27FC236}">
                <a16:creationId xmlns:a16="http://schemas.microsoft.com/office/drawing/2014/main" id="{E573A8E0-4969-1100-F413-5F12FA70C9DB}"/>
              </a:ext>
            </a:extLst>
          </p:cNvPr>
          <p:cNvPicPr>
            <a:picLocks noGrp="1" noRot="1" noChangeAspect="1" noMove="1" noResize="1" noEditPoints="1" noAdjustHandles="1" noChangeArrowheads="1" noChangeShapeType="1" noCrop="1"/>
          </p:cNvPicPr>
          <p:nvPr/>
        </p:nvPicPr>
        <p:blipFill>
          <a:blip r:embed="rId5">
            <a:extLst>
              <a:ext uri="{28A0092B-C50C-407E-A947-70E740481C1C}">
                <a14:useLocalDpi xmlns:a14="http://schemas.microsoft.com/office/drawing/2010/main" val="0"/>
              </a:ext>
            </a:extLst>
          </a:blip>
          <a:srcRect/>
          <a:stretch>
            <a:fillRect/>
          </a:stretch>
        </p:blipFill>
        <p:spPr bwMode="auto">
          <a:xfrm>
            <a:off x="9967793" y="118942"/>
            <a:ext cx="2131843" cy="582371"/>
          </a:xfrm>
          <a:prstGeom prst="rect">
            <a:avLst/>
          </a:prstGeom>
          <a:noFill/>
          <a:extLst>
            <a:ext uri="{909E8E84-426E-40DD-AFC4-6F175D3DCCD1}">
              <a14:hiddenFill xmlns:a14="http://schemas.microsoft.com/office/drawing/2010/main">
                <a:solidFill>
                  <a:srgbClr val="FFFFFF"/>
                </a:solidFill>
              </a14:hiddenFill>
            </a:ext>
          </a:extLst>
        </p:spPr>
      </p:pic>
      <p:sp>
        <p:nvSpPr>
          <p:cNvPr id="109" name="Google Shape;109;g36ddd8cdfea_0_2"/>
          <p:cNvSpPr txBox="1">
            <a:spLocks noGrp="1"/>
          </p:cNvSpPr>
          <p:nvPr>
            <p:ph type="title"/>
          </p:nvPr>
        </p:nvSpPr>
        <p:spPr>
          <a:xfrm>
            <a:off x="838200" y="365125"/>
            <a:ext cx="10515600" cy="1325700"/>
          </a:xfrm>
          <a:prstGeom prst="rect">
            <a:avLst/>
          </a:prstGeom>
        </p:spPr>
        <p:txBody>
          <a:bodyPr spcFirstLastPara="1" wrap="square" lIns="91425" tIns="45700" rIns="91425" bIns="45700" anchor="ctr" anchorCtr="0">
            <a:normAutofit/>
          </a:bodyPr>
          <a:lstStyle/>
          <a:p>
            <a:pPr marL="0" lvl="0" indent="0" algn="l" rtl="0">
              <a:spcBef>
                <a:spcPts val="0"/>
              </a:spcBef>
              <a:spcAft>
                <a:spcPts val="0"/>
              </a:spcAft>
              <a:buNone/>
            </a:pPr>
            <a:r>
              <a:rPr lang="en-US" b="1">
                <a:solidFill>
                  <a:srgbClr val="A32035"/>
                </a:solidFill>
              </a:rPr>
              <a:t>Who is Good Partner?</a:t>
            </a:r>
            <a:endParaRPr lang="en-US" b="1" dirty="0">
              <a:solidFill>
                <a:srgbClr val="A32035"/>
              </a:solidFill>
            </a:endParaRPr>
          </a:p>
        </p:txBody>
      </p:sp>
      <p:pic>
        <p:nvPicPr>
          <p:cNvPr id="2" name="Picture 1">
            <a:extLst>
              <a:ext uri="{FF2B5EF4-FFF2-40B4-BE49-F238E27FC236}">
                <a16:creationId xmlns:a16="http://schemas.microsoft.com/office/drawing/2014/main" id="{6D59C4EA-328F-C67C-72B0-0B21CD617D99}"/>
              </a:ext>
            </a:extLst>
          </p:cNvPr>
          <p:cNvPicPr>
            <a:picLocks noChangeAspect="1"/>
          </p:cNvPicPr>
          <p:nvPr/>
        </p:nvPicPr>
        <p:blipFill>
          <a:blip r:embed="rId6"/>
          <a:stretch>
            <a:fillRect/>
          </a:stretch>
        </p:blipFill>
        <p:spPr>
          <a:xfrm>
            <a:off x="0" y="6430530"/>
            <a:ext cx="12192000" cy="413425"/>
          </a:xfrm>
          <a:prstGeom prst="rect">
            <a:avLst/>
          </a:prstGeom>
        </p:spPr>
      </p:pic>
      <p:graphicFrame>
        <p:nvGraphicFramePr>
          <p:cNvPr id="112" name="Google Shape;110;g36ddd8cdfea_0_2">
            <a:extLst>
              <a:ext uri="{FF2B5EF4-FFF2-40B4-BE49-F238E27FC236}">
                <a16:creationId xmlns:a16="http://schemas.microsoft.com/office/drawing/2014/main" id="{1A06E557-D0F0-671C-05F1-B529286F30DA}"/>
              </a:ext>
            </a:extLst>
          </p:cNvPr>
          <p:cNvGraphicFramePr/>
          <p:nvPr>
            <p:extLst>
              <p:ext uri="{D42A27DB-BD31-4B8C-83A1-F6EECF244321}">
                <p14:modId xmlns:p14="http://schemas.microsoft.com/office/powerpoint/2010/main" val="2220245748"/>
              </p:ext>
            </p:extLst>
          </p:nvPr>
        </p:nvGraphicFramePr>
        <p:xfrm>
          <a:off x="653472" y="1506096"/>
          <a:ext cx="11446164" cy="4739705"/>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14"/>
        <p:cNvGrpSpPr/>
        <p:nvPr/>
      </p:nvGrpSpPr>
      <p:grpSpPr>
        <a:xfrm>
          <a:off x="0" y="0"/>
          <a:ext cx="0" cy="0"/>
          <a:chOff x="0" y="0"/>
          <a:chExt cx="0" cy="0"/>
        </a:xfrm>
      </p:grpSpPr>
      <p:sp>
        <p:nvSpPr>
          <p:cNvPr id="115" name="Google Shape;115;p3"/>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400"/>
              <a:buFont typeface="Calibri"/>
              <a:buNone/>
            </a:pPr>
            <a:r>
              <a:rPr lang="en-US" b="1" dirty="0">
                <a:solidFill>
                  <a:srgbClr val="A32035"/>
                </a:solidFill>
              </a:rPr>
              <a:t>Year One:</a:t>
            </a:r>
            <a:endParaRPr dirty="0">
              <a:solidFill>
                <a:srgbClr val="A32035"/>
              </a:solidFill>
            </a:endParaRPr>
          </a:p>
        </p:txBody>
      </p:sp>
      <p:sp>
        <p:nvSpPr>
          <p:cNvPr id="116" name="Google Shape;116;p3"/>
          <p:cNvSpPr txBox="1">
            <a:spLocks noGrp="1"/>
          </p:cNvSpPr>
          <p:nvPr>
            <p:ph type="body" idx="1"/>
          </p:nvPr>
        </p:nvSpPr>
        <p:spPr>
          <a:xfrm>
            <a:off x="762000" y="1703668"/>
            <a:ext cx="4546600" cy="3816600"/>
          </a:xfrm>
          <a:prstGeom prst="rect">
            <a:avLst/>
          </a:prstGeom>
          <a:noFill/>
          <a:ln>
            <a:noFill/>
          </a:ln>
        </p:spPr>
        <p:txBody>
          <a:bodyPr spcFirstLastPara="1" wrap="square" lIns="91425" tIns="45700" rIns="91425" bIns="45700" anchor="t" anchorCtr="0">
            <a:normAutofit/>
          </a:bodyPr>
          <a:lstStyle/>
          <a:p>
            <a:pPr indent="-457200">
              <a:spcBef>
                <a:spcPts val="0"/>
              </a:spcBef>
              <a:buSzPts val="5400"/>
            </a:pPr>
            <a:r>
              <a:rPr lang="en-US" sz="3200" dirty="0"/>
              <a:t>Strengthen Post-Award capacity</a:t>
            </a:r>
          </a:p>
          <a:p>
            <a:pPr indent="-457200">
              <a:spcBef>
                <a:spcPts val="0"/>
              </a:spcBef>
              <a:buSzPts val="5400"/>
            </a:pPr>
            <a:endParaRPr lang="en-US" sz="3200" dirty="0"/>
          </a:p>
          <a:p>
            <a:pPr indent="-457200">
              <a:spcBef>
                <a:spcPts val="0"/>
              </a:spcBef>
              <a:buSzPts val="5400"/>
            </a:pPr>
            <a:r>
              <a:rPr lang="en-US" sz="3200" dirty="0"/>
              <a:t>Develop shared training and tools</a:t>
            </a:r>
          </a:p>
          <a:p>
            <a:pPr indent="-457200">
              <a:spcBef>
                <a:spcPts val="0"/>
              </a:spcBef>
              <a:buSzPts val="5400"/>
            </a:pPr>
            <a:endParaRPr lang="en-US" sz="3200" dirty="0"/>
          </a:p>
          <a:p>
            <a:pPr indent="-457200">
              <a:spcBef>
                <a:spcPts val="0"/>
              </a:spcBef>
              <a:buSzPts val="5400"/>
            </a:pPr>
            <a:r>
              <a:rPr lang="en-US" sz="3200" dirty="0"/>
              <a:t>Pilot innovative administrative roles</a:t>
            </a:r>
          </a:p>
        </p:txBody>
      </p:sp>
      <p:pic>
        <p:nvPicPr>
          <p:cNvPr id="2" name="Picture 1">
            <a:extLst>
              <a:ext uri="{FF2B5EF4-FFF2-40B4-BE49-F238E27FC236}">
                <a16:creationId xmlns:a16="http://schemas.microsoft.com/office/drawing/2014/main" id="{3AB054F1-82AB-9BD9-3C87-A376C55F0DD8}"/>
              </a:ext>
            </a:extLst>
          </p:cNvPr>
          <p:cNvPicPr>
            <a:picLocks noChangeAspect="1"/>
          </p:cNvPicPr>
          <p:nvPr/>
        </p:nvPicPr>
        <p:blipFill>
          <a:blip r:embed="rId3"/>
          <a:stretch>
            <a:fillRect/>
          </a:stretch>
        </p:blipFill>
        <p:spPr>
          <a:xfrm>
            <a:off x="0" y="6430530"/>
            <a:ext cx="12192000" cy="413425"/>
          </a:xfrm>
          <a:prstGeom prst="rect">
            <a:avLst/>
          </a:prstGeom>
        </p:spPr>
      </p:pic>
      <p:pic>
        <p:nvPicPr>
          <p:cNvPr id="5" name="Picture 4">
            <a:extLst>
              <a:ext uri="{FF2B5EF4-FFF2-40B4-BE49-F238E27FC236}">
                <a16:creationId xmlns:a16="http://schemas.microsoft.com/office/drawing/2014/main" id="{4ABB6CF7-6138-A540-2E54-52D8F751D5F8}"/>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796471" y="-5766"/>
            <a:ext cx="2131843" cy="831789"/>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4">
            <a:extLst>
              <a:ext uri="{FF2B5EF4-FFF2-40B4-BE49-F238E27FC236}">
                <a16:creationId xmlns:a16="http://schemas.microsoft.com/office/drawing/2014/main" id="{7AB9D2E0-48CC-7DFF-B2D0-B90D8FCB352F}"/>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835950" y="0"/>
            <a:ext cx="2131843" cy="820259"/>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a:extLst>
              <a:ext uri="{FF2B5EF4-FFF2-40B4-BE49-F238E27FC236}">
                <a16:creationId xmlns:a16="http://schemas.microsoft.com/office/drawing/2014/main" id="{ABEA11C3-0D52-B732-DBC5-49B70F4D0336}"/>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9967793" y="118942"/>
            <a:ext cx="2131843" cy="582371"/>
          </a:xfrm>
          <a:prstGeom prst="rect">
            <a:avLst/>
          </a:prstGeom>
          <a:noFill/>
          <a:extLst>
            <a:ext uri="{909E8E84-426E-40DD-AFC4-6F175D3DCCD1}">
              <a14:hiddenFill xmlns:a14="http://schemas.microsoft.com/office/drawing/2010/main">
                <a:solidFill>
                  <a:srgbClr val="FFFFFF"/>
                </a:solidFill>
              </a14:hiddenFill>
            </a:ext>
          </a:extLst>
        </p:spPr>
      </p:pic>
      <p:pic>
        <p:nvPicPr>
          <p:cNvPr id="4100" name="Picture 4">
            <a:extLst>
              <a:ext uri="{FF2B5EF4-FFF2-40B4-BE49-F238E27FC236}">
                <a16:creationId xmlns:a16="http://schemas.microsoft.com/office/drawing/2014/main" id="{9F7454C9-A787-6969-8386-6B1A68F01EF6}"/>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524500" y="1690688"/>
            <a:ext cx="6324600" cy="35560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20"/>
        <p:cNvGrpSpPr/>
        <p:nvPr/>
      </p:nvGrpSpPr>
      <p:grpSpPr>
        <a:xfrm>
          <a:off x="0" y="0"/>
          <a:ext cx="0" cy="0"/>
          <a:chOff x="0" y="0"/>
          <a:chExt cx="0" cy="0"/>
        </a:xfrm>
      </p:grpSpPr>
      <p:pic>
        <p:nvPicPr>
          <p:cNvPr id="6" name="Picture 5">
            <a:extLst>
              <a:ext uri="{FF2B5EF4-FFF2-40B4-BE49-F238E27FC236}">
                <a16:creationId xmlns:a16="http://schemas.microsoft.com/office/drawing/2014/main" id="{F4305880-4783-E3EA-879F-6D460051FB9E}"/>
              </a:ext>
            </a:extLst>
          </p:cNvPr>
          <p:cNvPicPr>
            <a:picLocks noGrp="1" noRot="1" noChangeAspect="1" noMove="1" noResize="1" noEditPoints="1" noAdjustHandles="1" noChangeArrowheads="1" noChangeShapeType="1" noCrop="1"/>
          </p:cNvPicPr>
          <p:nvPr/>
        </p:nvPicPr>
        <p:blipFill>
          <a:blip r:embed="rId3">
            <a:extLst>
              <a:ext uri="{28A0092B-C50C-407E-A947-70E740481C1C}">
                <a14:useLocalDpi xmlns:a14="http://schemas.microsoft.com/office/drawing/2010/main" val="0"/>
              </a:ext>
            </a:extLst>
          </a:blip>
          <a:srcRect/>
          <a:stretch>
            <a:fillRect/>
          </a:stretch>
        </p:blipFill>
        <p:spPr bwMode="auto">
          <a:xfrm>
            <a:off x="5796471" y="-5766"/>
            <a:ext cx="2131843" cy="831789"/>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4">
            <a:extLst>
              <a:ext uri="{FF2B5EF4-FFF2-40B4-BE49-F238E27FC236}">
                <a16:creationId xmlns:a16="http://schemas.microsoft.com/office/drawing/2014/main" id="{F46C0481-529C-4360-286B-2B4919225F42}"/>
              </a:ext>
            </a:extLst>
          </p:cNvPr>
          <p:cNvPicPr>
            <a:picLocks noGrp="1" noRot="1" noChangeAspect="1" noMove="1" noResize="1" noEditPoints="1" noAdjustHandles="1" noChangeArrowheads="1" noChangeShapeType="1" noCrop="1"/>
          </p:cNvPicPr>
          <p:nvPr/>
        </p:nvPicPr>
        <p:blipFill>
          <a:blip r:embed="rId4">
            <a:extLst>
              <a:ext uri="{28A0092B-C50C-407E-A947-70E740481C1C}">
                <a14:useLocalDpi xmlns:a14="http://schemas.microsoft.com/office/drawing/2010/main" val="0"/>
              </a:ext>
            </a:extLst>
          </a:blip>
          <a:srcRect/>
          <a:stretch>
            <a:fillRect/>
          </a:stretch>
        </p:blipFill>
        <p:spPr bwMode="auto">
          <a:xfrm>
            <a:off x="7835950" y="0"/>
            <a:ext cx="2131843" cy="820259"/>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6">
            <a:extLst>
              <a:ext uri="{FF2B5EF4-FFF2-40B4-BE49-F238E27FC236}">
                <a16:creationId xmlns:a16="http://schemas.microsoft.com/office/drawing/2014/main" id="{64215178-BA4C-AA85-4347-C8695239D836}"/>
              </a:ext>
            </a:extLst>
          </p:cNvPr>
          <p:cNvPicPr>
            <a:picLocks noGrp="1" noRot="1" noChangeAspect="1" noMove="1" noResize="1" noEditPoints="1" noAdjustHandles="1" noChangeArrowheads="1" noChangeShapeType="1" noCrop="1"/>
          </p:cNvPicPr>
          <p:nvPr/>
        </p:nvPicPr>
        <p:blipFill>
          <a:blip r:embed="rId5">
            <a:extLst>
              <a:ext uri="{28A0092B-C50C-407E-A947-70E740481C1C}">
                <a14:useLocalDpi xmlns:a14="http://schemas.microsoft.com/office/drawing/2010/main" val="0"/>
              </a:ext>
            </a:extLst>
          </a:blip>
          <a:srcRect/>
          <a:stretch>
            <a:fillRect/>
          </a:stretch>
        </p:blipFill>
        <p:spPr bwMode="auto">
          <a:xfrm>
            <a:off x="9967793" y="118942"/>
            <a:ext cx="2131843" cy="582371"/>
          </a:xfrm>
          <a:prstGeom prst="rect">
            <a:avLst/>
          </a:prstGeom>
          <a:noFill/>
          <a:extLst>
            <a:ext uri="{909E8E84-426E-40DD-AFC4-6F175D3DCCD1}">
              <a14:hiddenFill xmlns:a14="http://schemas.microsoft.com/office/drawing/2010/main">
                <a:solidFill>
                  <a:srgbClr val="FFFFFF"/>
                </a:solidFill>
              </a14:hiddenFill>
            </a:ext>
          </a:extLst>
        </p:spPr>
      </p:pic>
      <p:sp>
        <p:nvSpPr>
          <p:cNvPr id="121" name="Google Shape;121;p4"/>
          <p:cNvSpPr txBox="1">
            <a:spLocks noGrp="1"/>
          </p:cNvSpPr>
          <p:nvPr>
            <p:ph type="title"/>
          </p:nvPr>
        </p:nvSpPr>
        <p:spPr>
          <a:xfrm>
            <a:off x="838200" y="701313"/>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400"/>
              <a:buFont typeface="Calibri"/>
              <a:buNone/>
            </a:pPr>
            <a:r>
              <a:rPr lang="en-US" b="1" dirty="0">
                <a:solidFill>
                  <a:srgbClr val="A32035"/>
                </a:solidFill>
              </a:rPr>
              <a:t>Why This Matters for CFR</a:t>
            </a:r>
            <a:endParaRPr dirty="0">
              <a:solidFill>
                <a:srgbClr val="A32035"/>
              </a:solidFill>
            </a:endParaRPr>
          </a:p>
        </p:txBody>
      </p:sp>
      <p:sp>
        <p:nvSpPr>
          <p:cNvPr id="122" name="Google Shape;122;p4"/>
          <p:cNvSpPr txBox="1">
            <a:spLocks noGrp="1"/>
          </p:cNvSpPr>
          <p:nvPr>
            <p:ph type="body" idx="1"/>
          </p:nvPr>
        </p:nvSpPr>
        <p:spPr>
          <a:xfrm>
            <a:off x="691152" y="2198138"/>
            <a:ext cx="11313042" cy="4351338"/>
          </a:xfrm>
          <a:prstGeom prst="rect">
            <a:avLst/>
          </a:prstGeom>
          <a:noFill/>
          <a:ln>
            <a:noFill/>
          </a:ln>
        </p:spPr>
        <p:txBody>
          <a:bodyPr spcFirstLastPara="1" wrap="square" lIns="91425" tIns="45700" rIns="91425" bIns="45700" anchor="t" anchorCtr="0">
            <a:normAutofit/>
          </a:bodyPr>
          <a:lstStyle/>
          <a:p>
            <a:pPr marL="228600" lvl="0" indent="-228600" algn="l" rtl="0">
              <a:lnSpc>
                <a:spcPct val="90000"/>
              </a:lnSpc>
              <a:spcBef>
                <a:spcPts val="0"/>
              </a:spcBef>
              <a:spcAft>
                <a:spcPts val="0"/>
              </a:spcAft>
              <a:buClr>
                <a:schemeClr val="dk1"/>
              </a:buClr>
              <a:buSzPts val="2800"/>
              <a:buChar char="•"/>
            </a:pPr>
            <a:r>
              <a:rPr lang="en-US" dirty="0"/>
              <a:t>Demonstrates a </a:t>
            </a:r>
            <a:r>
              <a:rPr lang="en-US" b="1" dirty="0"/>
              <a:t>strategic and scalable model</a:t>
            </a:r>
            <a:r>
              <a:rPr lang="en-US" dirty="0"/>
              <a:t> for administrative innovation</a:t>
            </a:r>
            <a:endParaRPr dirty="0"/>
          </a:p>
          <a:p>
            <a:pPr marL="228600" lvl="0" indent="-228600" algn="l" rtl="0">
              <a:lnSpc>
                <a:spcPct val="90000"/>
              </a:lnSpc>
              <a:spcBef>
                <a:spcPts val="1000"/>
              </a:spcBef>
              <a:spcAft>
                <a:spcPts val="0"/>
              </a:spcAft>
              <a:buClr>
                <a:schemeClr val="dk1"/>
              </a:buClr>
              <a:buSzPts val="2800"/>
              <a:buChar char="•"/>
            </a:pPr>
            <a:r>
              <a:rPr lang="en-US" dirty="0"/>
              <a:t>Sustainability of research infrastructure</a:t>
            </a:r>
            <a:endParaRPr dirty="0"/>
          </a:p>
          <a:p>
            <a:pPr marL="228600" lvl="0" indent="-228600" algn="l" rtl="0">
              <a:lnSpc>
                <a:spcPct val="90000"/>
              </a:lnSpc>
              <a:spcBef>
                <a:spcPts val="1000"/>
              </a:spcBef>
              <a:spcAft>
                <a:spcPts val="0"/>
              </a:spcAft>
              <a:buClr>
                <a:schemeClr val="dk1"/>
              </a:buClr>
              <a:buSzPts val="2800"/>
              <a:buChar char="•"/>
            </a:pPr>
            <a:r>
              <a:rPr lang="en-US" dirty="0"/>
              <a:t>Impactful cross-institutional collaboration</a:t>
            </a:r>
            <a:endParaRPr dirty="0"/>
          </a:p>
          <a:p>
            <a:pPr marL="228600" lvl="0" indent="-228600" algn="l" rtl="0">
              <a:lnSpc>
                <a:spcPct val="90000"/>
              </a:lnSpc>
              <a:spcBef>
                <a:spcPts val="1000"/>
              </a:spcBef>
              <a:spcAft>
                <a:spcPts val="0"/>
              </a:spcAft>
              <a:buClr>
                <a:schemeClr val="dk1"/>
              </a:buClr>
              <a:buSzPts val="2800"/>
              <a:buChar char="•"/>
            </a:pPr>
            <a:r>
              <a:rPr lang="en-US" dirty="0"/>
              <a:t>Aligns with core foundation and corporate values: </a:t>
            </a:r>
            <a:r>
              <a:rPr lang="en-US" b="1" dirty="0"/>
              <a:t>Innovation, Education, Impact</a:t>
            </a:r>
            <a:endParaRPr b="1" dirty="0"/>
          </a:p>
          <a:p>
            <a:pPr marL="228600" lvl="0" indent="-165100" algn="l" rtl="0">
              <a:lnSpc>
                <a:spcPct val="90000"/>
              </a:lnSpc>
              <a:spcBef>
                <a:spcPts val="1000"/>
              </a:spcBef>
              <a:spcAft>
                <a:spcPts val="0"/>
              </a:spcAft>
              <a:buSzPts val="1800"/>
              <a:buChar char="•"/>
            </a:pPr>
            <a:r>
              <a:rPr lang="en-US" b="1" dirty="0"/>
              <a:t>Collaborating rather than competing </a:t>
            </a:r>
            <a:r>
              <a:rPr lang="en-US" dirty="0"/>
              <a:t>with the small pool of Catholic/Religious Funders</a:t>
            </a:r>
            <a:endParaRPr dirty="0"/>
          </a:p>
          <a:p>
            <a:pPr marL="228600" lvl="0" indent="-50800" algn="l" rtl="0">
              <a:lnSpc>
                <a:spcPct val="90000"/>
              </a:lnSpc>
              <a:spcBef>
                <a:spcPts val="1000"/>
              </a:spcBef>
              <a:spcAft>
                <a:spcPts val="0"/>
              </a:spcAft>
              <a:buClr>
                <a:schemeClr val="dk1"/>
              </a:buClr>
              <a:buSzPts val="2800"/>
              <a:buNone/>
            </a:pPr>
            <a:endParaRPr dirty="0"/>
          </a:p>
        </p:txBody>
      </p:sp>
      <p:pic>
        <p:nvPicPr>
          <p:cNvPr id="2" name="Picture 1">
            <a:extLst>
              <a:ext uri="{FF2B5EF4-FFF2-40B4-BE49-F238E27FC236}">
                <a16:creationId xmlns:a16="http://schemas.microsoft.com/office/drawing/2014/main" id="{DF8AF537-CC97-F879-1FAB-174144B67E28}"/>
              </a:ext>
            </a:extLst>
          </p:cNvPr>
          <p:cNvPicPr>
            <a:picLocks noChangeAspect="1"/>
          </p:cNvPicPr>
          <p:nvPr/>
        </p:nvPicPr>
        <p:blipFill>
          <a:blip r:embed="rId6"/>
          <a:stretch>
            <a:fillRect/>
          </a:stretch>
        </p:blipFill>
        <p:spPr>
          <a:xfrm>
            <a:off x="0" y="6430530"/>
            <a:ext cx="12192000" cy="413425"/>
          </a:xfrm>
          <a:prstGeom prst="rect">
            <a:avLst/>
          </a:prstGeom>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Shape 126"/>
        <p:cNvGrpSpPr/>
        <p:nvPr/>
      </p:nvGrpSpPr>
      <p:grpSpPr>
        <a:xfrm>
          <a:off x="0" y="0"/>
          <a:ext cx="0" cy="0"/>
          <a:chOff x="0" y="0"/>
          <a:chExt cx="0" cy="0"/>
        </a:xfrm>
      </p:grpSpPr>
      <p:sp useBgFill="1">
        <p:nvSpPr>
          <p:cNvPr id="133" name="Rectangle 132">
            <a:extLst>
              <a:ext uri="{FF2B5EF4-FFF2-40B4-BE49-F238E27FC236}">
                <a16:creationId xmlns:a16="http://schemas.microsoft.com/office/drawing/2014/main" id="{09588DA8-065E-4F6F-8EFD-43104AB2E0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35" name="Rectangle 134">
            <a:extLst>
              <a:ext uri="{FF2B5EF4-FFF2-40B4-BE49-F238E27FC236}">
                <a16:creationId xmlns:a16="http://schemas.microsoft.com/office/drawing/2014/main" id="{C4285719-470E-454C-AF62-8323075F1F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7" name="Rectangle 136">
            <a:extLst>
              <a:ext uri="{FF2B5EF4-FFF2-40B4-BE49-F238E27FC236}">
                <a16:creationId xmlns:a16="http://schemas.microsoft.com/office/drawing/2014/main" id="{CD9FE4EF-C4D8-49A0-B2FF-81D8DB7D8A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4" y="1410082"/>
            <a:ext cx="6858000" cy="4037836"/>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9" name="Rectangle 138">
            <a:extLst>
              <a:ext uri="{FF2B5EF4-FFF2-40B4-BE49-F238E27FC236}">
                <a16:creationId xmlns:a16="http://schemas.microsoft.com/office/drawing/2014/main" id="{4300840D-0A0B-4512-BACA-B439D5B9C5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5" y="1420219"/>
            <a:ext cx="6857999" cy="403783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1" name="Rectangle 140">
            <a:extLst>
              <a:ext uri="{FF2B5EF4-FFF2-40B4-BE49-F238E27FC236}">
                <a16:creationId xmlns:a16="http://schemas.microsoft.com/office/drawing/2014/main" id="{D2B78728-A580-49A7-84F9-6EF6F583AD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767923" y="3588085"/>
            <a:ext cx="2501979" cy="4037841"/>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3" name="Freeform: Shape 142">
            <a:extLst>
              <a:ext uri="{FF2B5EF4-FFF2-40B4-BE49-F238E27FC236}">
                <a16:creationId xmlns:a16="http://schemas.microsoft.com/office/drawing/2014/main" id="{38FAA1A1-D861-433F-88FA-1E9D6FD31D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635413">
            <a:off x="-501737" y="969718"/>
            <a:ext cx="3900357" cy="4178958"/>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47" name="Rectangle 146">
            <a:extLst>
              <a:ext uri="{FF2B5EF4-FFF2-40B4-BE49-F238E27FC236}">
                <a16:creationId xmlns:a16="http://schemas.microsoft.com/office/drawing/2014/main" id="{8D71EDA1-87BF-4D5D-AB79-F346FD1927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93" y="1399943"/>
            <a:ext cx="6858003" cy="4037835"/>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7" name="Google Shape;127;p5"/>
          <p:cNvSpPr txBox="1">
            <a:spLocks noGrp="1"/>
          </p:cNvSpPr>
          <p:nvPr>
            <p:ph type="title"/>
          </p:nvPr>
        </p:nvSpPr>
        <p:spPr>
          <a:xfrm>
            <a:off x="466722" y="586855"/>
            <a:ext cx="3201366" cy="3387497"/>
          </a:xfrm>
          <a:prstGeom prst="rect">
            <a:avLst/>
          </a:prstGeom>
        </p:spPr>
        <p:txBody>
          <a:bodyPr spcFirstLastPara="1" lIns="91425" tIns="45700" rIns="91425" bIns="45700" anchor="b" anchorCtr="0">
            <a:normAutofit/>
          </a:bodyPr>
          <a:lstStyle/>
          <a:p>
            <a:pPr marL="0" lvl="0" indent="0" algn="r" rtl="0">
              <a:spcBef>
                <a:spcPts val="0"/>
              </a:spcBef>
              <a:spcAft>
                <a:spcPts val="0"/>
              </a:spcAft>
              <a:buClr>
                <a:schemeClr val="dk1"/>
              </a:buClr>
              <a:buSzPts val="4400"/>
              <a:buFont typeface="Calibri"/>
              <a:buNone/>
            </a:pPr>
            <a:r>
              <a:rPr lang="en-US" sz="4000" b="1">
                <a:solidFill>
                  <a:srgbClr val="FFFFFF"/>
                </a:solidFill>
              </a:rPr>
              <a:t>Alignment with Funder Priorities</a:t>
            </a:r>
            <a:endParaRPr lang="en-US" sz="4000">
              <a:solidFill>
                <a:srgbClr val="FFFFFF"/>
              </a:solidFill>
            </a:endParaRPr>
          </a:p>
        </p:txBody>
      </p:sp>
      <p:sp>
        <p:nvSpPr>
          <p:cNvPr id="128" name="Google Shape;128;p5"/>
          <p:cNvSpPr txBox="1">
            <a:spLocks noGrp="1"/>
          </p:cNvSpPr>
          <p:nvPr>
            <p:ph type="body" idx="1"/>
          </p:nvPr>
        </p:nvSpPr>
        <p:spPr>
          <a:xfrm>
            <a:off x="4698858" y="1170267"/>
            <a:ext cx="7225287" cy="5135554"/>
          </a:xfrm>
          <a:prstGeom prst="rect">
            <a:avLst/>
          </a:prstGeom>
        </p:spPr>
        <p:txBody>
          <a:bodyPr spcFirstLastPara="1" lIns="91425" tIns="45700" rIns="91425" bIns="45700" anchor="ctr" anchorCtr="0">
            <a:normAutofit fontScale="92500" lnSpcReduction="20000"/>
          </a:bodyPr>
          <a:lstStyle/>
          <a:p>
            <a:pPr marL="0" lvl="0" indent="0" rtl="0">
              <a:spcBef>
                <a:spcPts val="0"/>
              </a:spcBef>
              <a:spcAft>
                <a:spcPts val="0"/>
              </a:spcAft>
              <a:buClr>
                <a:schemeClr val="dk1"/>
              </a:buClr>
              <a:buSzPts val="2800"/>
              <a:buNone/>
            </a:pPr>
            <a:r>
              <a:rPr lang="en-US" b="1" dirty="0"/>
              <a:t>1. Education:</a:t>
            </a:r>
            <a:endParaRPr lang="en-US" dirty="0"/>
          </a:p>
          <a:p>
            <a:pPr marL="685800" lvl="1" indent="-228600" rtl="0">
              <a:spcBef>
                <a:spcPts val="500"/>
              </a:spcBef>
              <a:spcAft>
                <a:spcPts val="0"/>
              </a:spcAft>
              <a:buClr>
                <a:schemeClr val="dk1"/>
              </a:buClr>
              <a:buSzPts val="2400"/>
              <a:buChar char="•"/>
            </a:pPr>
            <a:r>
              <a:rPr lang="en-US" sz="2800" dirty="0"/>
              <a:t>Empowers early-career researchers and staff with joint training and toolkits</a:t>
            </a:r>
          </a:p>
          <a:p>
            <a:pPr marL="685800" lvl="1" indent="-228600" rtl="0">
              <a:spcBef>
                <a:spcPts val="500"/>
              </a:spcBef>
              <a:spcAft>
                <a:spcPts val="0"/>
              </a:spcAft>
              <a:buClr>
                <a:schemeClr val="dk1"/>
              </a:buClr>
              <a:buSzPts val="2400"/>
              <a:buChar char="•"/>
            </a:pPr>
            <a:r>
              <a:rPr lang="en-US" sz="2800" dirty="0"/>
              <a:t>Promotes research-readiness at teaching-focused institutions</a:t>
            </a:r>
          </a:p>
          <a:p>
            <a:pPr marL="0" lvl="0" indent="0" rtl="0">
              <a:spcBef>
                <a:spcPts val="1000"/>
              </a:spcBef>
              <a:spcAft>
                <a:spcPts val="0"/>
              </a:spcAft>
              <a:buClr>
                <a:schemeClr val="dk1"/>
              </a:buClr>
              <a:buSzPts val="2800"/>
              <a:buNone/>
            </a:pPr>
            <a:r>
              <a:rPr lang="en-US" b="1" dirty="0"/>
              <a:t>2. Research:</a:t>
            </a:r>
            <a:endParaRPr lang="en-US" dirty="0"/>
          </a:p>
          <a:p>
            <a:pPr marL="685800" lvl="1" indent="-228600" rtl="0">
              <a:spcBef>
                <a:spcPts val="500"/>
              </a:spcBef>
              <a:spcAft>
                <a:spcPts val="0"/>
              </a:spcAft>
              <a:buClr>
                <a:schemeClr val="dk1"/>
              </a:buClr>
              <a:buSzPts val="2400"/>
              <a:buChar char="•"/>
            </a:pPr>
            <a:r>
              <a:rPr lang="en-US" sz="2800" dirty="0"/>
              <a:t>Builds robust post-award infrastructure</a:t>
            </a:r>
          </a:p>
          <a:p>
            <a:pPr marL="685800" lvl="1" indent="-228600" rtl="0">
              <a:spcBef>
                <a:spcPts val="500"/>
              </a:spcBef>
              <a:spcAft>
                <a:spcPts val="0"/>
              </a:spcAft>
              <a:buClr>
                <a:schemeClr val="dk1"/>
              </a:buClr>
              <a:buSzPts val="2400"/>
              <a:buChar char="•"/>
            </a:pPr>
            <a:r>
              <a:rPr lang="en-US" sz="2800" dirty="0"/>
              <a:t>Improves administrative capacity to manage complex awards</a:t>
            </a:r>
          </a:p>
          <a:p>
            <a:pPr marL="0" lvl="0" indent="0" rtl="0">
              <a:spcBef>
                <a:spcPts val="1000"/>
              </a:spcBef>
              <a:spcAft>
                <a:spcPts val="0"/>
              </a:spcAft>
              <a:buClr>
                <a:schemeClr val="dk1"/>
              </a:buClr>
              <a:buSzPts val="2800"/>
              <a:buNone/>
            </a:pPr>
            <a:r>
              <a:rPr lang="en-US" b="1" dirty="0"/>
              <a:t>3. Innovation:</a:t>
            </a:r>
            <a:endParaRPr lang="en-US" dirty="0"/>
          </a:p>
          <a:p>
            <a:pPr marL="685800" lvl="1" indent="-228600" rtl="0">
              <a:spcBef>
                <a:spcPts val="500"/>
              </a:spcBef>
              <a:spcAft>
                <a:spcPts val="0"/>
              </a:spcAft>
              <a:buClr>
                <a:schemeClr val="dk1"/>
              </a:buClr>
              <a:buSzPts val="2400"/>
              <a:buChar char="•"/>
            </a:pPr>
            <a:r>
              <a:rPr lang="en-US" sz="2800" dirty="0"/>
              <a:t>Pioneers cross-divisional support roles</a:t>
            </a:r>
          </a:p>
          <a:p>
            <a:pPr marL="685800" lvl="1" indent="-228600" rtl="0">
              <a:spcBef>
                <a:spcPts val="500"/>
              </a:spcBef>
              <a:spcAft>
                <a:spcPts val="0"/>
              </a:spcAft>
              <a:buClr>
                <a:schemeClr val="dk1"/>
              </a:buClr>
              <a:buSzPts val="2400"/>
              <a:buChar char="•"/>
            </a:pPr>
            <a:r>
              <a:rPr lang="en-US" sz="2800" dirty="0"/>
              <a:t>Pilots new models for data collection and sharing</a:t>
            </a:r>
          </a:p>
          <a:p>
            <a:pPr marL="685800" lvl="1" indent="-228600" rtl="0">
              <a:spcBef>
                <a:spcPts val="500"/>
              </a:spcBef>
              <a:spcAft>
                <a:spcPts val="0"/>
              </a:spcAft>
              <a:buClr>
                <a:schemeClr val="dk1"/>
              </a:buClr>
              <a:buSzPts val="2400"/>
              <a:buChar char="•"/>
            </a:pPr>
            <a:r>
              <a:rPr lang="en-US" sz="2800" dirty="0"/>
              <a:t>Creates open-access toolkits for </a:t>
            </a:r>
            <a:r>
              <a:rPr lang="en-US" sz="2800" dirty="0">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2"/>
                  </a:ext>
                </a:extLst>
              </a:rPr>
              <a:t>Emerging Research Institutions </a:t>
            </a:r>
            <a:r>
              <a:rPr lang="en-US" sz="2800" dirty="0"/>
              <a:t>(ERIs)</a:t>
            </a:r>
          </a:p>
          <a:p>
            <a:pPr marL="228600" lvl="0" indent="-50800" rtl="0">
              <a:spcBef>
                <a:spcPts val="1000"/>
              </a:spcBef>
              <a:spcAft>
                <a:spcPts val="0"/>
              </a:spcAft>
              <a:buClr>
                <a:schemeClr val="dk1"/>
              </a:buClr>
              <a:buSzPts val="2800"/>
              <a:buNone/>
            </a:pPr>
            <a:endParaRPr lang="en-US" sz="2000" dirty="0"/>
          </a:p>
        </p:txBody>
      </p:sp>
      <p:pic>
        <p:nvPicPr>
          <p:cNvPr id="2" name="Picture 1">
            <a:extLst>
              <a:ext uri="{FF2B5EF4-FFF2-40B4-BE49-F238E27FC236}">
                <a16:creationId xmlns:a16="http://schemas.microsoft.com/office/drawing/2014/main" id="{4D41975E-9572-31C9-43C2-832261E0AE5A}"/>
              </a:ext>
            </a:extLst>
          </p:cNvPr>
          <p:cNvPicPr>
            <a:picLocks noChangeAspect="1"/>
          </p:cNvPicPr>
          <p:nvPr/>
        </p:nvPicPr>
        <p:blipFill>
          <a:blip r:embed="rId3"/>
          <a:stretch>
            <a:fillRect/>
          </a:stretch>
        </p:blipFill>
        <p:spPr>
          <a:xfrm>
            <a:off x="0" y="6430530"/>
            <a:ext cx="12192000" cy="413425"/>
          </a:xfrm>
          <a:prstGeom prst="rect">
            <a:avLst/>
          </a:prstGeom>
        </p:spPr>
      </p:pic>
      <p:pic>
        <p:nvPicPr>
          <p:cNvPr id="9" name="Picture 8">
            <a:extLst>
              <a:ext uri="{FF2B5EF4-FFF2-40B4-BE49-F238E27FC236}">
                <a16:creationId xmlns:a16="http://schemas.microsoft.com/office/drawing/2014/main" id="{45C9A353-B3E3-85BD-DABD-9381888CB259}"/>
              </a:ext>
            </a:extLst>
          </p:cNvPr>
          <p:cNvPicPr/>
          <p:nvPr/>
        </p:nvPicPr>
        <p:blipFill>
          <a:blip r:embed="rId4">
            <a:extLst>
              <a:ext uri="{28A0092B-C50C-407E-A947-70E740481C1C}">
                <a14:useLocalDpi xmlns:a14="http://schemas.microsoft.com/office/drawing/2010/main" val="0"/>
              </a:ext>
            </a:extLst>
          </a:blip>
          <a:srcRect/>
          <a:stretch>
            <a:fillRect/>
          </a:stretch>
        </p:blipFill>
        <p:spPr bwMode="auto">
          <a:xfrm>
            <a:off x="5796471" y="-5766"/>
            <a:ext cx="2131843" cy="831789"/>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4">
            <a:extLst>
              <a:ext uri="{FF2B5EF4-FFF2-40B4-BE49-F238E27FC236}">
                <a16:creationId xmlns:a16="http://schemas.microsoft.com/office/drawing/2014/main" id="{BA64D0F7-481A-6477-9184-D9B4747035B1}"/>
              </a:ext>
            </a:extLst>
          </p:cNvPr>
          <p:cNvPicPr/>
          <p:nvPr/>
        </p:nvPicPr>
        <p:blipFill>
          <a:blip r:embed="rId5">
            <a:extLst>
              <a:ext uri="{28A0092B-C50C-407E-A947-70E740481C1C}">
                <a14:useLocalDpi xmlns:a14="http://schemas.microsoft.com/office/drawing/2010/main" val="0"/>
              </a:ext>
            </a:extLst>
          </a:blip>
          <a:srcRect/>
          <a:stretch>
            <a:fillRect/>
          </a:stretch>
        </p:blipFill>
        <p:spPr bwMode="auto">
          <a:xfrm>
            <a:off x="7835950" y="0"/>
            <a:ext cx="2131843" cy="820259"/>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6">
            <a:extLst>
              <a:ext uri="{FF2B5EF4-FFF2-40B4-BE49-F238E27FC236}">
                <a16:creationId xmlns:a16="http://schemas.microsoft.com/office/drawing/2014/main" id="{9E6022FB-54E0-39D7-B08B-30E8DB071878}"/>
              </a:ext>
            </a:extLst>
          </p:cNvPr>
          <p:cNvPicPr/>
          <p:nvPr/>
        </p:nvPicPr>
        <p:blipFill>
          <a:blip r:embed="rId6">
            <a:extLst>
              <a:ext uri="{28A0092B-C50C-407E-A947-70E740481C1C}">
                <a14:useLocalDpi xmlns:a14="http://schemas.microsoft.com/office/drawing/2010/main" val="0"/>
              </a:ext>
            </a:extLst>
          </a:blip>
          <a:srcRect/>
          <a:stretch>
            <a:fillRect/>
          </a:stretch>
        </p:blipFill>
        <p:spPr bwMode="auto">
          <a:xfrm>
            <a:off x="9967793" y="118942"/>
            <a:ext cx="2131843" cy="582371"/>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32"/>
        <p:cNvGrpSpPr/>
        <p:nvPr/>
      </p:nvGrpSpPr>
      <p:grpSpPr>
        <a:xfrm>
          <a:off x="0" y="0"/>
          <a:ext cx="0" cy="0"/>
          <a:chOff x="0" y="0"/>
          <a:chExt cx="0" cy="0"/>
        </a:xfrm>
      </p:grpSpPr>
      <p:pic>
        <p:nvPicPr>
          <p:cNvPr id="3" name="Picture 2">
            <a:extLst>
              <a:ext uri="{FF2B5EF4-FFF2-40B4-BE49-F238E27FC236}">
                <a16:creationId xmlns:a16="http://schemas.microsoft.com/office/drawing/2014/main" id="{279F2AA4-C4C7-1D1C-383A-78B7F4D281E4}"/>
              </a:ext>
            </a:extLst>
          </p:cNvPr>
          <p:cNvPicPr/>
          <p:nvPr/>
        </p:nvPicPr>
        <p:blipFill>
          <a:blip r:embed="rId3">
            <a:extLst>
              <a:ext uri="{28A0092B-C50C-407E-A947-70E740481C1C}">
                <a14:useLocalDpi xmlns:a14="http://schemas.microsoft.com/office/drawing/2010/main" val="0"/>
              </a:ext>
            </a:extLst>
          </a:blip>
          <a:srcRect/>
          <a:stretch>
            <a:fillRect/>
          </a:stretch>
        </p:blipFill>
        <p:spPr bwMode="auto">
          <a:xfrm>
            <a:off x="5796471" y="-5766"/>
            <a:ext cx="2131843" cy="831789"/>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4">
            <a:extLst>
              <a:ext uri="{FF2B5EF4-FFF2-40B4-BE49-F238E27FC236}">
                <a16:creationId xmlns:a16="http://schemas.microsoft.com/office/drawing/2014/main" id="{4D2CE925-6914-52EA-8A61-E0D3069A005F}"/>
              </a:ext>
            </a:extLst>
          </p:cNvPr>
          <p:cNvPicPr/>
          <p:nvPr/>
        </p:nvPicPr>
        <p:blipFill>
          <a:blip r:embed="rId4">
            <a:extLst>
              <a:ext uri="{28A0092B-C50C-407E-A947-70E740481C1C}">
                <a14:useLocalDpi xmlns:a14="http://schemas.microsoft.com/office/drawing/2010/main" val="0"/>
              </a:ext>
            </a:extLst>
          </a:blip>
          <a:srcRect/>
          <a:stretch>
            <a:fillRect/>
          </a:stretch>
        </p:blipFill>
        <p:spPr bwMode="auto">
          <a:xfrm>
            <a:off x="7835950" y="0"/>
            <a:ext cx="2131843" cy="820259"/>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6">
            <a:extLst>
              <a:ext uri="{FF2B5EF4-FFF2-40B4-BE49-F238E27FC236}">
                <a16:creationId xmlns:a16="http://schemas.microsoft.com/office/drawing/2014/main" id="{47DA279B-A99D-2A74-4C4B-7B92686BC4AC}"/>
              </a:ext>
            </a:extLst>
          </p:cNvPr>
          <p:cNvPicPr/>
          <p:nvPr/>
        </p:nvPicPr>
        <p:blipFill>
          <a:blip r:embed="rId5">
            <a:extLst>
              <a:ext uri="{28A0092B-C50C-407E-A947-70E740481C1C}">
                <a14:useLocalDpi xmlns:a14="http://schemas.microsoft.com/office/drawing/2010/main" val="0"/>
              </a:ext>
            </a:extLst>
          </a:blip>
          <a:srcRect/>
          <a:stretch>
            <a:fillRect/>
          </a:stretch>
        </p:blipFill>
        <p:spPr bwMode="auto">
          <a:xfrm>
            <a:off x="9967793" y="118942"/>
            <a:ext cx="2131843" cy="582371"/>
          </a:xfrm>
          <a:prstGeom prst="rect">
            <a:avLst/>
          </a:prstGeom>
          <a:noFill/>
          <a:extLst>
            <a:ext uri="{909E8E84-426E-40DD-AFC4-6F175D3DCCD1}">
              <a14:hiddenFill xmlns:a14="http://schemas.microsoft.com/office/drawing/2010/main">
                <a:solidFill>
                  <a:srgbClr val="FFFFFF"/>
                </a:solidFill>
              </a14:hiddenFill>
            </a:ext>
          </a:extLst>
        </p:spPr>
      </p:pic>
      <p:sp>
        <p:nvSpPr>
          <p:cNvPr id="133" name="Google Shape;133;p6"/>
          <p:cNvSpPr txBox="1">
            <a:spLocks noGrp="1"/>
          </p:cNvSpPr>
          <p:nvPr>
            <p:ph type="title"/>
          </p:nvPr>
        </p:nvSpPr>
        <p:spPr>
          <a:xfrm>
            <a:off x="838199" y="701313"/>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400"/>
              <a:buFont typeface="Calibri"/>
              <a:buNone/>
            </a:pPr>
            <a:r>
              <a:rPr lang="en-US" b="1" dirty="0">
                <a:solidFill>
                  <a:srgbClr val="A32035"/>
                </a:solidFill>
              </a:rPr>
              <a:t>Building Stronger AJCU Relationships</a:t>
            </a:r>
            <a:endParaRPr b="1" dirty="0">
              <a:solidFill>
                <a:srgbClr val="A32035"/>
              </a:solidFill>
            </a:endParaRPr>
          </a:p>
        </p:txBody>
      </p:sp>
      <p:sp>
        <p:nvSpPr>
          <p:cNvPr id="134" name="Google Shape;134;p6"/>
          <p:cNvSpPr txBox="1">
            <a:spLocks noGrp="1"/>
          </p:cNvSpPr>
          <p:nvPr>
            <p:ph type="body" idx="1"/>
          </p:nvPr>
        </p:nvSpPr>
        <p:spPr>
          <a:xfrm>
            <a:off x="838199" y="2079192"/>
            <a:ext cx="10846981" cy="4351338"/>
          </a:xfrm>
          <a:prstGeom prst="rect">
            <a:avLst/>
          </a:prstGeom>
          <a:noFill/>
          <a:ln>
            <a:noFill/>
          </a:ln>
        </p:spPr>
        <p:txBody>
          <a:bodyPr spcFirstLastPara="1" wrap="square" lIns="91425" tIns="45700" rIns="91425" bIns="45700" anchor="t" anchorCtr="0">
            <a:normAutofit/>
          </a:bodyPr>
          <a:lstStyle/>
          <a:p>
            <a:pPr marL="228600" lvl="0" indent="-228600" algn="l" rtl="0">
              <a:lnSpc>
                <a:spcPct val="90000"/>
              </a:lnSpc>
              <a:spcBef>
                <a:spcPts val="0"/>
              </a:spcBef>
              <a:spcAft>
                <a:spcPts val="0"/>
              </a:spcAft>
              <a:buClr>
                <a:schemeClr val="dk1"/>
              </a:buClr>
              <a:buSzPts val="2800"/>
              <a:buChar char="•"/>
            </a:pPr>
            <a:r>
              <a:rPr lang="en-US" sz="3600" dirty="0"/>
              <a:t>Reflects Jesuit values of </a:t>
            </a:r>
            <a:r>
              <a:rPr lang="en-US" sz="3600" b="1" dirty="0"/>
              <a:t>community, shared mission, and social justice</a:t>
            </a:r>
            <a:endParaRPr sz="3600" dirty="0"/>
          </a:p>
          <a:p>
            <a:pPr marL="228600" lvl="0" indent="-228600" algn="l" rtl="0">
              <a:lnSpc>
                <a:spcPct val="90000"/>
              </a:lnSpc>
              <a:spcBef>
                <a:spcPts val="1000"/>
              </a:spcBef>
              <a:spcAft>
                <a:spcPts val="0"/>
              </a:spcAft>
              <a:buClr>
                <a:schemeClr val="dk1"/>
              </a:buClr>
              <a:buSzPts val="2800"/>
              <a:buChar char="•"/>
            </a:pPr>
            <a:r>
              <a:rPr lang="en-US" sz="3600" dirty="0"/>
              <a:t>Fosters </a:t>
            </a:r>
            <a:r>
              <a:rPr lang="en-US" sz="3600" b="1" dirty="0"/>
              <a:t>trust and transparency</a:t>
            </a:r>
            <a:r>
              <a:rPr lang="en-US" sz="3600" dirty="0"/>
              <a:t> across institutions</a:t>
            </a:r>
            <a:endParaRPr sz="3600" dirty="0"/>
          </a:p>
          <a:p>
            <a:pPr marL="228600" lvl="0" indent="-228600" algn="l" rtl="0">
              <a:lnSpc>
                <a:spcPct val="90000"/>
              </a:lnSpc>
              <a:spcBef>
                <a:spcPts val="1000"/>
              </a:spcBef>
              <a:spcAft>
                <a:spcPts val="0"/>
              </a:spcAft>
              <a:buClr>
                <a:schemeClr val="dk1"/>
              </a:buClr>
              <a:buSzPts val="2800"/>
              <a:buChar char="•"/>
            </a:pPr>
            <a:r>
              <a:rPr lang="en-US" sz="3600" dirty="0"/>
              <a:t>Promotes </a:t>
            </a:r>
            <a:r>
              <a:rPr lang="en-US" sz="3600" b="1" dirty="0"/>
              <a:t>knowledge exchange and professional development</a:t>
            </a:r>
            <a:r>
              <a:rPr lang="en-US" sz="3600" dirty="0"/>
              <a:t> of faculty and staff</a:t>
            </a:r>
            <a:endParaRPr sz="3600" dirty="0"/>
          </a:p>
          <a:p>
            <a:pPr marL="228600" lvl="0" indent="-228600" algn="l" rtl="0">
              <a:lnSpc>
                <a:spcPct val="90000"/>
              </a:lnSpc>
              <a:spcBef>
                <a:spcPts val="1000"/>
              </a:spcBef>
              <a:spcAft>
                <a:spcPts val="0"/>
              </a:spcAft>
              <a:buClr>
                <a:schemeClr val="dk1"/>
              </a:buClr>
              <a:buSzPts val="2800"/>
              <a:buChar char="•"/>
            </a:pPr>
            <a:r>
              <a:rPr lang="en-US" sz="3600" dirty="0"/>
              <a:t>Creates </a:t>
            </a:r>
            <a:r>
              <a:rPr lang="en-US" sz="3600" b="1" dirty="0"/>
              <a:t>collective ownership and strategic alignment</a:t>
            </a:r>
            <a:r>
              <a:rPr lang="en-US" sz="3600" dirty="0"/>
              <a:t> through a shared advisory board</a:t>
            </a:r>
            <a:endParaRPr sz="3600" dirty="0"/>
          </a:p>
          <a:p>
            <a:pPr marL="0" lvl="0" indent="0" algn="l" rtl="0">
              <a:lnSpc>
                <a:spcPct val="90000"/>
              </a:lnSpc>
              <a:spcBef>
                <a:spcPts val="1000"/>
              </a:spcBef>
              <a:spcAft>
                <a:spcPts val="0"/>
              </a:spcAft>
              <a:buClr>
                <a:schemeClr val="dk1"/>
              </a:buClr>
              <a:buSzPts val="2800"/>
              <a:buNone/>
            </a:pPr>
            <a:endParaRPr dirty="0"/>
          </a:p>
        </p:txBody>
      </p:sp>
      <p:pic>
        <p:nvPicPr>
          <p:cNvPr id="2" name="Picture 1">
            <a:extLst>
              <a:ext uri="{FF2B5EF4-FFF2-40B4-BE49-F238E27FC236}">
                <a16:creationId xmlns:a16="http://schemas.microsoft.com/office/drawing/2014/main" id="{58BE7156-89EE-67EA-CEC2-5F443AC6EB16}"/>
              </a:ext>
            </a:extLst>
          </p:cNvPr>
          <p:cNvPicPr>
            <a:picLocks noChangeAspect="1"/>
          </p:cNvPicPr>
          <p:nvPr/>
        </p:nvPicPr>
        <p:blipFill>
          <a:blip r:embed="rId6"/>
          <a:stretch>
            <a:fillRect/>
          </a:stretch>
        </p:blipFill>
        <p:spPr>
          <a:xfrm>
            <a:off x="0" y="6430530"/>
            <a:ext cx="12192000" cy="413425"/>
          </a:xfrm>
          <a:prstGeom prst="rect">
            <a:avLst/>
          </a:prstGeom>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38"/>
        <p:cNvGrpSpPr/>
        <p:nvPr/>
      </p:nvGrpSpPr>
      <p:grpSpPr>
        <a:xfrm>
          <a:off x="0" y="0"/>
          <a:ext cx="0" cy="0"/>
          <a:chOff x="0" y="0"/>
          <a:chExt cx="0" cy="0"/>
        </a:xfrm>
      </p:grpSpPr>
      <p:pic>
        <p:nvPicPr>
          <p:cNvPr id="3" name="Picture 2">
            <a:extLst>
              <a:ext uri="{FF2B5EF4-FFF2-40B4-BE49-F238E27FC236}">
                <a16:creationId xmlns:a16="http://schemas.microsoft.com/office/drawing/2014/main" id="{8CFEFA66-33A6-0547-565F-FB3C9D2FEA1E}"/>
              </a:ext>
            </a:extLst>
          </p:cNvPr>
          <p:cNvPicPr/>
          <p:nvPr/>
        </p:nvPicPr>
        <p:blipFill>
          <a:blip r:embed="rId3">
            <a:extLst>
              <a:ext uri="{28A0092B-C50C-407E-A947-70E740481C1C}">
                <a14:useLocalDpi xmlns:a14="http://schemas.microsoft.com/office/drawing/2010/main" val="0"/>
              </a:ext>
            </a:extLst>
          </a:blip>
          <a:srcRect/>
          <a:stretch>
            <a:fillRect/>
          </a:stretch>
        </p:blipFill>
        <p:spPr bwMode="auto">
          <a:xfrm>
            <a:off x="5796471" y="-5766"/>
            <a:ext cx="2131843" cy="831789"/>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4">
            <a:extLst>
              <a:ext uri="{FF2B5EF4-FFF2-40B4-BE49-F238E27FC236}">
                <a16:creationId xmlns:a16="http://schemas.microsoft.com/office/drawing/2014/main" id="{FAF31008-17E0-1FAF-365A-950CE672F376}"/>
              </a:ext>
            </a:extLst>
          </p:cNvPr>
          <p:cNvPicPr/>
          <p:nvPr/>
        </p:nvPicPr>
        <p:blipFill>
          <a:blip r:embed="rId4">
            <a:extLst>
              <a:ext uri="{28A0092B-C50C-407E-A947-70E740481C1C}">
                <a14:useLocalDpi xmlns:a14="http://schemas.microsoft.com/office/drawing/2010/main" val="0"/>
              </a:ext>
            </a:extLst>
          </a:blip>
          <a:srcRect/>
          <a:stretch>
            <a:fillRect/>
          </a:stretch>
        </p:blipFill>
        <p:spPr bwMode="auto">
          <a:xfrm>
            <a:off x="7835950" y="0"/>
            <a:ext cx="2131843" cy="820259"/>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6">
            <a:extLst>
              <a:ext uri="{FF2B5EF4-FFF2-40B4-BE49-F238E27FC236}">
                <a16:creationId xmlns:a16="http://schemas.microsoft.com/office/drawing/2014/main" id="{B3E4E6E7-FE66-1AEF-A35C-F482957FD6EB}"/>
              </a:ext>
            </a:extLst>
          </p:cNvPr>
          <p:cNvPicPr/>
          <p:nvPr/>
        </p:nvPicPr>
        <p:blipFill>
          <a:blip r:embed="rId5">
            <a:extLst>
              <a:ext uri="{28A0092B-C50C-407E-A947-70E740481C1C}">
                <a14:useLocalDpi xmlns:a14="http://schemas.microsoft.com/office/drawing/2010/main" val="0"/>
              </a:ext>
            </a:extLst>
          </a:blip>
          <a:srcRect/>
          <a:stretch>
            <a:fillRect/>
          </a:stretch>
        </p:blipFill>
        <p:spPr bwMode="auto">
          <a:xfrm>
            <a:off x="9967793" y="118942"/>
            <a:ext cx="2131843" cy="582371"/>
          </a:xfrm>
          <a:prstGeom prst="rect">
            <a:avLst/>
          </a:prstGeom>
          <a:noFill/>
          <a:extLst>
            <a:ext uri="{909E8E84-426E-40DD-AFC4-6F175D3DCCD1}">
              <a14:hiddenFill xmlns:a14="http://schemas.microsoft.com/office/drawing/2010/main">
                <a:solidFill>
                  <a:srgbClr val="FFFFFF"/>
                </a:solidFill>
              </a14:hiddenFill>
            </a:ext>
          </a:extLst>
        </p:spPr>
      </p:pic>
      <p:sp>
        <p:nvSpPr>
          <p:cNvPr id="139" name="Google Shape;139;p7"/>
          <p:cNvSpPr txBox="1">
            <a:spLocks noGrp="1"/>
          </p:cNvSpPr>
          <p:nvPr>
            <p:ph type="title"/>
          </p:nvPr>
        </p:nvSpPr>
        <p:spPr>
          <a:xfrm>
            <a:off x="751703" y="831789"/>
            <a:ext cx="10515600" cy="1325563"/>
          </a:xfrm>
          <a:prstGeom prst="rect">
            <a:avLst/>
          </a:prstGeom>
          <a:noFill/>
          <a:ln>
            <a:noFill/>
          </a:ln>
        </p:spPr>
        <p:txBody>
          <a:bodyPr spcFirstLastPara="1" wrap="square" lIns="91425" tIns="45700" rIns="91425" bIns="45700" anchor="ctr" anchorCtr="0">
            <a:normAutofit fontScale="90000"/>
          </a:bodyPr>
          <a:lstStyle/>
          <a:p>
            <a:pPr marL="0" lvl="0" indent="0" algn="l" rtl="0">
              <a:lnSpc>
                <a:spcPct val="90000"/>
              </a:lnSpc>
              <a:spcBef>
                <a:spcPts val="0"/>
              </a:spcBef>
              <a:spcAft>
                <a:spcPts val="0"/>
              </a:spcAft>
              <a:buClr>
                <a:schemeClr val="dk1"/>
              </a:buClr>
              <a:buSzPct val="100000"/>
              <a:buFont typeface="Calibri"/>
              <a:buNone/>
            </a:pPr>
            <a:r>
              <a:rPr lang="en-US" b="1" dirty="0">
                <a:solidFill>
                  <a:srgbClr val="A32035"/>
                </a:solidFill>
              </a:rPr>
              <a:t>Long-Term Benefits for Faculty, Staff &amp; Students</a:t>
            </a:r>
            <a:br>
              <a:rPr lang="en-US" b="1" dirty="0">
                <a:solidFill>
                  <a:srgbClr val="A32035"/>
                </a:solidFill>
              </a:rPr>
            </a:br>
            <a:endParaRPr dirty="0">
              <a:solidFill>
                <a:srgbClr val="A32035"/>
              </a:solidFill>
            </a:endParaRPr>
          </a:p>
        </p:txBody>
      </p:sp>
      <p:sp>
        <p:nvSpPr>
          <p:cNvPr id="140" name="Google Shape;140;p7"/>
          <p:cNvSpPr txBox="1">
            <a:spLocks noGrp="1"/>
          </p:cNvSpPr>
          <p:nvPr>
            <p:ph type="body" idx="1"/>
          </p:nvPr>
        </p:nvSpPr>
        <p:spPr>
          <a:xfrm>
            <a:off x="751703" y="1710227"/>
            <a:ext cx="11461897" cy="4720303"/>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chemeClr val="dk1"/>
              </a:buClr>
              <a:buSzPts val="2800"/>
              <a:buNone/>
            </a:pPr>
            <a:r>
              <a:rPr lang="en-US" b="1" dirty="0"/>
              <a:t>Faculty:</a:t>
            </a:r>
            <a:endParaRPr dirty="0"/>
          </a:p>
          <a:p>
            <a:pPr marL="685800" lvl="1" indent="-228600" algn="l" rtl="0">
              <a:lnSpc>
                <a:spcPct val="90000"/>
              </a:lnSpc>
              <a:spcBef>
                <a:spcPts val="500"/>
              </a:spcBef>
              <a:spcAft>
                <a:spcPts val="0"/>
              </a:spcAft>
              <a:buClr>
                <a:schemeClr val="dk1"/>
              </a:buClr>
              <a:buSzPts val="2400"/>
              <a:buChar char="•"/>
            </a:pPr>
            <a:r>
              <a:rPr lang="en-US" sz="2800" dirty="0"/>
              <a:t>Reduced administrative burden</a:t>
            </a:r>
            <a:endParaRPr sz="2800" dirty="0"/>
          </a:p>
          <a:p>
            <a:pPr marL="685800" lvl="1" indent="-228600" algn="l" rtl="0">
              <a:lnSpc>
                <a:spcPct val="90000"/>
              </a:lnSpc>
              <a:spcBef>
                <a:spcPts val="500"/>
              </a:spcBef>
              <a:spcAft>
                <a:spcPts val="0"/>
              </a:spcAft>
              <a:buClr>
                <a:schemeClr val="dk1"/>
              </a:buClr>
              <a:buSzPts val="2400"/>
              <a:buChar char="•"/>
            </a:pPr>
            <a:r>
              <a:rPr lang="en-US" sz="2800" dirty="0"/>
              <a:t>Greater access to </a:t>
            </a:r>
            <a:r>
              <a:rPr lang="en-US" sz="2800" dirty="0">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3"/>
                  </a:ext>
                </a:extLst>
              </a:rPr>
              <a:t>training</a:t>
            </a:r>
            <a:r>
              <a:rPr lang="en-US" sz="2800" dirty="0"/>
              <a:t> and templates</a:t>
            </a:r>
            <a:endParaRPr sz="2800" dirty="0"/>
          </a:p>
          <a:p>
            <a:pPr marL="685800" lvl="1" indent="-228600" algn="l" rtl="0">
              <a:lnSpc>
                <a:spcPct val="90000"/>
              </a:lnSpc>
              <a:spcBef>
                <a:spcPts val="500"/>
              </a:spcBef>
              <a:spcAft>
                <a:spcPts val="0"/>
              </a:spcAft>
              <a:buClr>
                <a:schemeClr val="dk1"/>
              </a:buClr>
              <a:buSzPts val="2400"/>
              <a:buChar char="•"/>
            </a:pPr>
            <a:r>
              <a:rPr lang="en-US" sz="2800" dirty="0"/>
              <a:t>More time for scholarship and mentorship</a:t>
            </a:r>
            <a:endParaRPr sz="2800" dirty="0"/>
          </a:p>
          <a:p>
            <a:pPr marL="0" lvl="0" indent="0" algn="l" rtl="0">
              <a:lnSpc>
                <a:spcPct val="90000"/>
              </a:lnSpc>
              <a:spcBef>
                <a:spcPts val="1000"/>
              </a:spcBef>
              <a:spcAft>
                <a:spcPts val="0"/>
              </a:spcAft>
              <a:buClr>
                <a:schemeClr val="dk1"/>
              </a:buClr>
              <a:buSzPts val="2800"/>
              <a:buNone/>
            </a:pPr>
            <a:r>
              <a:rPr lang="en-US" b="1" dirty="0"/>
              <a:t>Staff:</a:t>
            </a:r>
            <a:endParaRPr dirty="0"/>
          </a:p>
          <a:p>
            <a:pPr marL="685800" lvl="1" indent="-228600" algn="l" rtl="0">
              <a:lnSpc>
                <a:spcPct val="90000"/>
              </a:lnSpc>
              <a:spcBef>
                <a:spcPts val="500"/>
              </a:spcBef>
              <a:spcAft>
                <a:spcPts val="0"/>
              </a:spcAft>
              <a:buClr>
                <a:schemeClr val="dk1"/>
              </a:buClr>
              <a:buSzPts val="2400"/>
              <a:buChar char="•"/>
            </a:pPr>
            <a:r>
              <a:rPr lang="en-US" sz="2800" dirty="0"/>
              <a:t>Expanded roles and leadership development opportunities</a:t>
            </a:r>
            <a:endParaRPr sz="2800" dirty="0"/>
          </a:p>
          <a:p>
            <a:pPr marL="685800" lvl="1" indent="-228600" algn="l" rtl="0">
              <a:lnSpc>
                <a:spcPct val="90000"/>
              </a:lnSpc>
              <a:spcBef>
                <a:spcPts val="500"/>
              </a:spcBef>
              <a:spcAft>
                <a:spcPts val="0"/>
              </a:spcAft>
              <a:buClr>
                <a:schemeClr val="dk1"/>
              </a:buClr>
              <a:buSzPts val="2400"/>
              <a:buChar char="•"/>
            </a:pPr>
            <a:r>
              <a:rPr lang="en-US" sz="2800" dirty="0"/>
              <a:t>Increased efficiency through shared practices</a:t>
            </a:r>
            <a:endParaRPr sz="2800" dirty="0"/>
          </a:p>
          <a:p>
            <a:pPr marL="0" lvl="0" indent="0" algn="l" rtl="0">
              <a:lnSpc>
                <a:spcPct val="90000"/>
              </a:lnSpc>
              <a:spcBef>
                <a:spcPts val="1000"/>
              </a:spcBef>
              <a:spcAft>
                <a:spcPts val="0"/>
              </a:spcAft>
              <a:buClr>
                <a:schemeClr val="dk1"/>
              </a:buClr>
              <a:buSzPts val="2800"/>
              <a:buNone/>
            </a:pPr>
            <a:r>
              <a:rPr lang="en-US" b="1" dirty="0"/>
              <a:t>Students:</a:t>
            </a:r>
            <a:endParaRPr dirty="0"/>
          </a:p>
          <a:p>
            <a:pPr marL="685800" lvl="1" indent="-228600" algn="l" rtl="0">
              <a:lnSpc>
                <a:spcPct val="90000"/>
              </a:lnSpc>
              <a:spcBef>
                <a:spcPts val="500"/>
              </a:spcBef>
              <a:spcAft>
                <a:spcPts val="0"/>
              </a:spcAft>
              <a:buClr>
                <a:schemeClr val="dk1"/>
              </a:buClr>
              <a:buSzPts val="2400"/>
              <a:buChar char="•"/>
            </a:pPr>
            <a:r>
              <a:rPr lang="en-US" sz="2800" dirty="0"/>
              <a:t>Enhanced mentoring from engaged, research-active faculty</a:t>
            </a:r>
            <a:endParaRPr sz="2800" dirty="0"/>
          </a:p>
          <a:p>
            <a:pPr marL="685800" lvl="1" indent="-228600" algn="l" rtl="0">
              <a:lnSpc>
                <a:spcPct val="90000"/>
              </a:lnSpc>
              <a:spcBef>
                <a:spcPts val="500"/>
              </a:spcBef>
              <a:spcAft>
                <a:spcPts val="0"/>
              </a:spcAft>
              <a:buClr>
                <a:schemeClr val="dk1"/>
              </a:buClr>
              <a:buSzPts val="2400"/>
              <a:buChar char="•"/>
            </a:pPr>
            <a:r>
              <a:rPr lang="en-US" sz="2800" dirty="0"/>
              <a:t>Expanded participation in research supported by improved infrastructure</a:t>
            </a:r>
            <a:endParaRPr sz="2800" dirty="0"/>
          </a:p>
          <a:p>
            <a:pPr marL="228600" lvl="0" indent="-50800" algn="l" rtl="0">
              <a:lnSpc>
                <a:spcPct val="90000"/>
              </a:lnSpc>
              <a:spcBef>
                <a:spcPts val="1000"/>
              </a:spcBef>
              <a:spcAft>
                <a:spcPts val="0"/>
              </a:spcAft>
              <a:buClr>
                <a:schemeClr val="dk1"/>
              </a:buClr>
              <a:buSzPts val="2800"/>
              <a:buNone/>
            </a:pPr>
            <a:endParaRPr dirty="0"/>
          </a:p>
        </p:txBody>
      </p:sp>
      <p:pic>
        <p:nvPicPr>
          <p:cNvPr id="2" name="Picture 1">
            <a:extLst>
              <a:ext uri="{FF2B5EF4-FFF2-40B4-BE49-F238E27FC236}">
                <a16:creationId xmlns:a16="http://schemas.microsoft.com/office/drawing/2014/main" id="{FA4F4EC9-EDC5-B945-5565-44CB15A8F40A}"/>
              </a:ext>
            </a:extLst>
          </p:cNvPr>
          <p:cNvPicPr>
            <a:picLocks noChangeAspect="1"/>
          </p:cNvPicPr>
          <p:nvPr/>
        </p:nvPicPr>
        <p:blipFill>
          <a:blip r:embed="rId6"/>
          <a:stretch>
            <a:fillRect/>
          </a:stretch>
        </p:blipFill>
        <p:spPr>
          <a:xfrm>
            <a:off x="0" y="6430530"/>
            <a:ext cx="12192000" cy="413425"/>
          </a:xfrm>
          <a:prstGeom prst="rect">
            <a:avLst/>
          </a:prstGeom>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44"/>
        <p:cNvGrpSpPr/>
        <p:nvPr/>
      </p:nvGrpSpPr>
      <p:grpSpPr>
        <a:xfrm>
          <a:off x="0" y="0"/>
          <a:ext cx="0" cy="0"/>
          <a:chOff x="0" y="0"/>
          <a:chExt cx="0" cy="0"/>
        </a:xfrm>
      </p:grpSpPr>
      <p:pic>
        <p:nvPicPr>
          <p:cNvPr id="3" name="Picture 2">
            <a:extLst>
              <a:ext uri="{FF2B5EF4-FFF2-40B4-BE49-F238E27FC236}">
                <a16:creationId xmlns:a16="http://schemas.microsoft.com/office/drawing/2014/main" id="{408225A1-3396-E825-3FB7-3B52686C6C12}"/>
              </a:ext>
            </a:extLst>
          </p:cNvPr>
          <p:cNvPicPr>
            <a:picLocks noGrp="1" noRot="1" noMove="1" noResize="1" noEditPoints="1" noAdjustHandles="1" noChangeArrowheads="1" noChangeShapeType="1" noCrop="1"/>
          </p:cNvPicPr>
          <p:nvPr/>
        </p:nvPicPr>
        <p:blipFill>
          <a:blip r:embed="rId3">
            <a:extLst>
              <a:ext uri="{28A0092B-C50C-407E-A947-70E740481C1C}">
                <a14:useLocalDpi xmlns:a14="http://schemas.microsoft.com/office/drawing/2010/main" val="0"/>
              </a:ext>
            </a:extLst>
          </a:blip>
          <a:srcRect/>
          <a:stretch>
            <a:fillRect/>
          </a:stretch>
        </p:blipFill>
        <p:spPr bwMode="auto">
          <a:xfrm>
            <a:off x="5796471" y="-5766"/>
            <a:ext cx="2131843" cy="831789"/>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4">
            <a:extLst>
              <a:ext uri="{FF2B5EF4-FFF2-40B4-BE49-F238E27FC236}">
                <a16:creationId xmlns:a16="http://schemas.microsoft.com/office/drawing/2014/main" id="{BCCE950D-57E4-8EF1-89FC-E505F087C462}"/>
              </a:ext>
            </a:extLst>
          </p:cNvPr>
          <p:cNvPicPr>
            <a:picLocks noGrp="1" noRot="1" noMove="1" noResize="1" noEditPoints="1" noAdjustHandles="1" noChangeArrowheads="1" noChangeShapeType="1" noCrop="1"/>
          </p:cNvPicPr>
          <p:nvPr/>
        </p:nvPicPr>
        <p:blipFill>
          <a:blip r:embed="rId4">
            <a:extLst>
              <a:ext uri="{28A0092B-C50C-407E-A947-70E740481C1C}">
                <a14:useLocalDpi xmlns:a14="http://schemas.microsoft.com/office/drawing/2010/main" val="0"/>
              </a:ext>
            </a:extLst>
          </a:blip>
          <a:srcRect/>
          <a:stretch>
            <a:fillRect/>
          </a:stretch>
        </p:blipFill>
        <p:spPr bwMode="auto">
          <a:xfrm>
            <a:off x="7835950" y="0"/>
            <a:ext cx="2131843" cy="820259"/>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6">
            <a:extLst>
              <a:ext uri="{FF2B5EF4-FFF2-40B4-BE49-F238E27FC236}">
                <a16:creationId xmlns:a16="http://schemas.microsoft.com/office/drawing/2014/main" id="{8CEFCEFF-0B37-ACF3-B944-1799F382F2E1}"/>
              </a:ext>
            </a:extLst>
          </p:cNvPr>
          <p:cNvPicPr>
            <a:picLocks noGrp="1" noRot="1" noMove="1" noResize="1" noEditPoints="1" noAdjustHandles="1" noChangeArrowheads="1" noChangeShapeType="1" noCrop="1"/>
          </p:cNvPicPr>
          <p:nvPr/>
        </p:nvPicPr>
        <p:blipFill>
          <a:blip r:embed="rId5">
            <a:extLst>
              <a:ext uri="{28A0092B-C50C-407E-A947-70E740481C1C}">
                <a14:useLocalDpi xmlns:a14="http://schemas.microsoft.com/office/drawing/2010/main" val="0"/>
              </a:ext>
            </a:extLst>
          </a:blip>
          <a:srcRect/>
          <a:stretch>
            <a:fillRect/>
          </a:stretch>
        </p:blipFill>
        <p:spPr bwMode="auto">
          <a:xfrm>
            <a:off x="9967793" y="118942"/>
            <a:ext cx="2131843" cy="582371"/>
          </a:xfrm>
          <a:prstGeom prst="rect">
            <a:avLst/>
          </a:prstGeom>
          <a:noFill/>
          <a:extLst>
            <a:ext uri="{909E8E84-426E-40DD-AFC4-6F175D3DCCD1}">
              <a14:hiddenFill xmlns:a14="http://schemas.microsoft.com/office/drawing/2010/main">
                <a:solidFill>
                  <a:srgbClr val="FFFFFF"/>
                </a:solidFill>
              </a14:hiddenFill>
            </a:ext>
          </a:extLst>
        </p:spPr>
      </p:pic>
      <p:sp>
        <p:nvSpPr>
          <p:cNvPr id="145" name="Google Shape;145;p8"/>
          <p:cNvSpPr txBox="1">
            <a:spLocks noGrp="1"/>
          </p:cNvSpPr>
          <p:nvPr>
            <p:ph type="title"/>
          </p:nvPr>
        </p:nvSpPr>
        <p:spPr>
          <a:xfrm>
            <a:off x="838200" y="765451"/>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400"/>
              <a:buFont typeface="Calibri"/>
              <a:buNone/>
            </a:pPr>
            <a:r>
              <a:rPr lang="en-US" b="1" dirty="0">
                <a:solidFill>
                  <a:srgbClr val="A32035"/>
                </a:solidFill>
              </a:rPr>
              <a:t>Model Practices with Broader Relevance</a:t>
            </a:r>
            <a:endParaRPr dirty="0">
              <a:solidFill>
                <a:srgbClr val="A32035"/>
              </a:solidFill>
            </a:endParaRPr>
          </a:p>
        </p:txBody>
      </p:sp>
      <p:sp>
        <p:nvSpPr>
          <p:cNvPr id="146" name="Google Shape;146;p8"/>
          <p:cNvSpPr txBox="1">
            <a:spLocks noGrp="1"/>
          </p:cNvSpPr>
          <p:nvPr>
            <p:ph type="body" idx="1"/>
          </p:nvPr>
        </p:nvSpPr>
        <p:spPr>
          <a:xfrm>
            <a:off x="838200" y="2285904"/>
            <a:ext cx="10515600" cy="4351338"/>
          </a:xfrm>
          <a:prstGeom prst="rect">
            <a:avLst/>
          </a:prstGeom>
          <a:noFill/>
          <a:ln>
            <a:noFill/>
          </a:ln>
        </p:spPr>
        <p:txBody>
          <a:bodyPr spcFirstLastPara="1" wrap="square" lIns="91425" tIns="45700" rIns="91425" bIns="45700" anchor="t" anchorCtr="0">
            <a:normAutofit/>
          </a:bodyPr>
          <a:lstStyle/>
          <a:p>
            <a:pPr marL="228600" lvl="0" indent="-234950" algn="l" rtl="0">
              <a:lnSpc>
                <a:spcPct val="90000"/>
              </a:lnSpc>
              <a:spcBef>
                <a:spcPts val="0"/>
              </a:spcBef>
              <a:spcAft>
                <a:spcPts val="0"/>
              </a:spcAft>
              <a:buClr>
                <a:schemeClr val="dk1"/>
              </a:buClr>
              <a:buSzPct val="100000"/>
              <a:buChar char="•"/>
            </a:pPr>
            <a:r>
              <a:rPr lang="en-US" sz="3600" b="1" dirty="0"/>
              <a:t>Cross-institutional peer advisory reviews</a:t>
            </a:r>
            <a:r>
              <a:rPr lang="en-US" sz="3600" dirty="0"/>
              <a:t> to identify strengths and gaps</a:t>
            </a:r>
            <a:endParaRPr sz="3600" dirty="0"/>
          </a:p>
          <a:p>
            <a:pPr marL="228600" lvl="0" indent="-234950" algn="l" rtl="0">
              <a:lnSpc>
                <a:spcPct val="90000"/>
              </a:lnSpc>
              <a:spcBef>
                <a:spcPts val="1000"/>
              </a:spcBef>
              <a:spcAft>
                <a:spcPts val="0"/>
              </a:spcAft>
              <a:buClr>
                <a:schemeClr val="dk1"/>
              </a:buClr>
              <a:buSzPct val="100000"/>
              <a:buChar char="•"/>
            </a:pPr>
            <a:r>
              <a:rPr lang="en-US" sz="3600" b="1" dirty="0"/>
              <a:t>Centralized resource sharing</a:t>
            </a:r>
            <a:r>
              <a:rPr lang="en-US" sz="3600" dirty="0"/>
              <a:t> for scalable efficiencies</a:t>
            </a:r>
            <a:endParaRPr sz="3600" dirty="0"/>
          </a:p>
          <a:p>
            <a:pPr marL="228600" lvl="0" indent="-234950" algn="l" rtl="0">
              <a:lnSpc>
                <a:spcPct val="90000"/>
              </a:lnSpc>
              <a:spcBef>
                <a:spcPts val="1000"/>
              </a:spcBef>
              <a:spcAft>
                <a:spcPts val="0"/>
              </a:spcAft>
              <a:buClr>
                <a:schemeClr val="dk1"/>
              </a:buClr>
              <a:buSzPct val="100000"/>
              <a:buChar char="•"/>
            </a:pPr>
            <a:r>
              <a:rPr lang="en-US" sz="3600" b="1" dirty="0"/>
              <a:t>Piloted staff roles</a:t>
            </a:r>
            <a:r>
              <a:rPr lang="en-US" sz="3600" dirty="0"/>
              <a:t> bridging pre- and post-award functions</a:t>
            </a:r>
            <a:endParaRPr sz="3600" dirty="0"/>
          </a:p>
          <a:p>
            <a:pPr marL="228600" lvl="0" indent="-234950" algn="l" rtl="0">
              <a:lnSpc>
                <a:spcPct val="90000"/>
              </a:lnSpc>
              <a:spcBef>
                <a:spcPts val="1000"/>
              </a:spcBef>
              <a:spcAft>
                <a:spcPts val="0"/>
              </a:spcAft>
              <a:buClr>
                <a:schemeClr val="dk1"/>
              </a:buClr>
              <a:buSzPct val="100000"/>
              <a:buChar char="•"/>
            </a:pPr>
            <a:r>
              <a:rPr lang="en-US" sz="3600" b="1" dirty="0"/>
              <a:t>Institutional buy-in from HR, IT, Legal</a:t>
            </a:r>
            <a:r>
              <a:rPr lang="en-US" sz="3600" dirty="0"/>
              <a:t> ensures integrated support</a:t>
            </a:r>
            <a:endParaRPr sz="3600" dirty="0"/>
          </a:p>
          <a:p>
            <a:pPr marL="228600" lvl="0" indent="-64135" algn="l" rtl="0">
              <a:lnSpc>
                <a:spcPct val="90000"/>
              </a:lnSpc>
              <a:spcBef>
                <a:spcPts val="1000"/>
              </a:spcBef>
              <a:spcAft>
                <a:spcPts val="0"/>
              </a:spcAft>
              <a:buClr>
                <a:schemeClr val="dk1"/>
              </a:buClr>
              <a:buSzPct val="100000"/>
              <a:buNone/>
            </a:pPr>
            <a:endParaRPr dirty="0"/>
          </a:p>
        </p:txBody>
      </p:sp>
      <p:pic>
        <p:nvPicPr>
          <p:cNvPr id="2" name="Picture 1">
            <a:extLst>
              <a:ext uri="{FF2B5EF4-FFF2-40B4-BE49-F238E27FC236}">
                <a16:creationId xmlns:a16="http://schemas.microsoft.com/office/drawing/2014/main" id="{FDA38ACC-D2A1-CD20-4713-DCCEB4BB4D17}"/>
              </a:ext>
            </a:extLst>
          </p:cNvPr>
          <p:cNvPicPr>
            <a:picLocks noChangeAspect="1"/>
          </p:cNvPicPr>
          <p:nvPr/>
        </p:nvPicPr>
        <p:blipFill>
          <a:blip r:embed="rId6"/>
          <a:stretch>
            <a:fillRect/>
          </a:stretch>
        </p:blipFill>
        <p:spPr>
          <a:xfrm>
            <a:off x="0" y="6430530"/>
            <a:ext cx="12192000" cy="413425"/>
          </a:xfrm>
          <a:prstGeom prst="rect">
            <a:avLst/>
          </a:prstGeom>
        </p:spPr>
      </p:pic>
    </p:spTree>
  </p:cSld>
  <p:clrMapOvr>
    <a:masterClrMapping/>
  </p:clrMapOvr>
</p:sld>
</file>

<file path=ppt/theme/theme1.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1345</TotalTime>
  <Words>1131</Words>
  <Application>Microsoft Macintosh PowerPoint</Application>
  <PresentationFormat>Widescreen</PresentationFormat>
  <Paragraphs>158</Paragraphs>
  <Slides>18</Slides>
  <Notes>18</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18</vt:i4>
      </vt:variant>
    </vt:vector>
  </HeadingPairs>
  <TitlesOfParts>
    <vt:vector size="22" baseType="lpstr">
      <vt:lpstr>Arial</vt:lpstr>
      <vt:lpstr>Calibri</vt:lpstr>
      <vt:lpstr>Times New Roman</vt:lpstr>
      <vt:lpstr>Office Theme</vt:lpstr>
      <vt:lpstr>The Power of Partnerships:  What CFR Can Learn from Existing  AJCU Multi-University Resource-Sharing Collaborations</vt:lpstr>
      <vt:lpstr>Tri-Alliance Team</vt:lpstr>
      <vt:lpstr>Who is Good Partner?</vt:lpstr>
      <vt:lpstr>Year One:</vt:lpstr>
      <vt:lpstr>Why This Matters for CFR</vt:lpstr>
      <vt:lpstr>Alignment with Funder Priorities</vt:lpstr>
      <vt:lpstr>Building Stronger AJCU Relationships</vt:lpstr>
      <vt:lpstr>Long-Term Benefits for Faculty, Staff &amp; Students </vt:lpstr>
      <vt:lpstr>Model Practices with Broader Relevance</vt:lpstr>
      <vt:lpstr>Lessons Learned in Year One</vt:lpstr>
      <vt:lpstr>Organizational Structure to Build Capacity</vt:lpstr>
      <vt:lpstr>LMU Structure &amp; Benefits of the Tri-Alliance</vt:lpstr>
      <vt:lpstr>SCU Structure &amp; Benefits of the Tri-Alliance</vt:lpstr>
      <vt:lpstr>USF Structure &amp; Benefits of Tri-Alliance</vt:lpstr>
      <vt:lpstr>Replicable Strategies for Other Institutions</vt:lpstr>
      <vt:lpstr>Future Opportunities for Partnership</vt:lpstr>
      <vt:lpstr>Inspiration for Partnerships</vt:lpstr>
      <vt:lpstr>Contact Us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Mike Wallace</dc:creator>
  <cp:lastModifiedBy>Barreiro, Rita</cp:lastModifiedBy>
  <cp:revision>10</cp:revision>
  <dcterms:created xsi:type="dcterms:W3CDTF">2025-06-25T22:11:19Z</dcterms:created>
  <dcterms:modified xsi:type="dcterms:W3CDTF">2025-07-15T21:41:45Z</dcterms:modified>
</cp:coreProperties>
</file>