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3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12192000" cy="6858000"/>
  <p:notesSz cx="7102475" cy="9388475"/>
  <p:embeddedFontLst>
    <p:embeddedFont>
      <p:font typeface="Helvetica Neue" panose="020B0604020202020204" charset="0"/>
      <p:regular r:id="rId31"/>
      <p:bold r:id="rId32"/>
      <p:italic r:id="rId33"/>
      <p:boldItalic r:id="rId34"/>
    </p:embeddedFont>
    <p:embeddedFont>
      <p:font typeface="Open Sans" pitchFamily="2" charset="0"/>
      <p:regular r:id="rId35"/>
      <p:bold r:id="rId36"/>
      <p:italic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Roboto Medium" panose="020F0502020204030204" pitchFamily="2" charset="0"/>
      <p:regular r:id="rId43"/>
      <p:bold r:id="rId44"/>
      <p:italic r:id="rId45"/>
      <p:boldItalic r:id="rId46"/>
    </p:embeddedFont>
    <p:embeddedFont>
      <p:font typeface="Roboto Thin" panose="020F0502020204030204" pitchFamily="2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iv2il8ARv9zhlc9oR2ma8ruwtW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678B27-BED3-454A-B8E9-78653299A51A}" v="1" dt="2025-07-20T00:31:20.826"/>
  </p1510:revLst>
</p1510:revInfo>
</file>

<file path=ppt/tableStyles.xml><?xml version="1.0" encoding="utf-8"?>
<a:tblStyleLst xmlns:a="http://schemas.openxmlformats.org/drawingml/2006/main" def="{BB65F147-F318-422E-B27E-948EACF23BCD}">
  <a:tblStyle styleId="{BB65F147-F318-422E-B27E-948EACF23BC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2676" autoAdjust="0"/>
  </p:normalViewPr>
  <p:slideViewPr>
    <p:cSldViewPr snapToGrid="0">
      <p:cViewPr varScale="1">
        <p:scale>
          <a:sx n="39" d="100"/>
          <a:sy n="39" d="100"/>
        </p:scale>
        <p:origin x="16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56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7.xml"/><Relationship Id="rId41" Type="http://schemas.openxmlformats.org/officeDocument/2006/relationships/font" Target="fonts/font11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osik, Angela" userId="d321e628-193c-4789-9bf5-f74c4431e74b" providerId="ADAL" clId="{54678B27-BED3-454A-B8E9-78653299A51A}"/>
    <pc:docChg chg="modSld modNotesMaster">
      <pc:chgData name="Bartosik, Angela" userId="d321e628-193c-4789-9bf5-f74c4431e74b" providerId="ADAL" clId="{54678B27-BED3-454A-B8E9-78653299A51A}" dt="2025-07-21T03:40:35.468" v="16" actId="20577"/>
      <pc:docMkLst>
        <pc:docMk/>
      </pc:docMkLst>
      <pc:sldChg chg="modNotes">
        <pc:chgData name="Bartosik, Angela" userId="d321e628-193c-4789-9bf5-f74c4431e74b" providerId="ADAL" clId="{54678B27-BED3-454A-B8E9-78653299A51A}" dt="2025-07-20T00:31:20.825" v="0"/>
        <pc:sldMkLst>
          <pc:docMk/>
          <pc:sldMk cId="0" sldId="256"/>
        </pc:sldMkLst>
      </pc:sldChg>
      <pc:sldChg chg="modNotes">
        <pc:chgData name="Bartosik, Angela" userId="d321e628-193c-4789-9bf5-f74c4431e74b" providerId="ADAL" clId="{54678B27-BED3-454A-B8E9-78653299A51A}" dt="2025-07-20T00:31:20.825" v="0"/>
        <pc:sldMkLst>
          <pc:docMk/>
          <pc:sldMk cId="0" sldId="257"/>
        </pc:sldMkLst>
      </pc:sldChg>
      <pc:sldChg chg="modNotes modNotesTx">
        <pc:chgData name="Bartosik, Angela" userId="d321e628-193c-4789-9bf5-f74c4431e74b" providerId="ADAL" clId="{54678B27-BED3-454A-B8E9-78653299A51A}" dt="2025-07-21T03:39:37.575" v="2" actId="20577"/>
        <pc:sldMkLst>
          <pc:docMk/>
          <pc:sldMk cId="0" sldId="258"/>
        </pc:sldMkLst>
      </pc:sldChg>
      <pc:sldChg chg="modNotes modNotesTx">
        <pc:chgData name="Bartosik, Angela" userId="d321e628-193c-4789-9bf5-f74c4431e74b" providerId="ADAL" clId="{54678B27-BED3-454A-B8E9-78653299A51A}" dt="2025-07-21T03:39:41.685" v="3" actId="20577"/>
        <pc:sldMkLst>
          <pc:docMk/>
          <pc:sldMk cId="0" sldId="259"/>
        </pc:sldMkLst>
      </pc:sldChg>
      <pc:sldChg chg="modNotes modNotesTx">
        <pc:chgData name="Bartosik, Angela" userId="d321e628-193c-4789-9bf5-f74c4431e74b" providerId="ADAL" clId="{54678B27-BED3-454A-B8E9-78653299A51A}" dt="2025-07-21T03:39:44.413" v="4" actId="20577"/>
        <pc:sldMkLst>
          <pc:docMk/>
          <pc:sldMk cId="0" sldId="260"/>
        </pc:sldMkLst>
      </pc:sldChg>
      <pc:sldChg chg="modNotes modNotesTx">
        <pc:chgData name="Bartosik, Angela" userId="d321e628-193c-4789-9bf5-f74c4431e74b" providerId="ADAL" clId="{54678B27-BED3-454A-B8E9-78653299A51A}" dt="2025-07-21T03:39:49.195" v="5" actId="20577"/>
        <pc:sldMkLst>
          <pc:docMk/>
          <pc:sldMk cId="0" sldId="261"/>
        </pc:sldMkLst>
      </pc:sldChg>
      <pc:sldChg chg="modNotes modNotesTx">
        <pc:chgData name="Bartosik, Angela" userId="d321e628-193c-4789-9bf5-f74c4431e74b" providerId="ADAL" clId="{54678B27-BED3-454A-B8E9-78653299A51A}" dt="2025-07-21T03:39:53.683" v="6" actId="20577"/>
        <pc:sldMkLst>
          <pc:docMk/>
          <pc:sldMk cId="0" sldId="262"/>
        </pc:sldMkLst>
      </pc:sldChg>
      <pc:sldChg chg="modNotes modNotesTx">
        <pc:chgData name="Bartosik, Angela" userId="d321e628-193c-4789-9bf5-f74c4431e74b" providerId="ADAL" clId="{54678B27-BED3-454A-B8E9-78653299A51A}" dt="2025-07-21T03:39:57.643" v="7" actId="20577"/>
        <pc:sldMkLst>
          <pc:docMk/>
          <pc:sldMk cId="0" sldId="263"/>
        </pc:sldMkLst>
      </pc:sldChg>
      <pc:sldChg chg="modNotes modNotesTx">
        <pc:chgData name="Bartosik, Angela" userId="d321e628-193c-4789-9bf5-f74c4431e74b" providerId="ADAL" clId="{54678B27-BED3-454A-B8E9-78653299A51A}" dt="2025-07-21T03:40:00.615" v="8" actId="20577"/>
        <pc:sldMkLst>
          <pc:docMk/>
          <pc:sldMk cId="0" sldId="264"/>
        </pc:sldMkLst>
      </pc:sldChg>
      <pc:sldChg chg="modNotes modNotesTx">
        <pc:chgData name="Bartosik, Angela" userId="d321e628-193c-4789-9bf5-f74c4431e74b" providerId="ADAL" clId="{54678B27-BED3-454A-B8E9-78653299A51A}" dt="2025-07-21T03:40:04.288" v="9" actId="20577"/>
        <pc:sldMkLst>
          <pc:docMk/>
          <pc:sldMk cId="0" sldId="265"/>
        </pc:sldMkLst>
      </pc:sldChg>
      <pc:sldChg chg="modNotes modNotesTx">
        <pc:chgData name="Bartosik, Angela" userId="d321e628-193c-4789-9bf5-f74c4431e74b" providerId="ADAL" clId="{54678B27-BED3-454A-B8E9-78653299A51A}" dt="2025-07-21T03:40:07.105" v="10" actId="20577"/>
        <pc:sldMkLst>
          <pc:docMk/>
          <pc:sldMk cId="0" sldId="266"/>
        </pc:sldMkLst>
      </pc:sldChg>
      <pc:sldChg chg="modNotes modNotesTx">
        <pc:chgData name="Bartosik, Angela" userId="d321e628-193c-4789-9bf5-f74c4431e74b" providerId="ADAL" clId="{54678B27-BED3-454A-B8E9-78653299A51A}" dt="2025-07-21T03:40:09.847" v="11" actId="20577"/>
        <pc:sldMkLst>
          <pc:docMk/>
          <pc:sldMk cId="0" sldId="267"/>
        </pc:sldMkLst>
      </pc:sldChg>
      <pc:sldChg chg="modNotes">
        <pc:chgData name="Bartosik, Angela" userId="d321e628-193c-4789-9bf5-f74c4431e74b" providerId="ADAL" clId="{54678B27-BED3-454A-B8E9-78653299A51A}" dt="2025-07-20T00:31:20.825" v="0"/>
        <pc:sldMkLst>
          <pc:docMk/>
          <pc:sldMk cId="0" sldId="268"/>
        </pc:sldMkLst>
      </pc:sldChg>
      <pc:sldChg chg="modSp mod modNotes modNotesTx">
        <pc:chgData name="Bartosik, Angela" userId="d321e628-193c-4789-9bf5-f74c4431e74b" providerId="ADAL" clId="{54678B27-BED3-454A-B8E9-78653299A51A}" dt="2025-07-21T03:40:22.610" v="12" actId="20577"/>
        <pc:sldMkLst>
          <pc:docMk/>
          <pc:sldMk cId="0" sldId="269"/>
        </pc:sldMkLst>
        <pc:spChg chg="mod">
          <ac:chgData name="Bartosik, Angela" userId="d321e628-193c-4789-9bf5-f74c4431e74b" providerId="ADAL" clId="{54678B27-BED3-454A-B8E9-78653299A51A}" dt="2025-07-20T20:59:36.347" v="1" actId="20577"/>
          <ac:spMkLst>
            <pc:docMk/>
            <pc:sldMk cId="0" sldId="269"/>
            <ac:spMk id="345" creationId="{00000000-0000-0000-0000-000000000000}"/>
          </ac:spMkLst>
        </pc:spChg>
      </pc:sldChg>
      <pc:sldChg chg="modNotes modNotesTx">
        <pc:chgData name="Bartosik, Angela" userId="d321e628-193c-4789-9bf5-f74c4431e74b" providerId="ADAL" clId="{54678B27-BED3-454A-B8E9-78653299A51A}" dt="2025-07-21T03:40:25.371" v="13" actId="20577"/>
        <pc:sldMkLst>
          <pc:docMk/>
          <pc:sldMk cId="0" sldId="270"/>
        </pc:sldMkLst>
      </pc:sldChg>
      <pc:sldChg chg="modNotes modNotesTx">
        <pc:chgData name="Bartosik, Angela" userId="d321e628-193c-4789-9bf5-f74c4431e74b" providerId="ADAL" clId="{54678B27-BED3-454A-B8E9-78653299A51A}" dt="2025-07-21T03:40:29.442" v="14" actId="20577"/>
        <pc:sldMkLst>
          <pc:docMk/>
          <pc:sldMk cId="0" sldId="271"/>
        </pc:sldMkLst>
      </pc:sldChg>
      <pc:sldChg chg="modNotes modNotesTx">
        <pc:chgData name="Bartosik, Angela" userId="d321e628-193c-4789-9bf5-f74c4431e74b" providerId="ADAL" clId="{54678B27-BED3-454A-B8E9-78653299A51A}" dt="2025-07-21T03:40:32.839" v="15" actId="20577"/>
        <pc:sldMkLst>
          <pc:docMk/>
          <pc:sldMk cId="0" sldId="272"/>
        </pc:sldMkLst>
      </pc:sldChg>
      <pc:sldChg chg="modNotes modNotesTx">
        <pc:chgData name="Bartosik, Angela" userId="d321e628-193c-4789-9bf5-f74c4431e74b" providerId="ADAL" clId="{54678B27-BED3-454A-B8E9-78653299A51A}" dt="2025-07-21T03:40:35.468" v="16" actId="20577"/>
        <pc:sldMkLst>
          <pc:docMk/>
          <pc:sldMk cId="0" sldId="273"/>
        </pc:sldMkLst>
      </pc:sldChg>
      <pc:sldChg chg="modNotes">
        <pc:chgData name="Bartosik, Angela" userId="d321e628-193c-4789-9bf5-f74c4431e74b" providerId="ADAL" clId="{54678B27-BED3-454A-B8E9-78653299A51A}" dt="2025-07-20T00:31:20.825" v="0"/>
        <pc:sldMkLst>
          <pc:docMk/>
          <pc:sldMk cId="0" sldId="274"/>
        </pc:sldMkLst>
      </pc:sldChg>
      <pc:sldChg chg="modNotes">
        <pc:chgData name="Bartosik, Angela" userId="d321e628-193c-4789-9bf5-f74c4431e74b" providerId="ADAL" clId="{54678B27-BED3-454A-B8E9-78653299A51A}" dt="2025-07-20T00:31:20.825" v="0"/>
        <pc:sldMkLst>
          <pc:docMk/>
          <pc:sldMk cId="0" sldId="275"/>
        </pc:sldMkLst>
      </pc:sldChg>
      <pc:sldChg chg="modNotes">
        <pc:chgData name="Bartosik, Angela" userId="d321e628-193c-4789-9bf5-f74c4431e74b" providerId="ADAL" clId="{54678B27-BED3-454A-B8E9-78653299A51A}" dt="2025-07-20T00:31:20.825" v="0"/>
        <pc:sldMkLst>
          <pc:docMk/>
          <pc:sldMk cId="0" sldId="276"/>
        </pc:sldMkLst>
      </pc:sldChg>
      <pc:sldChg chg="modNotes">
        <pc:chgData name="Bartosik, Angela" userId="d321e628-193c-4789-9bf5-f74c4431e74b" providerId="ADAL" clId="{54678B27-BED3-454A-B8E9-78653299A51A}" dt="2025-07-20T00:31:20.825" v="0"/>
        <pc:sldMkLst>
          <pc:docMk/>
          <pc:sldMk cId="0" sldId="277"/>
        </pc:sldMkLst>
      </pc:sldChg>
      <pc:sldChg chg="modNotes">
        <pc:chgData name="Bartosik, Angela" userId="d321e628-193c-4789-9bf5-f74c4431e74b" providerId="ADAL" clId="{54678B27-BED3-454A-B8E9-78653299A51A}" dt="2025-07-20T00:31:20.825" v="0"/>
        <pc:sldMkLst>
          <pc:docMk/>
          <pc:sldMk cId="0" sldId="278"/>
        </pc:sldMkLst>
      </pc:sldChg>
      <pc:sldChg chg="modNotes">
        <pc:chgData name="Bartosik, Angela" userId="d321e628-193c-4789-9bf5-f74c4431e74b" providerId="ADAL" clId="{54678B27-BED3-454A-B8E9-78653299A51A}" dt="2025-07-20T00:31:20.825" v="0"/>
        <pc:sldMkLst>
          <pc:docMk/>
          <pc:sldMk cId="0" sldId="279"/>
        </pc:sldMkLst>
      </pc:sldChg>
      <pc:sldChg chg="modNotes">
        <pc:chgData name="Bartosik, Angela" userId="d321e628-193c-4789-9bf5-f74c4431e74b" providerId="ADAL" clId="{54678B27-BED3-454A-B8E9-78653299A51A}" dt="2025-07-20T00:31:20.825" v="0"/>
        <pc:sldMkLst>
          <pc:docMk/>
          <pc:sldMk cId="0" sldId="280"/>
        </pc:sldMkLst>
      </pc:sldChg>
      <pc:sldChg chg="modNotes">
        <pc:chgData name="Bartosik, Angela" userId="d321e628-193c-4789-9bf5-f74c4431e74b" providerId="ADAL" clId="{54678B27-BED3-454A-B8E9-78653299A51A}" dt="2025-07-20T00:31:20.825" v="0"/>
        <pc:sldMkLst>
          <pc:docMk/>
          <pc:sldMk cId="0" sldId="2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‹#›</a:t>
            </a:fld>
            <a:endParaRPr lang="en-US" sz="120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1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>
              <a:buClr>
                <a:schemeClr val="dk1"/>
              </a:buClr>
              <a:buSzPts val="1200"/>
            </a:pPr>
            <a:endParaRPr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6de0d70827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36de0d70827_2_150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312" name="Google Shape;312;g36de0d70827_2_150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6de0d70827_2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36de0d70827_2_156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319" name="Google Shape;319;g36de0d70827_2_156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6de0d7082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g36de0d70827_2_163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327" name="Google Shape;327;g36de0d70827_2_163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6de0d70827_2_99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34" name="Google Shape;334;g36de0d70827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3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471145" lvl="1" indent="0">
              <a:lnSpc>
                <a:spcPct val="115000"/>
              </a:lnSpc>
              <a:buClr>
                <a:schemeClr val="dk1"/>
              </a:buClr>
              <a:buSzPts val="1100"/>
            </a:pPr>
            <a:endParaRPr sz="1100" dirty="0">
              <a:latin typeface="Open Sans"/>
              <a:ea typeface="Open Sans"/>
              <a:cs typeface="Open Sans"/>
              <a:sym typeface="Open Sans"/>
            </a:endParaRPr>
          </a:p>
          <a:p>
            <a:pPr marL="765610" lvl="1" indent="-222485">
              <a:lnSpc>
                <a:spcPct val="115000"/>
              </a:lnSpc>
              <a:spcBef>
                <a:spcPts val="824"/>
              </a:spcBef>
              <a:buClr>
                <a:schemeClr val="dk1"/>
              </a:buClr>
              <a:buSzPts val="1100"/>
            </a:pPr>
            <a:endParaRPr sz="1100" dirty="0">
              <a:latin typeface="Open Sans"/>
              <a:ea typeface="Open Sans"/>
              <a:cs typeface="Open Sans"/>
              <a:sym typeface="Open Sans"/>
            </a:endParaRPr>
          </a:p>
          <a:p>
            <a:pPr marL="765610" lvl="1" indent="-215941">
              <a:spcBef>
                <a:spcPts val="824"/>
              </a:spcBef>
              <a:buClr>
                <a:schemeClr val="dk1"/>
              </a:buClr>
              <a:buSzPts val="1200"/>
            </a:pPr>
            <a:endParaRPr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4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471145" lvl="1" indent="0">
              <a:buClr>
                <a:schemeClr val="dk1"/>
              </a:buClr>
              <a:buSzPts val="1200"/>
            </a:pPr>
            <a:endParaRPr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4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p5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471145" lvl="1" indent="0">
              <a:buClr>
                <a:schemeClr val="dk1"/>
              </a:buClr>
              <a:buSzPts val="1200"/>
            </a:pPr>
            <a:endParaRPr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6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471145" lvl="1" indent="0">
              <a:lnSpc>
                <a:spcPct val="115000"/>
              </a:lnSpc>
              <a:spcBef>
                <a:spcPts val="824"/>
              </a:spcBef>
              <a:buClr>
                <a:schemeClr val="dk1"/>
              </a:buClr>
              <a:buSzPts val="1100"/>
            </a:pPr>
            <a:endParaRPr sz="1100" dirty="0">
              <a:latin typeface="Open Sans"/>
              <a:ea typeface="Open Sans"/>
              <a:cs typeface="Open Sans"/>
              <a:sym typeface="Open Sans"/>
            </a:endParaRPr>
          </a:p>
          <a:p>
            <a:pPr marL="471145" lvl="1" indent="0">
              <a:lnSpc>
                <a:spcPct val="115000"/>
              </a:lnSpc>
              <a:spcBef>
                <a:spcPts val="824"/>
              </a:spcBef>
              <a:buClr>
                <a:schemeClr val="dk1"/>
              </a:buClr>
              <a:buSzPts val="1100"/>
            </a:pPr>
            <a:endParaRPr sz="1100" dirty="0">
              <a:latin typeface="Open Sans"/>
              <a:ea typeface="Open Sans"/>
              <a:cs typeface="Open Sans"/>
              <a:sym typeface="Open Sans"/>
            </a:endParaRPr>
          </a:p>
          <a:p>
            <a:pPr marL="765610" lvl="1" indent="-222485">
              <a:lnSpc>
                <a:spcPct val="115000"/>
              </a:lnSpc>
              <a:spcBef>
                <a:spcPts val="824"/>
              </a:spcBef>
              <a:buClr>
                <a:schemeClr val="dk1"/>
              </a:buClr>
              <a:buSzPts val="1100"/>
            </a:pPr>
            <a:endParaRPr sz="1100" dirty="0">
              <a:latin typeface="Open Sans"/>
              <a:ea typeface="Open Sans"/>
              <a:cs typeface="Open Sans"/>
              <a:sym typeface="Open Sans"/>
            </a:endParaRPr>
          </a:p>
          <a:p>
            <a:pPr marL="471145" lvl="1" indent="0">
              <a:spcBef>
                <a:spcPts val="824"/>
              </a:spcBef>
              <a:buClr>
                <a:schemeClr val="dk1"/>
              </a:buClr>
              <a:buSzPts val="1200"/>
            </a:pPr>
            <a:endParaRPr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6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p7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471145" lvl="1" indent="0">
              <a:buClr>
                <a:schemeClr val="dk1"/>
              </a:buClr>
              <a:buSzPts val="1200"/>
            </a:pPr>
            <a:endParaRPr sz="600" dirty="0"/>
          </a:p>
          <a:p>
            <a:pPr marL="471145" lvl="1" indent="0">
              <a:buSzPts val="1800"/>
            </a:pPr>
            <a:endParaRPr sz="600" dirty="0"/>
          </a:p>
          <a:p>
            <a:pPr marL="471145" lvl="1" indent="0">
              <a:buClr>
                <a:schemeClr val="dk1"/>
              </a:buClr>
              <a:buSzPts val="1200"/>
            </a:pPr>
            <a:endParaRPr dirty="0"/>
          </a:p>
          <a:p>
            <a:pPr marL="471145" lvl="1" indent="0">
              <a:buClr>
                <a:schemeClr val="dk1"/>
              </a:buClr>
              <a:buSzPts val="1200"/>
            </a:pPr>
            <a:endParaRPr dirty="0"/>
          </a:p>
        </p:txBody>
      </p:sp>
      <p:sp>
        <p:nvSpPr>
          <p:cNvPr id="375" name="Google Shape;375;p7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6de0d70827_5_6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86" name="Google Shape;386;g36de0d70827_5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2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>
              <a:buClr>
                <a:schemeClr val="dk1"/>
              </a:buClr>
              <a:buSzPts val="1200"/>
            </a:pPr>
            <a:endParaRPr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6de0d70827_5_66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3" name="Google Shape;393;g36de0d70827_5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6de0d70827_5_73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01" name="Google Shape;401;g36de0d70827_5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6de0d70827_5_125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-US">
                <a:solidFill>
                  <a:schemeClr val="dk1"/>
                </a:solidFill>
              </a:rPr>
              <a:t>Benefits Package including lift note (milestone/lifetime), pin, notepad, address labels, BRE   (500+ gifts, ~$300k+)</a:t>
            </a:r>
            <a:endParaRPr>
              <a:solidFill>
                <a:schemeClr val="dk1"/>
              </a:solidFill>
            </a:endParaRPr>
          </a:p>
          <a:p>
            <a:pPr marL="0" indent="0"/>
            <a:endParaRPr/>
          </a:p>
        </p:txBody>
      </p:sp>
      <p:sp>
        <p:nvSpPr>
          <p:cNvPr id="454" name="Google Shape;454;g36de0d70827_5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6de0d70827_5_135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r>
              <a:rPr lang="en-US">
                <a:solidFill>
                  <a:schemeClr val="dk1"/>
                </a:solidFill>
              </a:rPr>
              <a:t>15% click through rate. 40 gifts around $4000 </a:t>
            </a:r>
            <a:endParaRPr>
              <a:solidFill>
                <a:schemeClr val="dk1"/>
              </a:solidFill>
            </a:endParaRPr>
          </a:p>
          <a:p>
            <a:pPr marL="0" indent="0"/>
            <a:endParaRPr>
              <a:solidFill>
                <a:schemeClr val="dk1"/>
              </a:solidFill>
            </a:endParaRPr>
          </a:p>
          <a:p>
            <a:pPr marL="0" indent="0"/>
            <a:endParaRPr/>
          </a:p>
        </p:txBody>
      </p:sp>
      <p:sp>
        <p:nvSpPr>
          <p:cNvPr id="465" name="Google Shape;465;g36de0d70827_5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6de0d70827_5_141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>
              <a:solidFill>
                <a:schemeClr val="dk1"/>
              </a:solidFill>
            </a:endParaRPr>
          </a:p>
          <a:p>
            <a:pPr marL="0" indent="0"/>
            <a:endParaRPr/>
          </a:p>
        </p:txBody>
      </p:sp>
      <p:sp>
        <p:nvSpPr>
          <p:cNvPr id="472" name="Google Shape;472;g36de0d70827_5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6de0d70827_5_148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>
              <a:solidFill>
                <a:schemeClr val="dk1"/>
              </a:solidFill>
            </a:endParaRPr>
          </a:p>
          <a:p>
            <a:pPr marL="0" indent="0"/>
            <a:endParaRPr/>
          </a:p>
        </p:txBody>
      </p:sp>
      <p:sp>
        <p:nvSpPr>
          <p:cNvPr id="480" name="Google Shape;480;g36de0d70827_5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6f1df36c7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g36f1df36c7f_0_17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>
              <a:buClr>
                <a:schemeClr val="dk1"/>
              </a:buClr>
              <a:buSzPts val="1200"/>
            </a:pPr>
            <a:endParaRPr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g36f1df36c7f_0_17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6de0d70827_2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36de0d70827_2_85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46" name="Google Shape;246;g36de0d70827_2_85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6de0d70827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g36de0d70827_2_93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54" name="Google Shape;254;g36de0d70827_2_93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6de0d70827_2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36de0d70827_2_104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61" name="Google Shape;261;g36de0d70827_2_104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6de0d70827_2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36de0d70827_2_111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69" name="Google Shape;269;g36de0d70827_2_111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6de0d70827_2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36de0d70827_2_118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77" name="Google Shape;277;g36de0d70827_2_118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6de0d70827_2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g36de0d70827_2_135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471145" lvl="1" indent="0"/>
            <a:endParaRPr sz="1400" dirty="0"/>
          </a:p>
        </p:txBody>
      </p:sp>
      <p:sp>
        <p:nvSpPr>
          <p:cNvPr id="295" name="Google Shape;295;g36de0d70827_2_135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6de0d70827_2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36de0d70827_2_143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304" name="Google Shape;304;g36de0d70827_2_143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" name="Google Shape;19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017" y="0"/>
            <a:ext cx="2325737" cy="125370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9"/>
          <p:cNvSpPr/>
          <p:nvPr/>
        </p:nvSpPr>
        <p:spPr>
          <a:xfrm>
            <a:off x="0" y="6229944"/>
            <a:ext cx="12228900" cy="628005"/>
          </a:xfrm>
          <a:prstGeom prst="rect">
            <a:avLst/>
          </a:prstGeom>
          <a:solidFill>
            <a:srgbClr val="A32035"/>
          </a:solidFill>
          <a:ln w="9525" cap="flat" cmpd="sng">
            <a:solidFill>
              <a:srgbClr val="A320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A320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874" y="6229978"/>
            <a:ext cx="12228874" cy="62802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9"/>
          <p:cNvSpPr txBox="1">
            <a:spLocks noGrp="1"/>
          </p:cNvSpPr>
          <p:nvPr>
            <p:ph type="subTitle" idx="1"/>
          </p:nvPr>
        </p:nvSpPr>
        <p:spPr>
          <a:xfrm>
            <a:off x="1145775" y="3391828"/>
            <a:ext cx="9144000" cy="8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32035"/>
              </a:buClr>
              <a:buSzPts val="2400"/>
              <a:buNone/>
              <a:defRPr sz="2400" b="1">
                <a:solidFill>
                  <a:srgbClr val="A32035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2000"/>
              <a:buNone/>
              <a:defRPr sz="2000">
                <a:solidFill>
                  <a:srgbClr val="A32035"/>
                </a:solidFill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1800"/>
              <a:buNone/>
              <a:defRPr sz="1800">
                <a:solidFill>
                  <a:srgbClr val="A32035"/>
                </a:solidFill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1600"/>
              <a:buNone/>
              <a:defRPr sz="1600">
                <a:solidFill>
                  <a:srgbClr val="A32035"/>
                </a:solidFill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1600"/>
              <a:buNone/>
              <a:defRPr sz="1600">
                <a:solidFill>
                  <a:srgbClr val="A32035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1600"/>
              <a:buNone/>
              <a:defRPr sz="1600">
                <a:solidFill>
                  <a:srgbClr val="A32035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1600"/>
              <a:buNone/>
              <a:defRPr sz="1600">
                <a:solidFill>
                  <a:srgbClr val="A32035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1600"/>
              <a:buNone/>
              <a:defRPr sz="1600">
                <a:solidFill>
                  <a:srgbClr val="A32035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1600"/>
              <a:buNone/>
              <a:defRPr sz="1600">
                <a:solidFill>
                  <a:srgbClr val="A32035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title"/>
          </p:nvPr>
        </p:nvSpPr>
        <p:spPr>
          <a:xfrm>
            <a:off x="1077256" y="2032145"/>
            <a:ext cx="9144000" cy="11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800"/>
              <a:buFont typeface="Calibri"/>
              <a:buNone/>
              <a:defRPr>
                <a:solidFill>
                  <a:srgbClr val="A3203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400"/>
              <a:buNone/>
              <a:defRPr>
                <a:solidFill>
                  <a:srgbClr val="A3203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400"/>
              <a:buNone/>
              <a:defRPr>
                <a:solidFill>
                  <a:srgbClr val="A3203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400"/>
              <a:buNone/>
              <a:defRPr>
                <a:solidFill>
                  <a:srgbClr val="A3203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400"/>
              <a:buNone/>
              <a:defRPr>
                <a:solidFill>
                  <a:srgbClr val="A3203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400"/>
              <a:buNone/>
              <a:defRPr>
                <a:solidFill>
                  <a:srgbClr val="A3203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400"/>
              <a:buNone/>
              <a:defRPr>
                <a:solidFill>
                  <a:srgbClr val="A3203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400"/>
              <a:buNone/>
              <a:defRPr>
                <a:solidFill>
                  <a:srgbClr val="A3203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400"/>
              <a:buNone/>
              <a:defRPr>
                <a:solidFill>
                  <a:srgbClr val="A32035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body" idx="2"/>
          </p:nvPr>
        </p:nvSpPr>
        <p:spPr>
          <a:xfrm>
            <a:off x="1145161" y="4251750"/>
            <a:ext cx="35367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6de0d70827_2_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36de0d70827_2_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7" name="Google Shape;97;g36de0d70827_2_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36de0d70827_2_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36de0d70827_2_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6de0d70827_2_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36de0d70827_2_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36de0d70827_2_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6de0d70827_2_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36de0d70827_2_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36de0d70827_2_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36de0d70827_2_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6de0d70827_2_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36de0d70827_2_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g36de0d70827_2_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3" name="Google Shape;113;g36de0d70827_2_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017" y="0"/>
            <a:ext cx="2325737" cy="125370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36de0d70827_2_21"/>
          <p:cNvSpPr/>
          <p:nvPr/>
        </p:nvSpPr>
        <p:spPr>
          <a:xfrm>
            <a:off x="0" y="6229944"/>
            <a:ext cx="12228900" cy="628005"/>
          </a:xfrm>
          <a:prstGeom prst="rect">
            <a:avLst/>
          </a:prstGeom>
          <a:solidFill>
            <a:srgbClr val="A32035"/>
          </a:solidFill>
          <a:ln w="9525" cap="flat" cmpd="sng">
            <a:solidFill>
              <a:srgbClr val="A320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A320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g36de0d70827_2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874" y="6229978"/>
            <a:ext cx="12228874" cy="62802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36de0d70827_2_21"/>
          <p:cNvSpPr txBox="1">
            <a:spLocks noGrp="1"/>
          </p:cNvSpPr>
          <p:nvPr>
            <p:ph type="subTitle" idx="1"/>
          </p:nvPr>
        </p:nvSpPr>
        <p:spPr>
          <a:xfrm>
            <a:off x="1145775" y="3391828"/>
            <a:ext cx="9144000" cy="8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32035"/>
              </a:buClr>
              <a:buSzPts val="2400"/>
              <a:buNone/>
              <a:defRPr sz="2400" b="1">
                <a:solidFill>
                  <a:srgbClr val="A32035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2000"/>
              <a:buNone/>
              <a:defRPr sz="2000">
                <a:solidFill>
                  <a:srgbClr val="A32035"/>
                </a:solidFill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1800"/>
              <a:buNone/>
              <a:defRPr sz="1800">
                <a:solidFill>
                  <a:srgbClr val="A32035"/>
                </a:solidFill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1600"/>
              <a:buNone/>
              <a:defRPr sz="1600">
                <a:solidFill>
                  <a:srgbClr val="A32035"/>
                </a:solidFill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1600"/>
              <a:buNone/>
              <a:defRPr sz="1600">
                <a:solidFill>
                  <a:srgbClr val="A32035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1600"/>
              <a:buNone/>
              <a:defRPr sz="1600">
                <a:solidFill>
                  <a:srgbClr val="A32035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1600"/>
              <a:buNone/>
              <a:defRPr sz="1600">
                <a:solidFill>
                  <a:srgbClr val="A32035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1600"/>
              <a:buNone/>
              <a:defRPr sz="1600">
                <a:solidFill>
                  <a:srgbClr val="A32035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1600"/>
              <a:buNone/>
              <a:defRPr sz="1600">
                <a:solidFill>
                  <a:srgbClr val="A32035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g36de0d70827_2_21"/>
          <p:cNvSpPr txBox="1">
            <a:spLocks noGrp="1"/>
          </p:cNvSpPr>
          <p:nvPr>
            <p:ph type="title"/>
          </p:nvPr>
        </p:nvSpPr>
        <p:spPr>
          <a:xfrm>
            <a:off x="1077256" y="2032145"/>
            <a:ext cx="9144000" cy="11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800"/>
              <a:buFont typeface="Calibri"/>
              <a:buNone/>
              <a:defRPr>
                <a:solidFill>
                  <a:srgbClr val="A3203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400"/>
              <a:buNone/>
              <a:defRPr>
                <a:solidFill>
                  <a:srgbClr val="A3203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400"/>
              <a:buNone/>
              <a:defRPr>
                <a:solidFill>
                  <a:srgbClr val="A3203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400"/>
              <a:buNone/>
              <a:defRPr>
                <a:solidFill>
                  <a:srgbClr val="A3203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400"/>
              <a:buNone/>
              <a:defRPr>
                <a:solidFill>
                  <a:srgbClr val="A3203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400"/>
              <a:buNone/>
              <a:defRPr>
                <a:solidFill>
                  <a:srgbClr val="A3203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400"/>
              <a:buNone/>
              <a:defRPr>
                <a:solidFill>
                  <a:srgbClr val="A3203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400"/>
              <a:buNone/>
              <a:defRPr>
                <a:solidFill>
                  <a:srgbClr val="A3203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400"/>
              <a:buNone/>
              <a:defRPr>
                <a:solidFill>
                  <a:srgbClr val="A32035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g36de0d70827_2_21"/>
          <p:cNvSpPr txBox="1">
            <a:spLocks noGrp="1"/>
          </p:cNvSpPr>
          <p:nvPr>
            <p:ph type="body" idx="2"/>
          </p:nvPr>
        </p:nvSpPr>
        <p:spPr>
          <a:xfrm>
            <a:off x="1145161" y="4251750"/>
            <a:ext cx="35367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6de0d70827_2_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36de0d70827_2_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g36de0d70827_2_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36de0d70827_2_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36de0d70827_2_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6de0d70827_2_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36de0d70827_2_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g36de0d70827_2_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g36de0d70827_2_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36de0d70827_2_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6de0d70827_2_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36de0d70827_2_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g36de0d70827_2_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g36de0d70827_2_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g36de0d70827_2_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36de0d70827_2_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6de0d70827_2_5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g36de0d70827_2_5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1" name="Google Shape;141;g36de0d70827_2_5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g36de0d70827_2_5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3" name="Google Shape;143;g36de0d70827_2_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g36de0d70827_2_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36de0d70827_2_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36de0d70827_2_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6de0d70827_2_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36de0d70827_2_5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0" name="Google Shape;150;g36de0d70827_2_5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1" name="Google Shape;151;g36de0d70827_2_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36de0d70827_2_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36de0d70827_2_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6de0d70827_2_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36de0d70827_2_6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g36de0d70827_2_6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8" name="Google Shape;158;g36de0d70827_2_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g36de0d70827_2_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g36de0d70827_2_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de0d70827_2_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36de0d70827_2_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g36de0d70827_2_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g36de0d70827_2_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g36de0d70827_2_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6de0d70827_2_7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g36de0d70827_2_7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g36de0d70827_2_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g36de0d70827_2_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g36de0d70827_2_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6de0d70827_5_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79" name="Google Shape;179;g36de0d70827_5_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80" name="Google Shape;180;g36de0d70827_5_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6de0d70827_5_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3" name="Google Shape;183;g36de0d70827_5_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de0d70827_5_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g36de0d70827_5_1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87" name="Google Shape;187;g36de0d70827_5_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6de0d70827_5_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g36de0d70827_5_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1" name="Google Shape;191;g36de0d70827_5_1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2" name="Google Shape;192;g36de0d70827_5_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6de0d70827_5_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g36de0d70827_5_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de0d70827_5_2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98" name="Google Shape;198;g36de0d70827_5_2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9" name="Google Shape;199;g36de0d70827_5_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6de0d70827_5_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202" name="Google Shape;202;g36de0d70827_5_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6de0d70827_5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36de0d70827_5_3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06" name="Google Shape;206;g36de0d70827_5_3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7" name="Google Shape;207;g36de0d70827_5_3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8" name="Google Shape;208;g36de0d70827_5_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6de0d70827_5_3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211" name="Google Shape;211;g36de0d70827_5_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6de0d70827_5_3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4" name="Google Shape;214;g36de0d70827_5_3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5" name="Google Shape;215;g36de0d70827_5_3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6de0d70827_5_4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6de0d70827_5_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20" name="Google Shape;220;g36de0d70827_5_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21" name="Google Shape;221;g36de0d70827_5_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2" name="Google Shape;222;g36de0d70827_5_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017" y="0"/>
            <a:ext cx="2325738" cy="125370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36de0d70827_5_45"/>
          <p:cNvSpPr/>
          <p:nvPr/>
        </p:nvSpPr>
        <p:spPr>
          <a:xfrm>
            <a:off x="0" y="6229944"/>
            <a:ext cx="12228800" cy="628000"/>
          </a:xfrm>
          <a:prstGeom prst="rect">
            <a:avLst/>
          </a:prstGeom>
          <a:solidFill>
            <a:srgbClr val="A32035"/>
          </a:solidFill>
          <a:ln w="9525" cap="flat" cmpd="sng">
            <a:solidFill>
              <a:srgbClr val="A320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A320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g36de0d70827_5_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874" y="6229978"/>
            <a:ext cx="12228874" cy="62802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6de0d70827_5_45"/>
          <p:cNvSpPr txBox="1">
            <a:spLocks noGrp="1"/>
          </p:cNvSpPr>
          <p:nvPr>
            <p:ph type="subTitle" idx="1"/>
          </p:nvPr>
        </p:nvSpPr>
        <p:spPr>
          <a:xfrm>
            <a:off x="1145775" y="3391828"/>
            <a:ext cx="9144000" cy="8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A32035"/>
              </a:buClr>
              <a:buSzPts val="2400"/>
              <a:buNone/>
              <a:defRPr sz="2400" b="1">
                <a:solidFill>
                  <a:srgbClr val="A32035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2000"/>
              <a:buNone/>
              <a:defRPr sz="2000">
                <a:solidFill>
                  <a:srgbClr val="A32035"/>
                </a:solidFill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1900"/>
              <a:buNone/>
              <a:defRPr sz="1900">
                <a:solidFill>
                  <a:srgbClr val="A32035"/>
                </a:solidFill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1600"/>
              <a:buNone/>
              <a:defRPr sz="1600">
                <a:solidFill>
                  <a:srgbClr val="A32035"/>
                </a:solidFill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1600"/>
              <a:buNone/>
              <a:defRPr sz="1600">
                <a:solidFill>
                  <a:srgbClr val="A32035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1600"/>
              <a:buNone/>
              <a:defRPr sz="1600">
                <a:solidFill>
                  <a:srgbClr val="A32035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1600"/>
              <a:buNone/>
              <a:defRPr sz="1600">
                <a:solidFill>
                  <a:srgbClr val="A32035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1600"/>
              <a:buNone/>
              <a:defRPr sz="1600">
                <a:solidFill>
                  <a:srgbClr val="A32035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32035"/>
              </a:buClr>
              <a:buSzPts val="1600"/>
              <a:buNone/>
              <a:defRPr sz="1600">
                <a:solidFill>
                  <a:srgbClr val="A32035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g36de0d70827_5_45"/>
          <p:cNvSpPr txBox="1">
            <a:spLocks noGrp="1"/>
          </p:cNvSpPr>
          <p:nvPr>
            <p:ph type="title"/>
          </p:nvPr>
        </p:nvSpPr>
        <p:spPr>
          <a:xfrm>
            <a:off x="1077256" y="2032145"/>
            <a:ext cx="9144000" cy="11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900"/>
              <a:buFont typeface="Calibri"/>
              <a:buNone/>
              <a:defRPr>
                <a:solidFill>
                  <a:srgbClr val="A3203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500"/>
              <a:buNone/>
              <a:defRPr>
                <a:solidFill>
                  <a:srgbClr val="A3203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500"/>
              <a:buNone/>
              <a:defRPr>
                <a:solidFill>
                  <a:srgbClr val="A3203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500"/>
              <a:buNone/>
              <a:defRPr>
                <a:solidFill>
                  <a:srgbClr val="A3203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500"/>
              <a:buNone/>
              <a:defRPr>
                <a:solidFill>
                  <a:srgbClr val="A3203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500"/>
              <a:buNone/>
              <a:defRPr>
                <a:solidFill>
                  <a:srgbClr val="A3203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500"/>
              <a:buNone/>
              <a:defRPr>
                <a:solidFill>
                  <a:srgbClr val="A3203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500"/>
              <a:buNone/>
              <a:defRPr>
                <a:solidFill>
                  <a:srgbClr val="A3203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500"/>
              <a:buNone/>
              <a:defRPr>
                <a:solidFill>
                  <a:srgbClr val="A32035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g36de0d70827_5_45"/>
          <p:cNvSpPr txBox="1">
            <a:spLocks noGrp="1"/>
          </p:cNvSpPr>
          <p:nvPr>
            <p:ph type="body" idx="2"/>
          </p:nvPr>
        </p:nvSpPr>
        <p:spPr>
          <a:xfrm>
            <a:off x="1145161" y="4251750"/>
            <a:ext cx="3536800" cy="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6de0d70827_2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g36de0d70827_2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g36de0d70827_2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g36de0d70827_2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g36de0d70827_2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6de0d70827_5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g36de0d70827_5_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g36de0d70827_5_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ofii.org/article/investing-in-supporter-loyalty-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fpglobal.org/pursuant-insights-releases-donor-loyalty-benchmarking-study" TargetMode="External"/><Relationship Id="rId5" Type="http://schemas.openxmlformats.org/officeDocument/2006/relationships/hyperlink" Target="https://afpglobal.org/sites/default/files/attachments/blog/FEP%20Q3%20REPORT%202024.pdf" TargetMode="External"/><Relationship Id="rId4" Type="http://schemas.openxmlformats.org/officeDocument/2006/relationships/hyperlink" Target="https://www.classy.org/wp-content/uploads/2022/11/why-america-gives-report-2022.pdf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angela.bartosik@marquette.edu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emily.pagenkopf@marquette.edu" TargetMode="External"/><Relationship Id="rId4" Type="http://schemas.openxmlformats.org/officeDocument/2006/relationships/hyperlink" Target="mailto:cd1189@georgetown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"/>
          <p:cNvSpPr txBox="1">
            <a:spLocks noGrp="1"/>
          </p:cNvSpPr>
          <p:nvPr>
            <p:ph type="ctrTitle" idx="4294967295"/>
          </p:nvPr>
        </p:nvSpPr>
        <p:spPr>
          <a:xfrm>
            <a:off x="1068304" y="1677885"/>
            <a:ext cx="10740238" cy="130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ct val="45454"/>
              <a:buFont typeface="Calibri"/>
              <a:buNone/>
            </a:pPr>
            <a:r>
              <a:rPr lang="en-US" sz="4400" b="1" i="0" u="none" strike="noStrike" cap="none">
                <a:solidFill>
                  <a:srgbClr val="A32035"/>
                </a:solidFill>
                <a:latin typeface="Calibri"/>
                <a:ea typeface="Calibri"/>
                <a:cs typeface="Calibri"/>
                <a:sym typeface="Calibri"/>
              </a:rPr>
              <a:t>Building Lasting Connections: </a:t>
            </a:r>
            <a:br>
              <a:rPr lang="en-US" sz="4400" b="1" i="0" u="none" strike="noStrike" cap="none">
                <a:solidFill>
                  <a:srgbClr val="A3203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>
                <a:solidFill>
                  <a:srgbClr val="A32035"/>
                </a:solidFill>
                <a:latin typeface="Calibri"/>
                <a:ea typeface="Calibri"/>
                <a:cs typeface="Calibri"/>
                <a:sym typeface="Calibri"/>
              </a:rPr>
              <a:t>Strategies for Creating and Sustaining Donor Loyalty Programs</a:t>
            </a:r>
            <a:endParaRPr sz="4400" b="1" i="0" u="none" strike="noStrike" cap="none">
              <a:solidFill>
                <a:srgbClr val="A320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"/>
          <p:cNvSpPr txBox="1">
            <a:spLocks noGrp="1"/>
          </p:cNvSpPr>
          <p:nvPr>
            <p:ph type="subTitle" idx="4294967295"/>
          </p:nvPr>
        </p:nvSpPr>
        <p:spPr>
          <a:xfrm>
            <a:off x="1068304" y="3429000"/>
            <a:ext cx="9144000" cy="1306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Angela Bartosik, Marquette University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Claire Dinet, Georgetown University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Emily Pagenkopf, Marquette University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6de0d70827_2_150"/>
          <p:cNvSpPr txBox="1">
            <a:spLocks noGrp="1"/>
          </p:cNvSpPr>
          <p:nvPr>
            <p:ph type="subTitle" idx="1"/>
          </p:nvPr>
        </p:nvSpPr>
        <p:spPr>
          <a:xfrm>
            <a:off x="315087" y="2354929"/>
            <a:ext cx="5089017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None/>
            </a:pPr>
            <a:r>
              <a:rPr lang="en-US" b="1">
                <a:solidFill>
                  <a:srgbClr val="C00000"/>
                </a:solidFill>
              </a:rPr>
              <a:t>Holiday communication to monthly recurring givers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/>
              <a:t>A special thank you to some of our most loyal donors </a:t>
            </a:r>
            <a:endParaRPr/>
          </a:p>
        </p:txBody>
      </p:sp>
      <p:pic>
        <p:nvPicPr>
          <p:cNvPr id="315" name="Google Shape;315;g36de0d70827_2_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6239" y="1294891"/>
            <a:ext cx="5738030" cy="379412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g36de0d70827_2_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202" y="1609344"/>
            <a:ext cx="5115554" cy="363931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22" name="Google Shape;322;g36de0d70827_2_1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1852" y="2130552"/>
            <a:ext cx="5092946" cy="361144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323" name="Google Shape;323;g36de0d70827_2_156"/>
          <p:cNvSpPr txBox="1"/>
          <p:nvPr/>
        </p:nvSpPr>
        <p:spPr>
          <a:xfrm>
            <a:off x="6832681" y="854396"/>
            <a:ext cx="397128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First-Time Donor Postcard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g36de0d70827_2_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835" y="1462922"/>
            <a:ext cx="5272086" cy="376422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30" name="Google Shape;330;g36de0d70827_2_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5080" y="2038007"/>
            <a:ext cx="5266688" cy="369155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331" name="Google Shape;331;g36de0d70827_2_163"/>
          <p:cNvSpPr txBox="1"/>
          <p:nvPr/>
        </p:nvSpPr>
        <p:spPr>
          <a:xfrm>
            <a:off x="7014344" y="939702"/>
            <a:ext cx="39481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First Anniversary Postcard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6de0d70827_2_99"/>
          <p:cNvSpPr txBox="1"/>
          <p:nvPr/>
        </p:nvSpPr>
        <p:spPr>
          <a:xfrm>
            <a:off x="631371" y="1971186"/>
            <a:ext cx="10624457" cy="375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Focus on goals</a:t>
            </a:r>
            <a:endParaRPr sz="20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marR="0" lvl="2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objective of a consecutive giving stewardship program is to recognize loyal donors for their annual support, thereby increasing </a:t>
            </a: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donor retention and participation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marR="0" lvl="2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consistently </a:t>
            </a: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recognizing and rewarding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consecutive giving, this donor behavior is encouraged and inspires future giving. 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marR="0" lvl="2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ultimate goal of the program is to retain consecutive donor giving for three years, after which donors are more likely to continue their annual support.  Create a </a:t>
            </a: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habit 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giving.</a:t>
            </a:r>
            <a:endParaRPr/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Create something that is sustainable 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the long term with the resources that you have.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Track your work 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make sure it is captured in your database so that others can leverage the power of this information in their own work.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g36de0d70827_2_99"/>
          <p:cNvSpPr txBox="1"/>
          <p:nvPr/>
        </p:nvSpPr>
        <p:spPr>
          <a:xfrm>
            <a:off x="631371" y="1389452"/>
            <a:ext cx="106788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Key Takeaways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"/>
          <p:cNvSpPr txBox="1">
            <a:spLocks noGrp="1"/>
          </p:cNvSpPr>
          <p:nvPr>
            <p:ph type="ctrTitle" idx="4294967295"/>
          </p:nvPr>
        </p:nvSpPr>
        <p:spPr>
          <a:xfrm>
            <a:off x="412955" y="1409702"/>
            <a:ext cx="9144000" cy="93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800"/>
              <a:buFont typeface="Calibri"/>
              <a:buNone/>
            </a:pPr>
            <a:r>
              <a:rPr lang="en-US" sz="4400" b="1" i="0" u="none" strike="noStrike" cap="none">
                <a:solidFill>
                  <a:srgbClr val="A32035"/>
                </a:solidFill>
                <a:latin typeface="Calibri"/>
                <a:ea typeface="Calibri"/>
                <a:cs typeface="Calibri"/>
                <a:sym typeface="Calibri"/>
              </a:rPr>
              <a:t>Beyond Stewardship</a:t>
            </a:r>
            <a:endParaRPr/>
          </a:p>
        </p:txBody>
      </p:sp>
      <p:pic>
        <p:nvPicPr>
          <p:cNvPr id="344" name="Google Shape;34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250" y="409310"/>
            <a:ext cx="6294595" cy="51471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45" name="Google Shape;345;p3"/>
          <p:cNvSpPr txBox="1"/>
          <p:nvPr/>
        </p:nvSpPr>
        <p:spPr>
          <a:xfrm>
            <a:off x="412955" y="2352113"/>
            <a:ext cx="4758813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“Ugly Betty” solicitation mailing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Highlights donor’s loyalty in recent 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years and encourages their continued support</a:t>
            </a:r>
            <a:endParaRPr dirty="0"/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3"/>
          <p:cNvSpPr/>
          <p:nvPr/>
        </p:nvSpPr>
        <p:spPr>
          <a:xfrm>
            <a:off x="5978013" y="4385187"/>
            <a:ext cx="1327355" cy="501445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"/>
          <p:cNvSpPr txBox="1">
            <a:spLocks noGrp="1"/>
          </p:cNvSpPr>
          <p:nvPr>
            <p:ph type="ctrTitle" idx="4294967295"/>
          </p:nvPr>
        </p:nvSpPr>
        <p:spPr>
          <a:xfrm>
            <a:off x="412955" y="1409702"/>
            <a:ext cx="9144000" cy="93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800"/>
              <a:buFont typeface="Calibri"/>
              <a:buNone/>
            </a:pPr>
            <a:r>
              <a:rPr lang="en-US" sz="4400" b="1" i="0" u="none" strike="noStrike" cap="none">
                <a:solidFill>
                  <a:srgbClr val="A32035"/>
                </a:solidFill>
                <a:latin typeface="Calibri"/>
                <a:ea typeface="Calibri"/>
                <a:cs typeface="Calibri"/>
                <a:sym typeface="Calibri"/>
              </a:rPr>
              <a:t>Beyond Stewardship</a:t>
            </a:r>
            <a:endParaRPr/>
          </a:p>
        </p:txBody>
      </p:sp>
      <p:sp>
        <p:nvSpPr>
          <p:cNvPr id="353" name="Google Shape;353;p4"/>
          <p:cNvSpPr txBox="1">
            <a:spLocks noGrp="1"/>
          </p:cNvSpPr>
          <p:nvPr>
            <p:ph type="subTitle" idx="4294967295"/>
          </p:nvPr>
        </p:nvSpPr>
        <p:spPr>
          <a:xfrm>
            <a:off x="412955" y="2344739"/>
            <a:ext cx="4758813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Fiscal year-end solicitation postcard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reminder to loyal donors who have not yet made their fiscal year gift</a:t>
            </a:r>
            <a:endParaRPr/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7434" y="3277191"/>
            <a:ext cx="4981902" cy="28692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55" name="Google Shape;35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4065" y="271190"/>
            <a:ext cx="4818096" cy="321206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"/>
          <p:cNvSpPr txBox="1">
            <a:spLocks noGrp="1"/>
          </p:cNvSpPr>
          <p:nvPr>
            <p:ph type="ctrTitle" idx="4294967295"/>
          </p:nvPr>
        </p:nvSpPr>
        <p:spPr>
          <a:xfrm>
            <a:off x="412955" y="1409702"/>
            <a:ext cx="9144000" cy="93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800"/>
              <a:buFont typeface="Calibri"/>
              <a:buNone/>
            </a:pPr>
            <a:r>
              <a:rPr lang="en-US" sz="4400" b="1" i="0" u="none" strike="noStrike" cap="none">
                <a:solidFill>
                  <a:srgbClr val="A32035"/>
                </a:solidFill>
                <a:latin typeface="Calibri"/>
                <a:ea typeface="Calibri"/>
                <a:cs typeface="Calibri"/>
                <a:sym typeface="Calibri"/>
              </a:rPr>
              <a:t>Beyond Stewardship</a:t>
            </a:r>
            <a:endParaRPr/>
          </a:p>
        </p:txBody>
      </p:sp>
      <p:sp>
        <p:nvSpPr>
          <p:cNvPr id="362" name="Google Shape;362;p5"/>
          <p:cNvSpPr txBox="1">
            <a:spLocks noGrp="1"/>
          </p:cNvSpPr>
          <p:nvPr>
            <p:ph type="subTitle" idx="4294967295"/>
          </p:nvPr>
        </p:nvSpPr>
        <p:spPr>
          <a:xfrm>
            <a:off x="412955" y="2344739"/>
            <a:ext cx="4758813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 Marquette Day email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opportunity to thank loyal donors and make an additional ask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6339" y="511184"/>
            <a:ext cx="6052706" cy="466058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"/>
          <p:cNvSpPr txBox="1">
            <a:spLocks noGrp="1"/>
          </p:cNvSpPr>
          <p:nvPr>
            <p:ph type="ctrTitle" idx="4294967295"/>
          </p:nvPr>
        </p:nvSpPr>
        <p:spPr>
          <a:xfrm>
            <a:off x="412955" y="1409702"/>
            <a:ext cx="9144000" cy="93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800"/>
              <a:buFont typeface="Calibri"/>
              <a:buNone/>
            </a:pPr>
            <a:r>
              <a:rPr lang="en-US" sz="4400" b="1" i="0" u="none" strike="noStrike" cap="none">
                <a:solidFill>
                  <a:srgbClr val="A32035"/>
                </a:solidFill>
                <a:latin typeface="Calibri"/>
                <a:ea typeface="Calibri"/>
                <a:cs typeface="Calibri"/>
                <a:sym typeface="Calibri"/>
              </a:rPr>
              <a:t>Beyond Stewardship</a:t>
            </a:r>
            <a:endParaRPr/>
          </a:p>
        </p:txBody>
      </p:sp>
      <p:sp>
        <p:nvSpPr>
          <p:cNvPr id="370" name="Google Shape;370;p6"/>
          <p:cNvSpPr txBox="1">
            <a:spLocks noGrp="1"/>
          </p:cNvSpPr>
          <p:nvPr>
            <p:ph type="subTitle" idx="4294967295"/>
          </p:nvPr>
        </p:nvSpPr>
        <p:spPr>
          <a:xfrm>
            <a:off x="412955" y="2344739"/>
            <a:ext cx="4758813" cy="181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Marquette Magazine ad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loyal donors and promote Marquette Loyal to a broader audience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opportunity to renew support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8707" y="1187767"/>
            <a:ext cx="6130338" cy="381613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"/>
          <p:cNvSpPr txBox="1">
            <a:spLocks noGrp="1"/>
          </p:cNvSpPr>
          <p:nvPr>
            <p:ph type="ctrTitle" idx="4294967295"/>
          </p:nvPr>
        </p:nvSpPr>
        <p:spPr>
          <a:xfrm>
            <a:off x="2584700" y="214038"/>
            <a:ext cx="91440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800"/>
              <a:buFont typeface="Calibri"/>
              <a:buNone/>
            </a:pPr>
            <a:r>
              <a:rPr lang="en-US" sz="4400" b="1" i="0" u="none" strike="noStrike" cap="none">
                <a:solidFill>
                  <a:srgbClr val="A32035"/>
                </a:solidFill>
                <a:latin typeface="Calibri"/>
                <a:ea typeface="Calibri"/>
                <a:cs typeface="Calibri"/>
                <a:sym typeface="Calibri"/>
              </a:rPr>
              <a:t>Marquette Loyal Results</a:t>
            </a:r>
            <a:endParaRPr/>
          </a:p>
        </p:txBody>
      </p:sp>
      <p:pic>
        <p:nvPicPr>
          <p:cNvPr id="378" name="Google Shape;37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7675" y="1002853"/>
            <a:ext cx="8596550" cy="414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1787" y="4057285"/>
            <a:ext cx="2409825" cy="204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8725" y="4117888"/>
            <a:ext cx="2004375" cy="1925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1" name="Google Shape;381;p7"/>
          <p:cNvCxnSpPr/>
          <p:nvPr/>
        </p:nvCxnSpPr>
        <p:spPr>
          <a:xfrm flipH="1">
            <a:off x="7577300" y="3633225"/>
            <a:ext cx="512100" cy="585300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2" name="Google Shape;382;p7"/>
          <p:cNvSpPr txBox="1"/>
          <p:nvPr/>
        </p:nvSpPr>
        <p:spPr>
          <a:xfrm>
            <a:off x="11125200" y="3468625"/>
            <a:ext cx="1091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3" name="Google Shape;383;p7"/>
          <p:cNvCxnSpPr/>
          <p:nvPr/>
        </p:nvCxnSpPr>
        <p:spPr>
          <a:xfrm>
            <a:off x="8052825" y="3633225"/>
            <a:ext cx="512100" cy="621900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6de0d70827_5_60"/>
          <p:cNvSpPr txBox="1">
            <a:spLocks noGrp="1"/>
          </p:cNvSpPr>
          <p:nvPr>
            <p:ph type="ctrTitle" idx="4294967295"/>
          </p:nvPr>
        </p:nvSpPr>
        <p:spPr>
          <a:xfrm>
            <a:off x="2194167" y="984332"/>
            <a:ext cx="9144000" cy="5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D50"/>
              </a:buClr>
              <a:buSzPct val="100000"/>
              <a:buFont typeface="Helvetica Neue"/>
              <a:buNone/>
            </a:pPr>
            <a:r>
              <a:rPr lang="en-US" sz="3600" b="1">
                <a:solidFill>
                  <a:srgbClr val="98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Georgetown Loyalty Society </a:t>
            </a:r>
            <a:endParaRPr sz="1500">
              <a:solidFill>
                <a:srgbClr val="98000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ct val="43181"/>
              <a:buFont typeface="Calibri"/>
              <a:buNone/>
            </a:pPr>
            <a:endParaRPr sz="4400" b="1">
              <a:solidFill>
                <a:srgbClr val="A320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36de0d70827_5_60"/>
          <p:cNvSpPr txBox="1">
            <a:spLocks noGrp="1"/>
          </p:cNvSpPr>
          <p:nvPr>
            <p:ph type="subTitle" idx="4294967295"/>
          </p:nvPr>
        </p:nvSpPr>
        <p:spPr>
          <a:xfrm>
            <a:off x="502933" y="1595100"/>
            <a:ext cx="5953200" cy="13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lvl="0" indent="-425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 2009, </a:t>
            </a:r>
            <a:r>
              <a:rPr lang="en-US" sz="1900" b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alumni</a:t>
            </a: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from all campuses who give to any area of the university for </a:t>
            </a:r>
            <a:r>
              <a:rPr lang="en-US" sz="1900" b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two or more consecutive years </a:t>
            </a: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are recognized as members.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25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●"/>
            </a:pP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~</a:t>
            </a:r>
            <a:r>
              <a:rPr lang="en-US" sz="1900" b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19,000 </a:t>
            </a: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members annually 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25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●"/>
            </a:pP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In FY24</a:t>
            </a:r>
            <a:r>
              <a:rPr lang="en-US" sz="1900" b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78%</a:t>
            </a: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of alumni donors were members </a:t>
            </a:r>
            <a:r>
              <a:rPr lang="en-US" sz="1900" i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(FY23: 78%, FY22: 75%, FY21:69%)</a:t>
            </a:r>
            <a:endParaRPr sz="1900" i="1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900" i="1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25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●"/>
            </a:pP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Mission: </a:t>
            </a:r>
            <a:r>
              <a:rPr lang="en-US" sz="1900" b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Raise awareness </a:t>
            </a: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about the impact of alumni, philanthropic support, </a:t>
            </a:r>
            <a:r>
              <a:rPr lang="en-US" sz="1900" b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solicit </a:t>
            </a: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the renewal of gifts, and </a:t>
            </a:r>
            <a:r>
              <a:rPr lang="en-US" sz="1900" b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provide recognition</a:t>
            </a: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to its members.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25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An important </a:t>
            </a:r>
            <a:r>
              <a:rPr lang="en-US" sz="1900" b="1" i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retention </a:t>
            </a: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tool!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endParaRPr sz="3300"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endParaRPr sz="3300" b="1" i="1"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g36de0d70827_5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1333" y="1420733"/>
            <a:ext cx="5346467" cy="4353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"/>
          <p:cNvSpPr txBox="1">
            <a:spLocks noGrp="1"/>
          </p:cNvSpPr>
          <p:nvPr>
            <p:ph type="ctrTitle" idx="4294967295"/>
          </p:nvPr>
        </p:nvSpPr>
        <p:spPr>
          <a:xfrm>
            <a:off x="1524000" y="1274763"/>
            <a:ext cx="9144000" cy="93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800"/>
              <a:buFont typeface="Calibri"/>
              <a:buNone/>
            </a:pPr>
            <a:r>
              <a:rPr lang="en-US" sz="4400" b="1" i="0" u="none" strike="noStrike" cap="none">
                <a:solidFill>
                  <a:srgbClr val="A32035"/>
                </a:solidFill>
                <a:latin typeface="Calibri"/>
                <a:ea typeface="Calibri"/>
                <a:cs typeface="Calibri"/>
                <a:sym typeface="Calibri"/>
              </a:rPr>
              <a:t>Benefits of a Donor Loyalty Program</a:t>
            </a: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subTitle" idx="4294967295"/>
          </p:nvPr>
        </p:nvSpPr>
        <p:spPr>
          <a:xfrm>
            <a:off x="1524000" y="2344739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Helps increase donor retention and dollars raised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cost effective to focus on retained donors than acquire new donors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Opportunity to build relationships</a:t>
            </a:r>
            <a:endParaRPr/>
          </a:p>
          <a:p>
            <a:pPr marL="228600" marR="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"/>
          <p:cNvSpPr txBox="1"/>
          <p:nvPr/>
        </p:nvSpPr>
        <p:spPr>
          <a:xfrm>
            <a:off x="-275865" y="5287236"/>
            <a:ext cx="959969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			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Sources: </a:t>
            </a:r>
            <a:r>
              <a:rPr lang="en-US" sz="1200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About Loyalty Supporter Loyalty Study</a:t>
            </a:r>
            <a:r>
              <a:rPr lang="en-US"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200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Classy Report – Why America Gives 2022</a:t>
            </a:r>
            <a:r>
              <a:rPr lang="en-US"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200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AFP Global (Feb. Q3 Report 2024)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200" b="0" i="0" u="sng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AFP Donor Loyalty Benchmarking Study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6de0d70827_5_66"/>
          <p:cNvSpPr txBox="1">
            <a:spLocks noGrp="1"/>
          </p:cNvSpPr>
          <p:nvPr>
            <p:ph type="ctrTitle" idx="4294967295"/>
          </p:nvPr>
        </p:nvSpPr>
        <p:spPr>
          <a:xfrm>
            <a:off x="2217933" y="1085298"/>
            <a:ext cx="9144000" cy="5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D50"/>
              </a:buClr>
              <a:buSzPct val="100000"/>
              <a:buFont typeface="Helvetica Neue"/>
              <a:buNone/>
            </a:pPr>
            <a:r>
              <a:rPr lang="en-US" sz="3600" b="1">
                <a:solidFill>
                  <a:srgbClr val="98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New Landscape For Loyalty</a:t>
            </a:r>
            <a:endParaRPr sz="3600" b="1">
              <a:solidFill>
                <a:srgbClr val="98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D50"/>
              </a:buClr>
              <a:buSzPct val="100000"/>
              <a:buFont typeface="Helvetica Neue"/>
              <a:buNone/>
            </a:pPr>
            <a:r>
              <a:rPr lang="en-US" sz="3600" b="1">
                <a:solidFill>
                  <a:srgbClr val="98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500">
              <a:solidFill>
                <a:srgbClr val="98000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ct val="43181"/>
              <a:buFont typeface="Calibri"/>
              <a:buNone/>
            </a:pPr>
            <a:endParaRPr sz="4400" b="1">
              <a:solidFill>
                <a:srgbClr val="A320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g36de0d70827_5_66"/>
          <p:cNvSpPr txBox="1"/>
          <p:nvPr/>
        </p:nvSpPr>
        <p:spPr>
          <a:xfrm>
            <a:off x="1865900" y="1833433"/>
            <a:ext cx="6928000" cy="5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i="1">
                <a:solidFill>
                  <a:srgbClr val="A32035"/>
                </a:solidFill>
                <a:latin typeface="Calibri"/>
                <a:ea typeface="Calibri"/>
                <a:cs typeface="Calibri"/>
                <a:sym typeface="Calibri"/>
              </a:rPr>
              <a:t>Survey Insights </a:t>
            </a:r>
            <a:endParaRPr sz="2700" b="1" i="1">
              <a:solidFill>
                <a:srgbClr val="A320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97" name="Google Shape;397;g36de0d70827_5_66"/>
          <p:cNvGraphicFramePr/>
          <p:nvPr/>
        </p:nvGraphicFramePr>
        <p:xfrm>
          <a:off x="1804733" y="2809600"/>
          <a:ext cx="9651975" cy="2529720"/>
        </p:xfrm>
        <a:graphic>
          <a:graphicData uri="http://schemas.openxmlformats.org/drawingml/2006/table">
            <a:tbl>
              <a:tblPr>
                <a:noFill/>
                <a:tableStyleId>{BB65F147-F318-422E-B27E-948EACF23BCD}</a:tableStyleId>
              </a:tblPr>
              <a:tblGrid>
                <a:gridCol w="321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7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7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Finding</a:t>
                      </a:r>
                      <a:endParaRPr sz="19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solidFill>
                      <a:srgbClr val="A7291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Insight</a:t>
                      </a:r>
                      <a:endParaRPr sz="19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solidFill>
                      <a:srgbClr val="A7291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Action </a:t>
                      </a:r>
                      <a:endParaRPr sz="19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solidFill>
                      <a:srgbClr val="A729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Members didn’t know they were members </a:t>
                      </a:r>
                      <a:endParaRPr sz="1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Lack of awareness, visibility, and clarity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Clarify and amplify brand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Recognition tied to in-person 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events but alumni wanted more </a:t>
                      </a:r>
                      <a:endParaRPr sz="1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Value felt limited, transactional</a:t>
                      </a:r>
                      <a:endParaRPr sz="1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Create more accessible ways for members to engage and be recognized </a:t>
                      </a:r>
                      <a:endParaRPr sz="1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8" name="Google Shape;398;g36de0d70827_5_66"/>
          <p:cNvSpPr txBox="1"/>
          <p:nvPr/>
        </p:nvSpPr>
        <p:spPr>
          <a:xfrm>
            <a:off x="1804733" y="5466200"/>
            <a:ext cx="8022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041E42"/>
                </a:solidFill>
                <a:latin typeface="Calibri"/>
                <a:ea typeface="Calibri"/>
                <a:cs typeface="Calibri"/>
                <a:sym typeface="Calibri"/>
              </a:rPr>
              <a:t>*first sent Spring 2023, received 600+ responses</a:t>
            </a:r>
            <a:endParaRPr sz="16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6de0d70827_5_73"/>
          <p:cNvSpPr txBox="1">
            <a:spLocks noGrp="1"/>
          </p:cNvSpPr>
          <p:nvPr>
            <p:ph type="ctrTitle" idx="4294967295"/>
          </p:nvPr>
        </p:nvSpPr>
        <p:spPr>
          <a:xfrm>
            <a:off x="2217933" y="1085298"/>
            <a:ext cx="9144000" cy="5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D50"/>
              </a:buClr>
              <a:buSzPct val="100000"/>
              <a:buFont typeface="Helvetica Neue"/>
              <a:buNone/>
            </a:pPr>
            <a:r>
              <a:rPr lang="en-US" sz="3600" b="1">
                <a:solidFill>
                  <a:srgbClr val="98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Marketing-First Strategy</a:t>
            </a:r>
            <a:endParaRPr sz="3600" b="1">
              <a:solidFill>
                <a:srgbClr val="98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D50"/>
              </a:buClr>
              <a:buSzPct val="100000"/>
              <a:buFont typeface="Helvetica Neue"/>
              <a:buNone/>
            </a:pPr>
            <a:r>
              <a:rPr lang="en-US" sz="3600" b="1">
                <a:solidFill>
                  <a:srgbClr val="98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500">
              <a:solidFill>
                <a:srgbClr val="98000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ct val="43181"/>
              <a:buFont typeface="Calibri"/>
              <a:buNone/>
            </a:pPr>
            <a:endParaRPr sz="4400" b="1">
              <a:solidFill>
                <a:srgbClr val="A320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4" name="Google Shape;404;g36de0d70827_5_73"/>
          <p:cNvGrpSpPr/>
          <p:nvPr/>
        </p:nvGrpSpPr>
        <p:grpSpPr>
          <a:xfrm>
            <a:off x="2124017" y="3000339"/>
            <a:ext cx="7943967" cy="858000"/>
            <a:chOff x="1593000" y="2322568"/>
            <a:chExt cx="5957975" cy="643500"/>
          </a:xfrm>
        </p:grpSpPr>
        <p:sp>
          <p:nvSpPr>
            <p:cNvPr id="405" name="Google Shape;405;g36de0d70827_5_7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g36de0d70827_5_7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g36de0d70827_5_7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g36de0d70827_5_7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Lorem ipsum dolor sit amet at nec at adipiscing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9" name="Google Shape;409;g36de0d70827_5_7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g36de0d70827_5_7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03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11" name="Google Shape;411;g36de0d70827_5_73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lvl="0" indent="-3746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100"/>
                <a:buFont typeface="Roboto"/>
                <a:buChar char="●"/>
              </a:pP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Donec risus dolor porta venenatis </a:t>
              </a: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609600" lvl="0" indent="-3746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100"/>
                <a:buFont typeface="Roboto"/>
                <a:buChar char="●"/>
              </a:pP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Pharetra luctus felis</a:t>
              </a: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609600" lvl="0" indent="-3746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100"/>
                <a:buFont typeface="Roboto"/>
                <a:buChar char="●"/>
              </a:pP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Proin in tellus felis volutpat </a:t>
              </a: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12" name="Google Shape;412;g36de0d70827_5_73"/>
          <p:cNvGrpSpPr/>
          <p:nvPr/>
        </p:nvGrpSpPr>
        <p:grpSpPr>
          <a:xfrm>
            <a:off x="2124017" y="2126848"/>
            <a:ext cx="7943967" cy="858000"/>
            <a:chOff x="1593000" y="2322568"/>
            <a:chExt cx="5957975" cy="643500"/>
          </a:xfrm>
        </p:grpSpPr>
        <p:sp>
          <p:nvSpPr>
            <p:cNvPr id="413" name="Google Shape;413;g36de0d70827_5_7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g36de0d70827_5_7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g36de0d70827_5_7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g36de0d70827_5_7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Lorem ipsum dolor sit amet at nec at adipiscing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7" name="Google Shape;417;g36de0d70827_5_7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g36de0d70827_5_7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02</a:t>
              </a: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19" name="Google Shape;419;g36de0d70827_5_73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lvl="0" indent="-3746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100"/>
                <a:buFont typeface="Roboto"/>
                <a:buChar char="●"/>
              </a:pP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Donec risus dolor porta venenatis </a:t>
              </a: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609600" lvl="0" indent="-3746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100"/>
                <a:buFont typeface="Roboto"/>
                <a:buChar char="●"/>
              </a:pP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Pharetra luctus felis</a:t>
              </a: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609600" lvl="0" indent="-3746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91E"/>
                </a:buClr>
                <a:buSzPts val="1100"/>
                <a:buFont typeface="Roboto"/>
                <a:buChar char="●"/>
              </a:pPr>
              <a:r>
                <a:rPr lang="en-US" sz="1100">
                  <a:solidFill>
                    <a:srgbClr val="A7291E"/>
                  </a:solidFill>
                  <a:latin typeface="Roboto"/>
                  <a:ea typeface="Roboto"/>
                  <a:cs typeface="Roboto"/>
                  <a:sym typeface="Roboto"/>
                </a:rPr>
                <a:t>Proin in tellus felis volutpat </a:t>
              </a: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20" name="Google Shape;420;g36de0d70827_5_73"/>
          <p:cNvGrpSpPr/>
          <p:nvPr/>
        </p:nvGrpSpPr>
        <p:grpSpPr>
          <a:xfrm>
            <a:off x="2124000" y="3873845"/>
            <a:ext cx="7943967" cy="858000"/>
            <a:chOff x="1593000" y="2322568"/>
            <a:chExt cx="5957975" cy="643500"/>
          </a:xfrm>
        </p:grpSpPr>
        <p:sp>
          <p:nvSpPr>
            <p:cNvPr id="421" name="Google Shape;421;g36de0d70827_5_7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g36de0d70827_5_7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g36de0d70827_5_7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g36de0d70827_5_73"/>
            <p:cNvSpPr/>
            <p:nvPr/>
          </p:nvSpPr>
          <p:spPr>
            <a:xfrm>
              <a:off x="2365025" y="2396359"/>
              <a:ext cx="21678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Created year-round </a:t>
              </a:r>
              <a:endParaRPr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marketing calendar</a:t>
              </a:r>
              <a:r>
                <a:rPr lang="en-US" sz="13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-US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(asks, awareness, engagement, stewardship)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425" name="Google Shape;425;g36de0d70827_5_7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g36de0d70827_5_7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02</a:t>
              </a:r>
              <a:endParaRPr sz="3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g36de0d70827_5_73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-US" sz="1600" b="1">
                  <a:solidFill>
                    <a:srgbClr val="A32035"/>
                  </a:solidFill>
                  <a:latin typeface="Calibri"/>
                  <a:ea typeface="Calibri"/>
                  <a:cs typeface="Calibri"/>
                  <a:sym typeface="Calibri"/>
                </a:rPr>
                <a:t>Boosted engagement: </a:t>
              </a:r>
              <a:endParaRPr sz="1600" b="1">
                <a:solidFill>
                  <a:srgbClr val="A3203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-US" sz="1600" b="1">
                  <a:solidFill>
                    <a:srgbClr val="A32035"/>
                  </a:solidFill>
                  <a:latin typeface="Calibri"/>
                  <a:ea typeface="Calibri"/>
                  <a:cs typeface="Calibri"/>
                  <a:sym typeface="Calibri"/>
                </a:rPr>
                <a:t>CTR increased from .6 to .7% to 2% up to 15%</a:t>
              </a:r>
              <a:endParaRPr sz="800" b="1">
                <a:solidFill>
                  <a:srgbClr val="A320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8" name="Google Shape;428;g36de0d70827_5_73"/>
          <p:cNvGrpSpPr/>
          <p:nvPr/>
        </p:nvGrpSpPr>
        <p:grpSpPr>
          <a:xfrm>
            <a:off x="2124017" y="3000339"/>
            <a:ext cx="7943967" cy="858000"/>
            <a:chOff x="1593000" y="2322568"/>
            <a:chExt cx="5957975" cy="643500"/>
          </a:xfrm>
        </p:grpSpPr>
        <p:sp>
          <p:nvSpPr>
            <p:cNvPr id="429" name="Google Shape;429;g36de0d70827_5_7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g36de0d70827_5_7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g36de0d70827_5_7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g36de0d70827_5_7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Developed distinct brand visuals &amp; voice </a:t>
              </a:r>
              <a:endParaRPr sz="1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433" name="Google Shape;433;g36de0d70827_5_7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g36de0d70827_5_7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01</a:t>
              </a:r>
              <a:endParaRPr sz="3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g36de0d70827_5_73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A32035"/>
                  </a:solidFill>
                  <a:latin typeface="Calibri"/>
                  <a:ea typeface="Calibri"/>
                  <a:cs typeface="Calibri"/>
                  <a:sym typeface="Calibri"/>
                </a:rPr>
                <a:t>Clear, recognizable identity </a:t>
              </a:r>
              <a:endParaRPr sz="1600" b="1">
                <a:solidFill>
                  <a:srgbClr val="A3203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-US" sz="1600" b="1">
                  <a:solidFill>
                    <a:srgbClr val="A32035"/>
                  </a:solidFill>
                  <a:latin typeface="Calibri"/>
                  <a:ea typeface="Calibri"/>
                  <a:cs typeface="Calibri"/>
                  <a:sym typeface="Calibri"/>
                </a:rPr>
                <a:t>Easy to apply to current marketing</a:t>
              </a:r>
              <a:endParaRPr sz="1600" b="1">
                <a:solidFill>
                  <a:srgbClr val="A3203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36" name="Google Shape;436;g36de0d70827_5_73"/>
          <p:cNvGrpSpPr/>
          <p:nvPr/>
        </p:nvGrpSpPr>
        <p:grpSpPr>
          <a:xfrm>
            <a:off x="2124000" y="4747345"/>
            <a:ext cx="7943967" cy="858000"/>
            <a:chOff x="1593000" y="2322568"/>
            <a:chExt cx="5957975" cy="643500"/>
          </a:xfrm>
        </p:grpSpPr>
        <p:sp>
          <p:nvSpPr>
            <p:cNvPr id="437" name="Google Shape;437;g36de0d70827_5_7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g36de0d70827_5_7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g36de0d70827_5_7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g36de0d70827_5_7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-US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Segmented by member lifecycle stage </a:t>
              </a:r>
              <a:endParaRPr sz="1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441" name="Google Shape;441;g36de0d70827_5_7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g36de0d70827_5_7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03</a:t>
              </a:r>
              <a:endParaRPr sz="3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g36de0d70827_5_73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A32035"/>
                  </a:solidFill>
                  <a:latin typeface="Calibri"/>
                  <a:ea typeface="Calibri"/>
                  <a:cs typeface="Calibri"/>
                  <a:sym typeface="Calibri"/>
                </a:rPr>
                <a:t>Enabled a more personalized experience, internal partnership tool</a:t>
              </a:r>
              <a:endParaRPr sz="1600" b="1">
                <a:solidFill>
                  <a:srgbClr val="A3203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44" name="Google Shape;444;g36de0d70827_5_73"/>
          <p:cNvGrpSpPr/>
          <p:nvPr/>
        </p:nvGrpSpPr>
        <p:grpSpPr>
          <a:xfrm>
            <a:off x="2124017" y="2126848"/>
            <a:ext cx="7943967" cy="858000"/>
            <a:chOff x="1593000" y="2322568"/>
            <a:chExt cx="5957975" cy="643500"/>
          </a:xfrm>
        </p:grpSpPr>
        <p:sp>
          <p:nvSpPr>
            <p:cNvPr id="445" name="Google Shape;445;g36de0d70827_5_7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g36de0d70827_5_7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g36de0d70827_5_7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g36de0d70827_5_7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g36de0d70827_5_73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A7291E"/>
                  </a:solidFill>
                  <a:latin typeface="Calibri"/>
                  <a:ea typeface="Calibri"/>
                  <a:cs typeface="Calibri"/>
                  <a:sym typeface="Calibri"/>
                </a:rPr>
                <a:t>Impact</a:t>
              </a:r>
              <a:endParaRPr sz="2400" b="1">
                <a:solidFill>
                  <a:srgbClr val="A7291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g36de0d70827_5_7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51" name="Google Shape;451;g36de0d70827_5_7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Initiative </a:t>
              </a:r>
              <a:r>
                <a:rPr lang="en-US" sz="2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2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6de0d70827_5_125"/>
          <p:cNvSpPr txBox="1">
            <a:spLocks noGrp="1"/>
          </p:cNvSpPr>
          <p:nvPr>
            <p:ph type="ctrTitle" idx="4294967295"/>
          </p:nvPr>
        </p:nvSpPr>
        <p:spPr>
          <a:xfrm>
            <a:off x="2217933" y="1085298"/>
            <a:ext cx="9144000" cy="5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D50"/>
              </a:buClr>
              <a:buSzPct val="100000"/>
              <a:buFont typeface="Helvetica Neue"/>
              <a:buNone/>
            </a:pPr>
            <a:r>
              <a:rPr lang="en-US" sz="3600" b="1">
                <a:solidFill>
                  <a:srgbClr val="98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Example: Annual Benefits Package </a:t>
            </a:r>
            <a:endParaRPr sz="3600" b="1">
              <a:solidFill>
                <a:srgbClr val="98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D50"/>
              </a:buClr>
              <a:buSzPct val="100000"/>
              <a:buFont typeface="Helvetica Neue"/>
              <a:buNone/>
            </a:pPr>
            <a:r>
              <a:rPr lang="en-US" sz="3600" b="1">
                <a:solidFill>
                  <a:srgbClr val="98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500">
              <a:solidFill>
                <a:srgbClr val="98000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ct val="43181"/>
              <a:buFont typeface="Calibri"/>
              <a:buNone/>
            </a:pPr>
            <a:endParaRPr sz="4400" b="1">
              <a:solidFill>
                <a:srgbClr val="A320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" name="Google Shape;457;g36de0d70827_5_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883" y="1288000"/>
            <a:ext cx="5771568" cy="428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36de0d70827_5_125"/>
          <p:cNvPicPr preferRelativeResize="0"/>
          <p:nvPr/>
        </p:nvPicPr>
        <p:blipFill rotWithShape="1">
          <a:blip r:embed="rId4">
            <a:alphaModFix/>
          </a:blip>
          <a:srcRect l="3156" t="4141" r="3175"/>
          <a:stretch/>
        </p:blipFill>
        <p:spPr>
          <a:xfrm>
            <a:off x="5853033" y="1389600"/>
            <a:ext cx="2960632" cy="40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36de0d70827_5_125"/>
          <p:cNvPicPr preferRelativeResize="0"/>
          <p:nvPr/>
        </p:nvPicPr>
        <p:blipFill rotWithShape="1">
          <a:blip r:embed="rId5">
            <a:alphaModFix/>
          </a:blip>
          <a:srcRect t="12118" r="57381"/>
          <a:stretch/>
        </p:blipFill>
        <p:spPr>
          <a:xfrm>
            <a:off x="8786350" y="1288000"/>
            <a:ext cx="2960634" cy="198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36de0d70827_5_125"/>
          <p:cNvPicPr preferRelativeResize="0"/>
          <p:nvPr/>
        </p:nvPicPr>
        <p:blipFill rotWithShape="1">
          <a:blip r:embed="rId6">
            <a:alphaModFix/>
          </a:blip>
          <a:srcRect l="-2962" t="45575" r="5200"/>
          <a:stretch/>
        </p:blipFill>
        <p:spPr>
          <a:xfrm>
            <a:off x="8976467" y="3785300"/>
            <a:ext cx="3135300" cy="87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36de0d70827_5_125"/>
          <p:cNvPicPr preferRelativeResize="0"/>
          <p:nvPr/>
        </p:nvPicPr>
        <p:blipFill rotWithShape="1">
          <a:blip r:embed="rId7">
            <a:alphaModFix/>
          </a:blip>
          <a:srcRect t="23265" r="1893"/>
          <a:stretch/>
        </p:blipFill>
        <p:spPr>
          <a:xfrm>
            <a:off x="9127100" y="3072671"/>
            <a:ext cx="2834034" cy="712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36de0d70827_5_125"/>
          <p:cNvPicPr preferRelativeResize="0"/>
          <p:nvPr/>
        </p:nvPicPr>
        <p:blipFill rotWithShape="1">
          <a:blip r:embed="rId8">
            <a:alphaModFix/>
          </a:blip>
          <a:srcRect t="10482"/>
          <a:stretch/>
        </p:blipFill>
        <p:spPr>
          <a:xfrm>
            <a:off x="9127102" y="4659067"/>
            <a:ext cx="3004666" cy="981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6de0d70827_5_135"/>
          <p:cNvSpPr txBox="1">
            <a:spLocks noGrp="1"/>
          </p:cNvSpPr>
          <p:nvPr>
            <p:ph type="ctrTitle" idx="4294967295"/>
          </p:nvPr>
        </p:nvSpPr>
        <p:spPr>
          <a:xfrm>
            <a:off x="2217933" y="1085298"/>
            <a:ext cx="9144000" cy="5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D50"/>
              </a:buClr>
              <a:buSzPct val="100000"/>
              <a:buFont typeface="Helvetica Neue"/>
              <a:buNone/>
            </a:pPr>
            <a:r>
              <a:rPr lang="en-US" sz="3600" b="1">
                <a:solidFill>
                  <a:srgbClr val="98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Example: Annual Benefits Package Opt Out Emails  </a:t>
            </a:r>
            <a:endParaRPr sz="3600" b="1">
              <a:solidFill>
                <a:srgbClr val="98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D50"/>
              </a:buClr>
              <a:buSzPct val="100000"/>
              <a:buFont typeface="Helvetica Neue"/>
              <a:buNone/>
            </a:pPr>
            <a:r>
              <a:rPr lang="en-US" sz="3600" b="1">
                <a:solidFill>
                  <a:srgbClr val="98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500">
              <a:solidFill>
                <a:srgbClr val="98000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ct val="43181"/>
              <a:buFont typeface="Calibri"/>
              <a:buNone/>
            </a:pPr>
            <a:endParaRPr sz="4400" b="1">
              <a:solidFill>
                <a:srgbClr val="A320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8" name="Google Shape;468;g36de0d70827_5_135"/>
          <p:cNvPicPr preferRelativeResize="0"/>
          <p:nvPr/>
        </p:nvPicPr>
        <p:blipFill rotWithShape="1">
          <a:blip r:embed="rId3">
            <a:alphaModFix/>
          </a:blip>
          <a:srcRect t="35001" b="15483"/>
          <a:stretch/>
        </p:blipFill>
        <p:spPr>
          <a:xfrm>
            <a:off x="880367" y="1481501"/>
            <a:ext cx="5215643" cy="38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6de0d70827_5_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5233" y="1481500"/>
            <a:ext cx="5265800" cy="35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6de0d70827_5_141"/>
          <p:cNvSpPr txBox="1">
            <a:spLocks noGrp="1"/>
          </p:cNvSpPr>
          <p:nvPr>
            <p:ph type="ctrTitle" idx="4294967295"/>
          </p:nvPr>
        </p:nvSpPr>
        <p:spPr>
          <a:xfrm>
            <a:off x="2217933" y="1085298"/>
            <a:ext cx="9144000" cy="5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D50"/>
              </a:buClr>
              <a:buSzPct val="100000"/>
              <a:buFont typeface="Helvetica Neue"/>
              <a:buNone/>
            </a:pPr>
            <a:r>
              <a:rPr lang="en-US" sz="3600" b="1">
                <a:solidFill>
                  <a:srgbClr val="A320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Example: Automated Cultivation Email Series</a:t>
            </a:r>
            <a:endParaRPr sz="3600" b="1">
              <a:solidFill>
                <a:srgbClr val="A3203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D50"/>
              </a:buClr>
              <a:buSzPct val="100000"/>
              <a:buFont typeface="Helvetica Neue"/>
              <a:buNone/>
            </a:pPr>
            <a:r>
              <a:rPr lang="en-US" sz="3600" b="1">
                <a:solidFill>
                  <a:srgbClr val="98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500">
              <a:solidFill>
                <a:srgbClr val="98000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ct val="43181"/>
              <a:buFont typeface="Calibri"/>
              <a:buNone/>
            </a:pPr>
            <a:endParaRPr sz="4400" b="1">
              <a:solidFill>
                <a:srgbClr val="A320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g36de0d70827_5_141"/>
          <p:cNvPicPr preferRelativeResize="0"/>
          <p:nvPr/>
        </p:nvPicPr>
        <p:blipFill rotWithShape="1">
          <a:blip r:embed="rId3">
            <a:alphaModFix/>
          </a:blip>
          <a:srcRect l="1048"/>
          <a:stretch/>
        </p:blipFill>
        <p:spPr>
          <a:xfrm>
            <a:off x="214133" y="1497433"/>
            <a:ext cx="7415037" cy="2249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36de0d70827_5_141"/>
          <p:cNvPicPr preferRelativeResize="0"/>
          <p:nvPr/>
        </p:nvPicPr>
        <p:blipFill rotWithShape="1">
          <a:blip r:embed="rId4">
            <a:alphaModFix/>
          </a:blip>
          <a:srcRect b="19289"/>
          <a:stretch/>
        </p:blipFill>
        <p:spPr>
          <a:xfrm>
            <a:off x="2634533" y="3527466"/>
            <a:ext cx="4531900" cy="240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g36de0d70827_5_141"/>
          <p:cNvPicPr preferRelativeResize="0"/>
          <p:nvPr/>
        </p:nvPicPr>
        <p:blipFill rotWithShape="1">
          <a:blip r:embed="rId5">
            <a:alphaModFix/>
          </a:blip>
          <a:srcRect t="1623"/>
          <a:stretch/>
        </p:blipFill>
        <p:spPr>
          <a:xfrm>
            <a:off x="8022500" y="1099367"/>
            <a:ext cx="3554234" cy="5052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6de0d70827_5_148"/>
          <p:cNvSpPr txBox="1">
            <a:spLocks noGrp="1"/>
          </p:cNvSpPr>
          <p:nvPr>
            <p:ph type="ctrTitle" idx="4294967295"/>
          </p:nvPr>
        </p:nvSpPr>
        <p:spPr>
          <a:xfrm>
            <a:off x="2752667" y="1584398"/>
            <a:ext cx="9144000" cy="5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D50"/>
              </a:buClr>
              <a:buSzPct val="100000"/>
              <a:buFont typeface="Helvetica Neue"/>
              <a:buNone/>
            </a:pPr>
            <a:r>
              <a:rPr lang="en-US" sz="3600" b="1">
                <a:solidFill>
                  <a:srgbClr val="A320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Buyback Program</a:t>
            </a:r>
            <a:endParaRPr sz="3600" b="1">
              <a:solidFill>
                <a:srgbClr val="A3203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D50"/>
              </a:buClr>
              <a:buSzPct val="100000"/>
              <a:buFont typeface="Helvetica Neue"/>
              <a:buNone/>
            </a:pPr>
            <a:r>
              <a:rPr lang="en-US" sz="3600" b="1">
                <a:solidFill>
                  <a:srgbClr val="98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500">
              <a:solidFill>
                <a:srgbClr val="98000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ct val="43181"/>
              <a:buFont typeface="Calibri"/>
              <a:buNone/>
            </a:pPr>
            <a:endParaRPr sz="4400" b="1">
              <a:solidFill>
                <a:srgbClr val="A320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3" name="Google Shape;483;g36de0d70827_5_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829" y="2122400"/>
            <a:ext cx="2431832" cy="379043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/>
            </a:outerShdw>
          </a:effectLst>
        </p:spPr>
      </p:pic>
      <p:sp>
        <p:nvSpPr>
          <p:cNvPr id="484" name="Google Shape;484;g36de0d70827_5_148"/>
          <p:cNvSpPr txBox="1"/>
          <p:nvPr/>
        </p:nvSpPr>
        <p:spPr>
          <a:xfrm>
            <a:off x="2828167" y="2247000"/>
            <a:ext cx="5216800" cy="2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/>
          <a:p>
            <a:pPr marL="304800" lvl="0" indent="-8890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None/>
            </a:pPr>
            <a:endParaRPr sz="3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g36de0d70827_5_148"/>
          <p:cNvSpPr txBox="1"/>
          <p:nvPr/>
        </p:nvSpPr>
        <p:spPr>
          <a:xfrm>
            <a:off x="2602667" y="2122400"/>
            <a:ext cx="9078800" cy="39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254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Currently can do so during online gift checkout, at events, and on-off requests 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254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Internally managed by Annual Giving Data team, not transactional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254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About 400 requests over the past two fiscal years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09600" lvl="0" indent="-412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17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Leveraging in the future: A new segment utilized during membership renewal series, pre- benefits package and a one-off campaign. </a:t>
            </a:r>
            <a:endParaRPr sz="17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486" name="Google Shape;486;g36de0d70827_5_148"/>
          <p:cNvPicPr preferRelativeResize="0"/>
          <p:nvPr/>
        </p:nvPicPr>
        <p:blipFill rotWithShape="1">
          <a:blip r:embed="rId4">
            <a:alphaModFix/>
          </a:blip>
          <a:srcRect l="2250" r="2001"/>
          <a:stretch/>
        </p:blipFill>
        <p:spPr>
          <a:xfrm>
            <a:off x="3969133" y="3398203"/>
            <a:ext cx="5100221" cy="1238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6f1df36c7f_0_17"/>
          <p:cNvSpPr txBox="1">
            <a:spLocks noGrp="1"/>
          </p:cNvSpPr>
          <p:nvPr>
            <p:ph type="ctrTitle" idx="4294967295"/>
          </p:nvPr>
        </p:nvSpPr>
        <p:spPr>
          <a:xfrm>
            <a:off x="1524000" y="1274763"/>
            <a:ext cx="91440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2035"/>
              </a:buClr>
              <a:buSzPts val="1800"/>
              <a:buFont typeface="Calibri"/>
              <a:buNone/>
            </a:pPr>
            <a:r>
              <a:rPr lang="en-US" b="1">
                <a:solidFill>
                  <a:srgbClr val="A32035"/>
                </a:solidFill>
              </a:rPr>
              <a:t>Questions?</a:t>
            </a:r>
            <a:endParaRPr/>
          </a:p>
        </p:txBody>
      </p:sp>
      <p:sp>
        <p:nvSpPr>
          <p:cNvPr id="493" name="Google Shape;493;g36f1df36c7f_0_17"/>
          <p:cNvSpPr txBox="1">
            <a:spLocks noGrp="1"/>
          </p:cNvSpPr>
          <p:nvPr>
            <p:ph type="subTitle" idx="4294967295"/>
          </p:nvPr>
        </p:nvSpPr>
        <p:spPr>
          <a:xfrm>
            <a:off x="1524000" y="2344750"/>
            <a:ext cx="10515600" cy="3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2286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Angela Bartosik -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angela.bartosik@marquette.edu</a:t>
            </a:r>
            <a:endParaRPr/>
          </a:p>
          <a:p>
            <a:pPr marL="2286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Claire Dinet -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cd1189@georgetown.edu</a:t>
            </a:r>
            <a:endParaRPr/>
          </a:p>
          <a:p>
            <a:pPr marL="2286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Emily Pagenkopf -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emily.pagenkopf@marquette.edu</a:t>
            </a:r>
            <a:endParaRPr/>
          </a:p>
          <a:p>
            <a:pPr marL="2286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228600" marR="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6de0d70827_2_85"/>
          <p:cNvSpPr txBox="1">
            <a:spLocks noGrp="1"/>
          </p:cNvSpPr>
          <p:nvPr>
            <p:ph type="subTitle" idx="1"/>
          </p:nvPr>
        </p:nvSpPr>
        <p:spPr>
          <a:xfrm>
            <a:off x="318897" y="2030212"/>
            <a:ext cx="3539871" cy="2094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None/>
            </a:pPr>
            <a:r>
              <a:rPr lang="en-US" sz="2200" b="1">
                <a:solidFill>
                  <a:srgbClr val="C00000"/>
                </a:solidFill>
              </a:rPr>
              <a:t>Goal:</a:t>
            </a:r>
            <a:r>
              <a:rPr lang="en-US" sz="2200">
                <a:solidFill>
                  <a:srgbClr val="C00000"/>
                </a:solidFill>
              </a:rPr>
              <a:t>  create a stewardship communication strategy based on donor behaviors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Launched first-time donor program in 2018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249" name="Google Shape;249;g36de0d70827_2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4096" y="2016374"/>
            <a:ext cx="4547558" cy="341192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50" name="Google Shape;250;g36de0d70827_2_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4523" y="868680"/>
            <a:ext cx="4584918" cy="341985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g36de0d70827_2_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7171" y="1587804"/>
            <a:ext cx="5103382" cy="366707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57" name="Google Shape;257;g36de0d70827_2_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711" y="1587804"/>
            <a:ext cx="5151120" cy="368239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6de0d70827_2_104"/>
          <p:cNvSpPr txBox="1">
            <a:spLocks noGrp="1"/>
          </p:cNvSpPr>
          <p:nvPr>
            <p:ph type="title"/>
          </p:nvPr>
        </p:nvSpPr>
        <p:spPr>
          <a:xfrm>
            <a:off x="3387852" y="354960"/>
            <a:ext cx="541629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alibri"/>
              <a:buNone/>
            </a:pPr>
            <a:r>
              <a:rPr lang="en-US" sz="2700" b="1">
                <a:solidFill>
                  <a:srgbClr val="C00000"/>
                </a:solidFill>
              </a:rPr>
              <a:t>Sustainable growth</a:t>
            </a:r>
            <a:br>
              <a:rPr lang="en-US" sz="2400">
                <a:solidFill>
                  <a:srgbClr val="C00000"/>
                </a:solidFill>
              </a:rPr>
            </a:br>
            <a:r>
              <a:rPr lang="en-US" sz="2200"/>
              <a:t>Adding one new element to the program each year</a:t>
            </a:r>
            <a:br>
              <a:rPr lang="en-US" sz="2200"/>
            </a:br>
            <a:r>
              <a:rPr lang="en-US" sz="2200"/>
              <a:t>First Anniversary card added in 2019</a:t>
            </a:r>
            <a:br>
              <a:rPr lang="en-US" sz="2400"/>
            </a:br>
            <a:endParaRPr sz="2400"/>
          </a:p>
        </p:txBody>
      </p:sp>
      <p:pic>
        <p:nvPicPr>
          <p:cNvPr id="264" name="Google Shape;264;g36de0d70827_2_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4660" y="1849005"/>
            <a:ext cx="4993234" cy="358259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65" name="Google Shape;265;g36de0d70827_2_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4106" y="1877528"/>
            <a:ext cx="4921328" cy="355952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6de0d70827_2_111"/>
          <p:cNvSpPr txBox="1">
            <a:spLocks noGrp="1"/>
          </p:cNvSpPr>
          <p:nvPr>
            <p:ph type="title"/>
          </p:nvPr>
        </p:nvSpPr>
        <p:spPr>
          <a:xfrm>
            <a:off x="300114" y="1264770"/>
            <a:ext cx="2741790" cy="4580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Calibri"/>
              <a:buNone/>
            </a:pPr>
            <a:r>
              <a:rPr lang="en-US" sz="2400">
                <a:solidFill>
                  <a:srgbClr val="C00000"/>
                </a:solidFill>
              </a:rPr>
              <a:t>Consecutive donor mailing added to the first-time donor program in 2020</a:t>
            </a:r>
            <a:br>
              <a:rPr lang="en-US" sz="2400"/>
            </a:br>
            <a:br>
              <a:rPr lang="en-US" sz="2400"/>
            </a:br>
            <a:r>
              <a:rPr lang="en-US" sz="1600"/>
              <a:t>enclosed a small unexpected token (stickers, pins)</a:t>
            </a:r>
            <a:br>
              <a:rPr lang="en-US" sz="1600"/>
            </a:br>
            <a:br>
              <a:rPr lang="en-US" sz="1600"/>
            </a:br>
            <a:r>
              <a:rPr lang="en-US" sz="1600"/>
              <a:t>encourages the habit of giving</a:t>
            </a:r>
            <a:br>
              <a:rPr lang="en-US" sz="1600"/>
            </a:br>
            <a:br>
              <a:rPr lang="en-US" sz="1600"/>
            </a:br>
            <a:r>
              <a:rPr lang="en-US" sz="1600"/>
              <a:t>introduced “Marquette Loyal” branding</a:t>
            </a:r>
            <a:br>
              <a:rPr lang="en-US" sz="1600"/>
            </a:br>
            <a:endParaRPr sz="1600"/>
          </a:p>
        </p:txBody>
      </p:sp>
      <p:pic>
        <p:nvPicPr>
          <p:cNvPr id="272" name="Google Shape;272;g36de0d70827_2_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1835" y="833718"/>
            <a:ext cx="3648842" cy="505116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73" name="Google Shape;273;g36de0d70827_2_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9440" y="833718"/>
            <a:ext cx="3584940" cy="501202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g36de0d70827_2_118"/>
          <p:cNvGrpSpPr/>
          <p:nvPr/>
        </p:nvGrpSpPr>
        <p:grpSpPr>
          <a:xfrm>
            <a:off x="1207008" y="1103539"/>
            <a:ext cx="7441474" cy="4655123"/>
            <a:chOff x="0" y="131276"/>
            <a:chExt cx="7441474" cy="4655123"/>
          </a:xfrm>
        </p:grpSpPr>
        <p:sp>
          <p:nvSpPr>
            <p:cNvPr id="280" name="Google Shape;280;g36de0d70827_2_118"/>
            <p:cNvSpPr/>
            <p:nvPr/>
          </p:nvSpPr>
          <p:spPr>
            <a:xfrm>
              <a:off x="0" y="131276"/>
              <a:ext cx="7441474" cy="465092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quadBezTo>
                    <a:pt x="20000" y="40000"/>
                    <a:pt x="101250" y="15000"/>
                  </a:quadBezTo>
                  <a:lnTo>
                    <a:pt x="100194" y="0"/>
                  </a:lnTo>
                  <a:lnTo>
                    <a:pt x="120000" y="24000"/>
                  </a:lnTo>
                  <a:lnTo>
                    <a:pt x="104419" y="60000"/>
                  </a:lnTo>
                  <a:lnTo>
                    <a:pt x="103363" y="45000"/>
                  </a:lnTo>
                  <a:quadBezTo>
                    <a:pt x="30000" y="55000"/>
                    <a:pt x="0" y="120000"/>
                  </a:quadBezTo>
                  <a:close/>
                </a:path>
              </a:pathLst>
            </a:cu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g36de0d70827_2_118"/>
            <p:cNvSpPr/>
            <p:nvPr/>
          </p:nvSpPr>
          <p:spPr>
            <a:xfrm>
              <a:off x="945067" y="3341342"/>
              <a:ext cx="193478" cy="193478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g36de0d70827_2_118"/>
            <p:cNvSpPr/>
            <p:nvPr/>
          </p:nvSpPr>
          <p:spPr>
            <a:xfrm>
              <a:off x="1041806" y="3438081"/>
              <a:ext cx="1733863" cy="1344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g36de0d70827_2_118"/>
            <p:cNvSpPr txBox="1"/>
            <p:nvPr/>
          </p:nvSpPr>
          <p:spPr>
            <a:xfrm>
              <a:off x="1041806" y="3438081"/>
              <a:ext cx="1733863" cy="1344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50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Recognize annual support</a:t>
              </a:r>
              <a:endParaRPr/>
            </a:p>
          </p:txBody>
        </p:sp>
        <p:sp>
          <p:nvSpPr>
            <p:cNvPr id="284" name="Google Shape;284;g36de0d70827_2_118"/>
            <p:cNvSpPr/>
            <p:nvPr/>
          </p:nvSpPr>
          <p:spPr>
            <a:xfrm>
              <a:off x="2652885" y="2077221"/>
              <a:ext cx="349749" cy="349749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g36de0d70827_2_118"/>
            <p:cNvSpPr/>
            <p:nvPr/>
          </p:nvSpPr>
          <p:spPr>
            <a:xfrm>
              <a:off x="2827760" y="2252096"/>
              <a:ext cx="1785953" cy="2530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g36de0d70827_2_118"/>
            <p:cNvSpPr txBox="1"/>
            <p:nvPr/>
          </p:nvSpPr>
          <p:spPr>
            <a:xfrm>
              <a:off x="2827760" y="2252096"/>
              <a:ext cx="1785953" cy="2530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5325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Increase </a:t>
              </a:r>
              <a:r>
                <a:rPr lang="en-US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donor retention</a:t>
              </a: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and </a:t>
              </a:r>
              <a:r>
                <a:rPr lang="en-US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participation</a:t>
              </a:r>
              <a:endParaRPr/>
            </a:p>
          </p:txBody>
        </p:sp>
        <p:sp>
          <p:nvSpPr>
            <p:cNvPr id="287" name="Google Shape;287;g36de0d70827_2_118"/>
            <p:cNvSpPr/>
            <p:nvPr/>
          </p:nvSpPr>
          <p:spPr>
            <a:xfrm>
              <a:off x="4706732" y="1307959"/>
              <a:ext cx="483695" cy="483695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g36de0d70827_2_118"/>
            <p:cNvSpPr/>
            <p:nvPr/>
          </p:nvSpPr>
          <p:spPr>
            <a:xfrm>
              <a:off x="4972503" y="1554009"/>
              <a:ext cx="2216493" cy="3232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g36de0d70827_2_118"/>
            <p:cNvSpPr txBox="1"/>
            <p:nvPr/>
          </p:nvSpPr>
          <p:spPr>
            <a:xfrm>
              <a:off x="4972503" y="1554009"/>
              <a:ext cx="2216493" cy="3232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630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Consistently </a:t>
              </a:r>
              <a:r>
                <a:rPr lang="en-US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recognize and reward</a:t>
              </a: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consecutive giving – creating a </a:t>
              </a:r>
              <a:r>
                <a:rPr lang="en-US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habit</a:t>
              </a: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of giving</a:t>
              </a:r>
              <a:endParaRPr/>
            </a:p>
          </p:txBody>
        </p:sp>
      </p:grpSp>
      <p:sp>
        <p:nvSpPr>
          <p:cNvPr id="290" name="Google Shape;290;g36de0d70827_2_118"/>
          <p:cNvSpPr txBox="1"/>
          <p:nvPr/>
        </p:nvSpPr>
        <p:spPr>
          <a:xfrm>
            <a:off x="8977083" y="1170698"/>
            <a:ext cx="2826660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Goal: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retain consecutive donor giving for three years, after which donors are more likely to continue their annual support. </a:t>
            </a:r>
            <a:endParaRPr/>
          </a:p>
        </p:txBody>
      </p:sp>
      <p:pic>
        <p:nvPicPr>
          <p:cNvPr id="291" name="Google Shape;291;g36de0d70827_2_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150" y="1434154"/>
            <a:ext cx="2956562" cy="1411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6de0d70827_2_135"/>
          <p:cNvSpPr txBox="1">
            <a:spLocks noGrp="1"/>
          </p:cNvSpPr>
          <p:nvPr>
            <p:ph type="title"/>
          </p:nvPr>
        </p:nvSpPr>
        <p:spPr>
          <a:xfrm>
            <a:off x="413657" y="1279849"/>
            <a:ext cx="2775857" cy="497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en-US"/>
            </a:br>
            <a:endParaRPr sz="2400"/>
          </a:p>
        </p:txBody>
      </p:sp>
      <p:pic>
        <p:nvPicPr>
          <p:cNvPr id="298" name="Google Shape;298;g36de0d70827_2_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9794" y="619632"/>
            <a:ext cx="3848298" cy="497865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99" name="Google Shape;299;g36de0d70827_2_1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2746" y="619632"/>
            <a:ext cx="3835597" cy="494055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300" name="Google Shape;300;g36de0d70827_2_135"/>
          <p:cNvSpPr txBox="1"/>
          <p:nvPr/>
        </p:nvSpPr>
        <p:spPr>
          <a:xfrm>
            <a:off x="500742" y="1544929"/>
            <a:ext cx="2688772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Annual letter sent to donors who have given for 3+ cumulative years with a specific call-out of their years of giving</a:t>
            </a:r>
            <a:endParaRPr/>
          </a:p>
          <a:p>
            <a:pPr marL="2857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Tracked in our database</a:t>
            </a:r>
            <a:endParaRPr/>
          </a:p>
          <a:p>
            <a:pPr marL="2857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Adjust as needed based on donor feedback</a:t>
            </a:r>
            <a:endParaRPr/>
          </a:p>
          <a:p>
            <a:pPr marL="2857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Loyalty data readily available to front-line fundraisers (database and Power BI tools) so that they can leverage this knowledge in their outreach to donors and prospects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g36de0d70827_2_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4488" y="532371"/>
            <a:ext cx="3788228" cy="528119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07" name="Google Shape;307;g36de0d70827_2_143"/>
          <p:cNvSpPr txBox="1"/>
          <p:nvPr/>
        </p:nvSpPr>
        <p:spPr>
          <a:xfrm>
            <a:off x="561050" y="1859340"/>
            <a:ext cx="335323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Continue to add targeted communications to new segments, such as </a:t>
            </a: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student donors</a:t>
            </a:r>
            <a:endParaRPr/>
          </a:p>
        </p:txBody>
      </p:sp>
      <p:pic>
        <p:nvPicPr>
          <p:cNvPr id="308" name="Google Shape;308;g36de0d70827_2_1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6784" y="2378311"/>
            <a:ext cx="3198658" cy="319865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AA 2025 PPT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947</Words>
  <Application>Microsoft Office PowerPoint</Application>
  <PresentationFormat>Widescreen</PresentationFormat>
  <Paragraphs>157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Calibri</vt:lpstr>
      <vt:lpstr>Roboto Thin</vt:lpstr>
      <vt:lpstr>Open Sans</vt:lpstr>
      <vt:lpstr>Roboto</vt:lpstr>
      <vt:lpstr>Helvetica Neue</vt:lpstr>
      <vt:lpstr>Arial</vt:lpstr>
      <vt:lpstr>Roboto Medium</vt:lpstr>
      <vt:lpstr>Office Theme</vt:lpstr>
      <vt:lpstr>JAA 2025 PPT Template</vt:lpstr>
      <vt:lpstr>Simple Light</vt:lpstr>
      <vt:lpstr>Building Lasting Connections:  Strategies for Creating and Sustaining Donor Loyalty Programs</vt:lpstr>
      <vt:lpstr>Benefits of a Donor Loyalty Program</vt:lpstr>
      <vt:lpstr>PowerPoint Presentation</vt:lpstr>
      <vt:lpstr>PowerPoint Presentation</vt:lpstr>
      <vt:lpstr>Sustainable growth Adding one new element to the program each year First Anniversary card added in 2019 </vt:lpstr>
      <vt:lpstr>Consecutive donor mailing added to the first-time donor program in 2020  enclosed a small unexpected token (stickers, pins)  encourages the habit of giving  introduced “Marquette Loyal” branding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Beyond Stewardship</vt:lpstr>
      <vt:lpstr>Beyond Stewardship</vt:lpstr>
      <vt:lpstr>Beyond Stewardship</vt:lpstr>
      <vt:lpstr>Beyond Stewardship</vt:lpstr>
      <vt:lpstr>Marquette Loyal Results</vt:lpstr>
      <vt:lpstr>The Georgetown Loyalty Society  </vt:lpstr>
      <vt:lpstr>A New Landscape For Loyalty   </vt:lpstr>
      <vt:lpstr>A Marketing-First Strategy   </vt:lpstr>
      <vt:lpstr>Example: Annual Benefits Package    </vt:lpstr>
      <vt:lpstr>Example: Annual Benefits Package Opt Out Emails     </vt:lpstr>
      <vt:lpstr>Example: Automated Cultivation Email Series   </vt:lpstr>
      <vt:lpstr>Our Buyback Program  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Mike Wallace</dc:creator>
  <cp:lastModifiedBy>Bartosik, Angela</cp:lastModifiedBy>
  <cp:revision>1</cp:revision>
  <cp:lastPrinted>2025-07-20T00:32:53Z</cp:lastPrinted>
  <dcterms:created xsi:type="dcterms:W3CDTF">2025-06-25T22:11:19Z</dcterms:created>
  <dcterms:modified xsi:type="dcterms:W3CDTF">2025-07-21T03:40:43Z</dcterms:modified>
</cp:coreProperties>
</file>